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7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Not Recovered</c:v>
                </c:pt>
              </c:strCache>
            </c:strRef>
          </c:tx>
          <c:invertIfNegative val="0"/>
          <c:cat>
            <c:strRef>
              <c:f>Sheet1!$C$4:$E$4</c:f>
              <c:strCache>
                <c:ptCount val="3"/>
                <c:pt idx="0">
                  <c:v>Project RM09-1440</c:v>
                </c:pt>
                <c:pt idx="1">
                  <c:v>Project P856-M</c:v>
                </c:pt>
                <c:pt idx="2">
                  <c:v>Project RM09-1363</c:v>
                </c:pt>
              </c:strCache>
            </c:strRef>
          </c:cat>
          <c:val>
            <c:numRef>
              <c:f>Sheet1!$C$5:$E$5</c:f>
              <c:numCache>
                <c:formatCode>_([$$-409]* #,##0.00_);_([$$-409]* \(#,##0.00\);_([$$-409]* "-"??_);_(@_)</c:formatCode>
                <c:ptCount val="3"/>
                <c:pt idx="0">
                  <c:v>12.77</c:v>
                </c:pt>
                <c:pt idx="1">
                  <c:v>5.17</c:v>
                </c:pt>
                <c:pt idx="2">
                  <c:v>7.11</c:v>
                </c:pt>
              </c:numCache>
            </c:numRef>
          </c:val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Cost Savings</c:v>
                </c:pt>
              </c:strCache>
            </c:strRef>
          </c:tx>
          <c:invertIfNegative val="0"/>
          <c:cat>
            <c:strRef>
              <c:f>Sheet1!$C$4:$E$4</c:f>
              <c:strCache>
                <c:ptCount val="3"/>
                <c:pt idx="0">
                  <c:v>Project RM09-1440</c:v>
                </c:pt>
                <c:pt idx="1">
                  <c:v>Project P856-M</c:v>
                </c:pt>
                <c:pt idx="2">
                  <c:v>Project RM09-1363</c:v>
                </c:pt>
              </c:strCache>
            </c:strRef>
          </c:cat>
          <c:val>
            <c:numRef>
              <c:f>Sheet1!$C$6:$E$6</c:f>
              <c:numCache>
                <c:formatCode>_([$$-409]* #,##0.00_);_([$$-409]* \(#,##0.00\);_([$$-409]* "-"??_);_(@_)</c:formatCode>
                <c:ptCount val="3"/>
                <c:pt idx="0">
                  <c:v>6.08</c:v>
                </c:pt>
                <c:pt idx="1">
                  <c:v>3.26</c:v>
                </c:pt>
                <c:pt idx="2">
                  <c:v>15.45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08134488"/>
        <c:axId val="537036520"/>
      </c:barChart>
      <c:catAx>
        <c:axId val="608134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537036520"/>
        <c:crosses val="autoZero"/>
        <c:auto val="1"/>
        <c:lblAlgn val="ctr"/>
        <c:lblOffset val="100"/>
        <c:noMultiLvlLbl val="0"/>
      </c:catAx>
      <c:valAx>
        <c:axId val="537036520"/>
        <c:scaling>
          <c:orientation val="minMax"/>
        </c:scaling>
        <c:delete val="0"/>
        <c:axPos val="l"/>
        <c:numFmt formatCode="_([$$-409]* #,##0.00_);_([$$-409]* \(#,##0.00\);_([$$-409]* &quot;-&quot;??_);_(@_)" sourceLinked="1"/>
        <c:majorTickMark val="none"/>
        <c:minorTickMark val="none"/>
        <c:tickLblPos val="nextTo"/>
        <c:crossAx val="608134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BC4C-FA2C-A949-AF32-A623A8C0870E}" type="datetimeFigureOut">
              <a:rPr lang="en-US" smtClean="0"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7351-ACDA-054D-96C8-EFDAD88AF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1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18"/>
            <a:ext cx="7772400" cy="1470025"/>
          </a:xfrm>
        </p:spPr>
        <p:txBody>
          <a:bodyPr/>
          <a:lstStyle/>
          <a:p>
            <a:r>
              <a:rPr lang="en-US" dirty="0" smtClean="0"/>
              <a:t>War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62500"/>
            <a:ext cx="7772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incentives don’t always align, big organizations don’t work the way you think they will, and people don’t behave the way they’re “supposed to”</a:t>
            </a:r>
            <a:endParaRPr lang="en-US" dirty="0"/>
          </a:p>
        </p:txBody>
      </p:sp>
      <p:pic>
        <p:nvPicPr>
          <p:cNvPr id="4" name="Picture 3" descr="UpsideDow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1" b="16811"/>
          <a:stretch/>
        </p:blipFill>
        <p:spPr>
          <a:xfrm>
            <a:off x="824108" y="1090651"/>
            <a:ext cx="7634092" cy="372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9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Navy Energy Strategy</a:t>
            </a:r>
            <a:endParaRPr lang="en-US" dirty="0"/>
          </a:p>
        </p:txBody>
      </p:sp>
      <p:pic>
        <p:nvPicPr>
          <p:cNvPr id="5" name="Picture 4" descr="Mabu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0" r="13613"/>
          <a:stretch/>
        </p:blipFill>
        <p:spPr>
          <a:xfrm>
            <a:off x="457200" y="1362411"/>
            <a:ext cx="4817899" cy="4242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11510" y="1629077"/>
            <a:ext cx="35616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Goals</a:t>
            </a:r>
            <a:r>
              <a:rPr lang="en-US" b="1" dirty="0"/>
              <a:t>:</a:t>
            </a:r>
            <a:endParaRPr lang="en-US" dirty="0" smtClean="0"/>
          </a:p>
          <a:p>
            <a:r>
              <a:rPr lang="en-US" sz="1400" dirty="0" smtClean="0"/>
              <a:t>1.) Energy Efficient Acquisition</a:t>
            </a:r>
          </a:p>
          <a:p>
            <a:r>
              <a:rPr lang="en-US" sz="1400" dirty="0" smtClean="0"/>
              <a:t>2.) Sail the “Great Green Fleet” by 2016</a:t>
            </a:r>
          </a:p>
          <a:p>
            <a:r>
              <a:rPr lang="en-US" sz="1400" dirty="0" smtClean="0"/>
              <a:t>3.) Reduce Non-Tactical Petroleum Use by 50% by 2015</a:t>
            </a:r>
          </a:p>
          <a:p>
            <a:r>
              <a:rPr lang="en-US" sz="1400" dirty="0" smtClean="0"/>
              <a:t>4.) Increase Alternative Energy Use Ashore to 50% of Total by 2020</a:t>
            </a:r>
          </a:p>
          <a:p>
            <a:r>
              <a:rPr lang="en-US" sz="1400" dirty="0" smtClean="0"/>
              <a:t>5.) Provide 50% of Total </a:t>
            </a:r>
            <a:r>
              <a:rPr lang="en-US" sz="1400" dirty="0" err="1" smtClean="0"/>
              <a:t>DoN</a:t>
            </a:r>
            <a:r>
              <a:rPr lang="en-US" sz="1400" dirty="0" smtClean="0"/>
              <a:t> Energy with Alternative Energy by 2020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571"/>
            <a:ext cx="8229600" cy="107721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“The requirement for having a global presence using innovative, low-cost, light-footprint engagements, while continuing to protect the global commons, means decreasing our reliance on fossil fuels must be at the top of our agenda.” </a:t>
            </a:r>
          </a:p>
          <a:p>
            <a:r>
              <a:rPr lang="en-US" sz="1600" i="1" dirty="0" smtClean="0"/>
              <a:t>- Secretary of the Navy Ray </a:t>
            </a:r>
            <a:r>
              <a:rPr lang="en-US" sz="1600" i="1" dirty="0" err="1" smtClean="0"/>
              <a:t>Mabus</a:t>
            </a:r>
            <a:r>
              <a:rPr lang="en-US" sz="1600" i="1" dirty="0" smtClean="0"/>
              <a:t>, Foreign Affairs, 2013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357519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Recovery? Who Cares?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500658"/>
              </p:ext>
            </p:extLst>
          </p:nvPr>
        </p:nvGraphicFramePr>
        <p:xfrm>
          <a:off x="1423541" y="1864120"/>
          <a:ext cx="6304045" cy="378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6878" y="5549905"/>
            <a:ext cx="7482238" cy="1200329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“There was a prevailing belief among Navy and Marine Corps officials that Recovery Act FSRM and MILCON energy projects did not have to be cost-effective.”</a:t>
            </a:r>
          </a:p>
          <a:p>
            <a:r>
              <a:rPr lang="en-US" i="1" dirty="0" smtClean="0"/>
              <a:t>-</a:t>
            </a:r>
            <a:r>
              <a:rPr lang="en-US" i="1" dirty="0" err="1" smtClean="0"/>
              <a:t>DoD</a:t>
            </a:r>
            <a:r>
              <a:rPr lang="en-US" i="1" dirty="0" smtClean="0"/>
              <a:t> Office of the Inspector General, Report D-2011-106, 9/22/2011 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6925" y="1629077"/>
            <a:ext cx="5107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Cost Recovery Analysis of </a:t>
            </a:r>
            <a:r>
              <a:rPr lang="en-US" sz="1400" dirty="0" err="1" smtClean="0"/>
              <a:t>DoN</a:t>
            </a:r>
            <a:r>
              <a:rPr lang="en-US" sz="1400" dirty="0" smtClean="0"/>
              <a:t> Energy Projects (figures in $M)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733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Balls of Fire: Air ENCON</a:t>
            </a:r>
            <a:endParaRPr lang="en-US" dirty="0"/>
          </a:p>
        </p:txBody>
      </p:sp>
      <p:pic>
        <p:nvPicPr>
          <p:cNvPr id="4" name="Picture 3" descr="Pil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12" y="1417638"/>
            <a:ext cx="5075676" cy="33426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6288" y="1560048"/>
            <a:ext cx="3330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F/A-18 Super Hornet</a:t>
            </a:r>
          </a:p>
          <a:p>
            <a:r>
              <a:rPr lang="en-US" b="1" dirty="0" smtClean="0"/>
              <a:t>Length</a:t>
            </a:r>
            <a:r>
              <a:rPr lang="en-US" dirty="0" smtClean="0"/>
              <a:t>: 60 </a:t>
            </a:r>
            <a:r>
              <a:rPr lang="en-US" dirty="0" err="1" smtClean="0"/>
              <a:t>ft</a:t>
            </a:r>
            <a:r>
              <a:rPr lang="en-US" dirty="0" smtClean="0"/>
              <a:t>, 3 inches</a:t>
            </a:r>
          </a:p>
          <a:p>
            <a:r>
              <a:rPr lang="en-US" b="1" dirty="0" smtClean="0"/>
              <a:t>Max Takeoff Weight: </a:t>
            </a:r>
            <a:r>
              <a:rPr lang="en-US" dirty="0" smtClean="0"/>
              <a:t>66k </a:t>
            </a:r>
            <a:r>
              <a:rPr lang="en-US" dirty="0" err="1" smtClean="0"/>
              <a:t>lbs</a:t>
            </a:r>
            <a:endParaRPr lang="en-US" dirty="0" smtClean="0"/>
          </a:p>
          <a:p>
            <a:r>
              <a:rPr lang="en-US" b="1" dirty="0" smtClean="0"/>
              <a:t>Internal Fuel: </a:t>
            </a:r>
            <a:r>
              <a:rPr lang="en-US" dirty="0" smtClean="0"/>
              <a:t>18,840 </a:t>
            </a:r>
            <a:r>
              <a:rPr lang="en-US" dirty="0" err="1" smtClean="0"/>
              <a:t>lbs</a:t>
            </a:r>
            <a:endParaRPr lang="en-US" dirty="0" smtClean="0"/>
          </a:p>
          <a:p>
            <a:r>
              <a:rPr lang="en-US" b="1" dirty="0" smtClean="0"/>
              <a:t>Normal Fuel Use: </a:t>
            </a:r>
            <a:r>
              <a:rPr lang="en-US" dirty="0" smtClean="0"/>
              <a:t>~ 70 </a:t>
            </a:r>
            <a:r>
              <a:rPr lang="en-US" dirty="0" err="1" smtClean="0"/>
              <a:t>lbs</a:t>
            </a:r>
            <a:r>
              <a:rPr lang="en-US" dirty="0" smtClean="0"/>
              <a:t> / min</a:t>
            </a:r>
          </a:p>
          <a:p>
            <a:r>
              <a:rPr lang="en-US" b="1" dirty="0" smtClean="0"/>
              <a:t>Combat Fuel Use: </a:t>
            </a:r>
            <a:r>
              <a:rPr lang="en-US" dirty="0" smtClean="0"/>
              <a:t>~ 600 </a:t>
            </a:r>
            <a:r>
              <a:rPr lang="en-US" dirty="0" err="1" smtClean="0"/>
              <a:t>lbs</a:t>
            </a:r>
            <a:r>
              <a:rPr lang="en-US" dirty="0" smtClean="0"/>
              <a:t> / min (altitude depending)</a:t>
            </a:r>
          </a:p>
          <a:p>
            <a:r>
              <a:rPr lang="en-US" b="1" dirty="0" smtClean="0"/>
              <a:t>Number in Service:  </a:t>
            </a:r>
            <a:r>
              <a:rPr lang="en-US" dirty="0" smtClean="0"/>
              <a:t>801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8781" y="5404421"/>
            <a:ext cx="8077235" cy="92333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GOAL</a:t>
            </a:r>
            <a:r>
              <a:rPr lang="en-US" dirty="0" smtClean="0"/>
              <a:t>: Cut operational fuel use by 4% by 2020</a:t>
            </a:r>
            <a:endParaRPr lang="en-US" dirty="0"/>
          </a:p>
          <a:p>
            <a:pPr algn="ctr"/>
            <a:r>
              <a:rPr lang="en-US" b="1" dirty="0" smtClean="0"/>
              <a:t>ISSUES</a:t>
            </a:r>
            <a:r>
              <a:rPr lang="en-US" dirty="0" smtClean="0"/>
              <a:t>: Whose budget? What are the incentives? How are squadrons measured? How can commanders game the system?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1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Navy is a BIG mission-driven organization, with a lot of moving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incentives at work aren’t always what you think they are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Incentives that don’t align don’t change behavior the way you think they will</a:t>
            </a:r>
          </a:p>
        </p:txBody>
      </p:sp>
    </p:spTree>
    <p:extLst>
      <p:ext uri="{BB962C8B-B14F-4D97-AF65-F5344CB8AC3E}">
        <p14:creationId xmlns:p14="http://schemas.microsoft.com/office/powerpoint/2010/main" val="182052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358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 Stories</vt:lpstr>
      <vt:lpstr>Background: Navy Energy Strategy</vt:lpstr>
      <vt:lpstr>Cost Recovery? Who Cares?</vt:lpstr>
      <vt:lpstr>Great Balls of Fire: Air ENCON</vt:lpstr>
      <vt:lpstr>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Hacker</dc:creator>
  <cp:lastModifiedBy>James Hacker</cp:lastModifiedBy>
  <cp:revision>10</cp:revision>
  <dcterms:created xsi:type="dcterms:W3CDTF">2014-02-13T16:42:01Z</dcterms:created>
  <dcterms:modified xsi:type="dcterms:W3CDTF">2014-02-14T15:07:18Z</dcterms:modified>
</cp:coreProperties>
</file>