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92" r:id="rId4"/>
    <p:sldId id="289" r:id="rId5"/>
    <p:sldId id="277" r:id="rId6"/>
    <p:sldId id="300" r:id="rId7"/>
    <p:sldId id="260" r:id="rId8"/>
    <p:sldId id="281" r:id="rId9"/>
    <p:sldId id="298" r:id="rId10"/>
    <p:sldId id="301" r:id="rId11"/>
    <p:sldId id="267" r:id="rId12"/>
    <p:sldId id="272" r:id="rId13"/>
    <p:sldId id="282" r:id="rId14"/>
    <p:sldId id="287" r:id="rId15"/>
    <p:sldId id="288" r:id="rId16"/>
    <p:sldId id="274" r:id="rId17"/>
    <p:sldId id="261" r:id="rId18"/>
    <p:sldId id="293" r:id="rId19"/>
    <p:sldId id="294" r:id="rId20"/>
    <p:sldId id="295" r:id="rId21"/>
    <p:sldId id="262" r:id="rId22"/>
    <p:sldId id="290" r:id="rId23"/>
    <p:sldId id="276"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43A"/>
    <a:srgbClr val="08704D"/>
    <a:srgbClr val="0D9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5" autoAdjust="0"/>
    <p:restoredTop sz="89474" autoAdjust="0"/>
  </p:normalViewPr>
  <p:slideViewPr>
    <p:cSldViewPr>
      <p:cViewPr varScale="1">
        <p:scale>
          <a:sx n="82" d="100"/>
          <a:sy n="82" d="100"/>
        </p:scale>
        <p:origin x="-112" y="-280"/>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naE:Documents:Latest%20version%20of%20articles:Databases:Bioenergy_Policy_Databas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nnaE:Desktop:Latest%20version%20of%20articles:Bioenergy_Policy_Datab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1"/>
          <c:order val="0"/>
          <c:tx>
            <c:strRef>
              <c:f>Year!$D$105</c:f>
              <c:strCache>
                <c:ptCount val="1"/>
                <c:pt idx="0">
                  <c:v>Incentive</c:v>
                </c:pt>
              </c:strCache>
            </c:strRef>
          </c:tx>
          <c:invertIfNegative val="0"/>
          <c:dLbls>
            <c:dLbl>
              <c:idx val="0"/>
              <c:layout/>
              <c:showLegendKey val="0"/>
              <c:showVal val="1"/>
              <c:showCatName val="0"/>
              <c:showSerName val="0"/>
              <c:showPercent val="0"/>
              <c:showBubbleSize val="0"/>
            </c:dLbl>
            <c:dLbl>
              <c:idx val="6"/>
              <c:layout/>
              <c:showLegendKey val="0"/>
              <c:showVal val="1"/>
              <c:showCatName val="0"/>
              <c:showSerName val="0"/>
              <c:showPercent val="0"/>
              <c:showBubbleSize val="0"/>
            </c:dLbl>
            <c:dLbl>
              <c:idx val="11"/>
              <c:layout/>
              <c:showLegendKey val="0"/>
              <c:showVal val="1"/>
              <c:showCatName val="0"/>
              <c:showSerName val="0"/>
              <c:showPercent val="0"/>
              <c:showBubbleSize val="0"/>
            </c:dLbl>
            <c:dLbl>
              <c:idx val="12"/>
              <c:layout/>
              <c:showLegendKey val="0"/>
              <c:showVal val="1"/>
              <c:showCatName val="0"/>
              <c:showSerName val="0"/>
              <c:showPercent val="0"/>
              <c:showBubbleSize val="0"/>
            </c:dLbl>
            <c:dLbl>
              <c:idx val="13"/>
              <c:layout/>
              <c:showLegendKey val="0"/>
              <c:showVal val="1"/>
              <c:showCatName val="0"/>
              <c:showSerName val="0"/>
              <c:showPercent val="0"/>
              <c:showBubbleSize val="0"/>
            </c:dLbl>
            <c:dLbl>
              <c:idx val="14"/>
              <c:layout/>
              <c:showLegendKey val="0"/>
              <c:showVal val="1"/>
              <c:showCatName val="0"/>
              <c:showSerName val="0"/>
              <c:showPercent val="0"/>
              <c:showBubbleSize val="0"/>
            </c:dLbl>
            <c:dLbl>
              <c:idx val="18"/>
              <c:layout/>
              <c:showLegendKey val="0"/>
              <c:showVal val="1"/>
              <c:showCatName val="0"/>
              <c:showSerName val="0"/>
              <c:showPercent val="0"/>
              <c:showBubbleSize val="0"/>
            </c:dLbl>
            <c:showLegendKey val="0"/>
            <c:showVal val="0"/>
            <c:showCatName val="0"/>
            <c:showSerName val="0"/>
            <c:showPercent val="0"/>
            <c:showBubbleSize val="0"/>
          </c:dLbls>
          <c:cat>
            <c:strRef>
              <c:f>Year!$E$104:$W$104</c:f>
              <c:strCache>
                <c:ptCount val="19"/>
                <c:pt idx="0">
                  <c:v>1975-1995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strCache>
            </c:strRef>
          </c:cat>
          <c:val>
            <c:numRef>
              <c:f>Year!$E$105:$W$105</c:f>
              <c:numCache>
                <c:formatCode>General</c:formatCode>
                <c:ptCount val="19"/>
                <c:pt idx="0">
                  <c:v>23.0</c:v>
                </c:pt>
                <c:pt idx="1">
                  <c:v>2.0</c:v>
                </c:pt>
                <c:pt idx="2">
                  <c:v>8.0</c:v>
                </c:pt>
                <c:pt idx="3">
                  <c:v>4.0</c:v>
                </c:pt>
                <c:pt idx="4">
                  <c:v>11.0</c:v>
                </c:pt>
                <c:pt idx="5">
                  <c:v>6.0</c:v>
                </c:pt>
                <c:pt idx="6">
                  <c:v>14.0</c:v>
                </c:pt>
                <c:pt idx="7">
                  <c:v>6.0</c:v>
                </c:pt>
                <c:pt idx="8">
                  <c:v>9.0</c:v>
                </c:pt>
                <c:pt idx="9">
                  <c:v>10.0</c:v>
                </c:pt>
                <c:pt idx="10">
                  <c:v>16.0</c:v>
                </c:pt>
                <c:pt idx="11">
                  <c:v>15.0</c:v>
                </c:pt>
                <c:pt idx="12">
                  <c:v>36.0</c:v>
                </c:pt>
                <c:pt idx="13">
                  <c:v>30.0</c:v>
                </c:pt>
                <c:pt idx="14">
                  <c:v>21.0</c:v>
                </c:pt>
                <c:pt idx="15">
                  <c:v>12.0</c:v>
                </c:pt>
                <c:pt idx="16">
                  <c:v>9.0</c:v>
                </c:pt>
                <c:pt idx="17">
                  <c:v>3.0</c:v>
                </c:pt>
                <c:pt idx="18">
                  <c:v>8.0</c:v>
                </c:pt>
              </c:numCache>
            </c:numRef>
          </c:val>
        </c:ser>
        <c:ser>
          <c:idx val="2"/>
          <c:order val="1"/>
          <c:tx>
            <c:strRef>
              <c:f>Year!$D$106</c:f>
              <c:strCache>
                <c:ptCount val="1"/>
                <c:pt idx="0">
                  <c:v>Information</c:v>
                </c:pt>
              </c:strCache>
            </c:strRef>
          </c:tx>
          <c:invertIfNegative val="0"/>
          <c:dLbls>
            <c:dLbl>
              <c:idx val="11"/>
              <c:layout/>
              <c:showLegendKey val="0"/>
              <c:showVal val="1"/>
              <c:showCatName val="0"/>
              <c:showSerName val="0"/>
              <c:showPercent val="0"/>
              <c:showBubbleSize val="0"/>
            </c:dLbl>
            <c:dLbl>
              <c:idx val="12"/>
              <c:layout/>
              <c:showLegendKey val="0"/>
              <c:showVal val="1"/>
              <c:showCatName val="0"/>
              <c:showSerName val="0"/>
              <c:showPercent val="0"/>
              <c:showBubbleSize val="0"/>
            </c:dLbl>
            <c:dLbl>
              <c:idx val="13"/>
              <c:layout/>
              <c:showLegendKey val="0"/>
              <c:showVal val="1"/>
              <c:showCatName val="0"/>
              <c:showSerName val="0"/>
              <c:showPercent val="0"/>
              <c:showBubbleSize val="0"/>
            </c:dLbl>
            <c:dLbl>
              <c:idx val="14"/>
              <c:layout/>
              <c:showLegendKey val="0"/>
              <c:showVal val="1"/>
              <c:showCatName val="0"/>
              <c:showSerName val="0"/>
              <c:showPercent val="0"/>
              <c:showBubbleSize val="0"/>
            </c:dLbl>
            <c:showLegendKey val="0"/>
            <c:showVal val="0"/>
            <c:showCatName val="0"/>
            <c:showSerName val="0"/>
            <c:showPercent val="0"/>
            <c:showBubbleSize val="0"/>
          </c:dLbls>
          <c:cat>
            <c:strRef>
              <c:f>Year!$E$104:$W$104</c:f>
              <c:strCache>
                <c:ptCount val="19"/>
                <c:pt idx="0">
                  <c:v>1975-1995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strCache>
            </c:strRef>
          </c:cat>
          <c:val>
            <c:numRef>
              <c:f>Year!$E$106:$W$106</c:f>
              <c:numCache>
                <c:formatCode>General</c:formatCode>
                <c:ptCount val="19"/>
                <c:pt idx="0">
                  <c:v>5.0</c:v>
                </c:pt>
                <c:pt idx="2">
                  <c:v>4.0</c:v>
                </c:pt>
                <c:pt idx="3">
                  <c:v>3.0</c:v>
                </c:pt>
                <c:pt idx="4">
                  <c:v>11.0</c:v>
                </c:pt>
                <c:pt idx="5">
                  <c:v>3.0</c:v>
                </c:pt>
                <c:pt idx="6">
                  <c:v>3.0</c:v>
                </c:pt>
                <c:pt idx="7">
                  <c:v>2.0</c:v>
                </c:pt>
                <c:pt idx="8">
                  <c:v>4.0</c:v>
                </c:pt>
                <c:pt idx="9">
                  <c:v>8.0</c:v>
                </c:pt>
                <c:pt idx="10">
                  <c:v>9.0</c:v>
                </c:pt>
                <c:pt idx="11">
                  <c:v>12.0</c:v>
                </c:pt>
                <c:pt idx="12">
                  <c:v>8.0</c:v>
                </c:pt>
                <c:pt idx="13">
                  <c:v>12.0</c:v>
                </c:pt>
                <c:pt idx="14">
                  <c:v>7.0</c:v>
                </c:pt>
                <c:pt idx="15">
                  <c:v>2.0</c:v>
                </c:pt>
                <c:pt idx="16">
                  <c:v>3.0</c:v>
                </c:pt>
                <c:pt idx="18">
                  <c:v>6.0</c:v>
                </c:pt>
              </c:numCache>
            </c:numRef>
          </c:val>
        </c:ser>
        <c:ser>
          <c:idx val="3"/>
          <c:order val="2"/>
          <c:tx>
            <c:strRef>
              <c:f>Year!$D$107</c:f>
              <c:strCache>
                <c:ptCount val="1"/>
                <c:pt idx="0">
                  <c:v>Regulation</c:v>
                </c:pt>
              </c:strCache>
            </c:strRef>
          </c:tx>
          <c:invertIfNegative val="0"/>
          <c:dLbls>
            <c:dLbl>
              <c:idx val="4"/>
              <c:layout/>
              <c:showLegendKey val="0"/>
              <c:showVal val="1"/>
              <c:showCatName val="0"/>
              <c:showSerName val="0"/>
              <c:showPercent val="0"/>
              <c:showBubbleSize val="0"/>
            </c:dLbl>
            <c:dLbl>
              <c:idx val="11"/>
              <c:layout/>
              <c:showLegendKey val="0"/>
              <c:showVal val="1"/>
              <c:showCatName val="0"/>
              <c:showSerName val="0"/>
              <c:showPercent val="0"/>
              <c:showBubbleSize val="0"/>
            </c:dLbl>
            <c:dLbl>
              <c:idx val="12"/>
              <c:layout/>
              <c:showLegendKey val="0"/>
              <c:showVal val="1"/>
              <c:showCatName val="0"/>
              <c:showSerName val="0"/>
              <c:showPercent val="0"/>
              <c:showBubbleSize val="0"/>
            </c:dLbl>
            <c:dLbl>
              <c:idx val="13"/>
              <c:layout/>
              <c:showLegendKey val="0"/>
              <c:showVal val="1"/>
              <c:showCatName val="0"/>
              <c:showSerName val="0"/>
              <c:showPercent val="0"/>
              <c:showBubbleSize val="0"/>
            </c:dLbl>
            <c:dLbl>
              <c:idx val="14"/>
              <c:layout/>
              <c:showLegendKey val="0"/>
              <c:showVal val="1"/>
              <c:showCatName val="0"/>
              <c:showSerName val="0"/>
              <c:showPercent val="0"/>
              <c:showBubbleSize val="0"/>
            </c:dLbl>
            <c:showLegendKey val="0"/>
            <c:showVal val="0"/>
            <c:showCatName val="0"/>
            <c:showSerName val="0"/>
            <c:showPercent val="0"/>
            <c:showBubbleSize val="0"/>
          </c:dLbls>
          <c:cat>
            <c:strRef>
              <c:f>Year!$E$104:$W$104</c:f>
              <c:strCache>
                <c:ptCount val="19"/>
                <c:pt idx="0">
                  <c:v>1975-1995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strCache>
            </c:strRef>
          </c:cat>
          <c:val>
            <c:numRef>
              <c:f>Year!$E$107:$W$107</c:f>
              <c:numCache>
                <c:formatCode>General</c:formatCode>
                <c:ptCount val="19"/>
                <c:pt idx="0">
                  <c:v>0.0</c:v>
                </c:pt>
                <c:pt idx="1">
                  <c:v>2.0</c:v>
                </c:pt>
                <c:pt idx="2">
                  <c:v>5.0</c:v>
                </c:pt>
                <c:pt idx="3">
                  <c:v>5.0</c:v>
                </c:pt>
                <c:pt idx="4">
                  <c:v>15.0</c:v>
                </c:pt>
                <c:pt idx="5">
                  <c:v>3.0</c:v>
                </c:pt>
                <c:pt idx="6">
                  <c:v>8.0</c:v>
                </c:pt>
                <c:pt idx="7">
                  <c:v>1.0</c:v>
                </c:pt>
                <c:pt idx="8">
                  <c:v>7.0</c:v>
                </c:pt>
                <c:pt idx="9">
                  <c:v>10.0</c:v>
                </c:pt>
                <c:pt idx="10">
                  <c:v>8.0</c:v>
                </c:pt>
                <c:pt idx="11">
                  <c:v>10.0</c:v>
                </c:pt>
                <c:pt idx="12">
                  <c:v>14.0</c:v>
                </c:pt>
                <c:pt idx="13">
                  <c:v>13.0</c:v>
                </c:pt>
                <c:pt idx="14">
                  <c:v>9.0</c:v>
                </c:pt>
                <c:pt idx="15">
                  <c:v>3.0</c:v>
                </c:pt>
                <c:pt idx="16">
                  <c:v>3.0</c:v>
                </c:pt>
                <c:pt idx="17">
                  <c:v>2.0</c:v>
                </c:pt>
              </c:numCache>
            </c:numRef>
          </c:val>
        </c:ser>
        <c:dLbls>
          <c:showLegendKey val="0"/>
          <c:showVal val="0"/>
          <c:showCatName val="0"/>
          <c:showSerName val="0"/>
          <c:showPercent val="0"/>
          <c:showBubbleSize val="0"/>
        </c:dLbls>
        <c:gapWidth val="150"/>
        <c:overlap val="100"/>
        <c:axId val="-2074948408"/>
        <c:axId val="-2074951480"/>
      </c:barChart>
      <c:catAx>
        <c:axId val="-2074948408"/>
        <c:scaling>
          <c:orientation val="minMax"/>
        </c:scaling>
        <c:delete val="0"/>
        <c:axPos val="b"/>
        <c:majorTickMark val="out"/>
        <c:minorTickMark val="none"/>
        <c:tickLblPos val="nextTo"/>
        <c:crossAx val="-2074951480"/>
        <c:crosses val="autoZero"/>
        <c:auto val="1"/>
        <c:lblAlgn val="ctr"/>
        <c:lblOffset val="100"/>
        <c:noMultiLvlLbl val="0"/>
      </c:catAx>
      <c:valAx>
        <c:axId val="-2074951480"/>
        <c:scaling>
          <c:orientation val="minMax"/>
          <c:max val="60.0"/>
        </c:scaling>
        <c:delete val="0"/>
        <c:axPos val="l"/>
        <c:majorGridlines/>
        <c:numFmt formatCode="General" sourceLinked="1"/>
        <c:majorTickMark val="out"/>
        <c:minorTickMark val="none"/>
        <c:tickLblPos val="nextTo"/>
        <c:crossAx val="-20749484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1"/>
          <c:tx>
            <c:strRef>
              <c:f>Year!$D$345</c:f>
              <c:strCache>
                <c:ptCount val="1"/>
                <c:pt idx="0">
                  <c:v>Operating Capacity</c:v>
                </c:pt>
              </c:strCache>
            </c:strRef>
          </c:tx>
          <c:invertIfNegative val="0"/>
          <c:cat>
            <c:numRef>
              <c:f>Year!$E$343:$H$343</c:f>
              <c:numCache>
                <c:formatCode>General</c:formatCode>
                <c:ptCount val="4"/>
                <c:pt idx="0">
                  <c:v>2010.0</c:v>
                </c:pt>
                <c:pt idx="1">
                  <c:v>2011.0</c:v>
                </c:pt>
                <c:pt idx="2">
                  <c:v>2012.0</c:v>
                </c:pt>
                <c:pt idx="3">
                  <c:v>2013.0</c:v>
                </c:pt>
              </c:numCache>
            </c:numRef>
          </c:cat>
          <c:val>
            <c:numRef>
              <c:f>Year!$E$345:$H$345</c:f>
              <c:numCache>
                <c:formatCode>General</c:formatCode>
                <c:ptCount val="4"/>
                <c:pt idx="0">
                  <c:v>2074.0</c:v>
                </c:pt>
                <c:pt idx="1">
                  <c:v>2104.0</c:v>
                </c:pt>
                <c:pt idx="2">
                  <c:v>2346.0</c:v>
                </c:pt>
                <c:pt idx="3">
                  <c:v>2840.0</c:v>
                </c:pt>
              </c:numCache>
            </c:numRef>
          </c:val>
        </c:ser>
        <c:dLbls>
          <c:showLegendKey val="0"/>
          <c:showVal val="0"/>
          <c:showCatName val="0"/>
          <c:showSerName val="0"/>
          <c:showPercent val="0"/>
          <c:showBubbleSize val="0"/>
        </c:dLbls>
        <c:gapWidth val="150"/>
        <c:axId val="-2072467672"/>
        <c:axId val="-2072464536"/>
      </c:barChart>
      <c:lineChart>
        <c:grouping val="standard"/>
        <c:varyColors val="0"/>
        <c:ser>
          <c:idx val="2"/>
          <c:order val="2"/>
          <c:tx>
            <c:strRef>
              <c:f>Year!$D$346</c:f>
              <c:strCache>
                <c:ptCount val="1"/>
                <c:pt idx="0">
                  <c:v>Announced Capacity</c:v>
                </c:pt>
              </c:strCache>
            </c:strRef>
          </c:tx>
          <c:marker>
            <c:symbol val="none"/>
          </c:marker>
          <c:cat>
            <c:numRef>
              <c:f>Year!$E$343:$H$343</c:f>
              <c:numCache>
                <c:formatCode>General</c:formatCode>
                <c:ptCount val="4"/>
                <c:pt idx="0">
                  <c:v>2010.0</c:v>
                </c:pt>
                <c:pt idx="1">
                  <c:v>2011.0</c:v>
                </c:pt>
                <c:pt idx="2">
                  <c:v>2012.0</c:v>
                </c:pt>
                <c:pt idx="3">
                  <c:v>2013.0</c:v>
                </c:pt>
              </c:numCache>
            </c:numRef>
          </c:cat>
          <c:val>
            <c:numRef>
              <c:f>Year!$E$346:$H$346</c:f>
              <c:numCache>
                <c:formatCode>General</c:formatCode>
                <c:ptCount val="4"/>
                <c:pt idx="0">
                  <c:v>2087.0</c:v>
                </c:pt>
                <c:pt idx="1">
                  <c:v>772.0</c:v>
                </c:pt>
                <c:pt idx="2">
                  <c:v>279.0</c:v>
                </c:pt>
                <c:pt idx="3">
                  <c:v>4.0</c:v>
                </c:pt>
              </c:numCache>
            </c:numRef>
          </c:val>
          <c:smooth val="0"/>
        </c:ser>
        <c:dLbls>
          <c:showLegendKey val="0"/>
          <c:showVal val="0"/>
          <c:showCatName val="0"/>
          <c:showSerName val="0"/>
          <c:showPercent val="0"/>
          <c:showBubbleSize val="0"/>
        </c:dLbls>
        <c:marker val="1"/>
        <c:smooth val="0"/>
        <c:axId val="-2072467672"/>
        <c:axId val="-2072464536"/>
      </c:lineChart>
      <c:lineChart>
        <c:grouping val="standard"/>
        <c:varyColors val="0"/>
        <c:ser>
          <c:idx val="0"/>
          <c:order val="0"/>
          <c:tx>
            <c:strRef>
              <c:f>Year!$D$344</c:f>
              <c:strCache>
                <c:ptCount val="1"/>
                <c:pt idx="0">
                  <c:v>Number of Policies</c:v>
                </c:pt>
              </c:strCache>
            </c:strRef>
          </c:tx>
          <c:marker>
            <c:symbol val="none"/>
          </c:marker>
          <c:cat>
            <c:numRef>
              <c:f>Year!$E$343:$H$343</c:f>
              <c:numCache>
                <c:formatCode>General</c:formatCode>
                <c:ptCount val="4"/>
                <c:pt idx="0">
                  <c:v>2010.0</c:v>
                </c:pt>
                <c:pt idx="1">
                  <c:v>2011.0</c:v>
                </c:pt>
                <c:pt idx="2">
                  <c:v>2012.0</c:v>
                </c:pt>
                <c:pt idx="3">
                  <c:v>2013.0</c:v>
                </c:pt>
              </c:numCache>
            </c:numRef>
          </c:cat>
          <c:val>
            <c:numRef>
              <c:f>Year!$E$344:$H$344</c:f>
              <c:numCache>
                <c:formatCode>General</c:formatCode>
                <c:ptCount val="4"/>
                <c:pt idx="0">
                  <c:v>359.0</c:v>
                </c:pt>
                <c:pt idx="1">
                  <c:v>375.0</c:v>
                </c:pt>
                <c:pt idx="2">
                  <c:v>381.0</c:v>
                </c:pt>
                <c:pt idx="3">
                  <c:v>395.0</c:v>
                </c:pt>
              </c:numCache>
            </c:numRef>
          </c:val>
          <c:smooth val="0"/>
        </c:ser>
        <c:dLbls>
          <c:showLegendKey val="0"/>
          <c:showVal val="0"/>
          <c:showCatName val="0"/>
          <c:showSerName val="0"/>
          <c:showPercent val="0"/>
          <c:showBubbleSize val="0"/>
        </c:dLbls>
        <c:marker val="1"/>
        <c:smooth val="0"/>
        <c:axId val="-2072458408"/>
        <c:axId val="-2072461352"/>
      </c:lineChart>
      <c:catAx>
        <c:axId val="-2072467672"/>
        <c:scaling>
          <c:orientation val="minMax"/>
        </c:scaling>
        <c:delete val="0"/>
        <c:axPos val="b"/>
        <c:numFmt formatCode="General" sourceLinked="1"/>
        <c:majorTickMark val="out"/>
        <c:minorTickMark val="none"/>
        <c:tickLblPos val="nextTo"/>
        <c:crossAx val="-2072464536"/>
        <c:crosses val="autoZero"/>
        <c:auto val="1"/>
        <c:lblAlgn val="ctr"/>
        <c:lblOffset val="100"/>
        <c:noMultiLvlLbl val="0"/>
      </c:catAx>
      <c:valAx>
        <c:axId val="-2072464536"/>
        <c:scaling>
          <c:orientation val="minMax"/>
        </c:scaling>
        <c:delete val="0"/>
        <c:axPos val="l"/>
        <c:majorGridlines/>
        <c:numFmt formatCode="General" sourceLinked="1"/>
        <c:majorTickMark val="out"/>
        <c:minorTickMark val="none"/>
        <c:tickLblPos val="nextTo"/>
        <c:crossAx val="-2072467672"/>
        <c:crosses val="autoZero"/>
        <c:crossBetween val="between"/>
      </c:valAx>
      <c:valAx>
        <c:axId val="-2072461352"/>
        <c:scaling>
          <c:orientation val="minMax"/>
        </c:scaling>
        <c:delete val="0"/>
        <c:axPos val="r"/>
        <c:numFmt formatCode="General" sourceLinked="1"/>
        <c:majorTickMark val="out"/>
        <c:minorTickMark val="none"/>
        <c:tickLblPos val="nextTo"/>
        <c:crossAx val="-2072458408"/>
        <c:crosses val="max"/>
        <c:crossBetween val="between"/>
      </c:valAx>
      <c:catAx>
        <c:axId val="-2072458408"/>
        <c:scaling>
          <c:orientation val="minMax"/>
        </c:scaling>
        <c:delete val="1"/>
        <c:axPos val="b"/>
        <c:numFmt formatCode="General" sourceLinked="1"/>
        <c:majorTickMark val="out"/>
        <c:minorTickMark val="none"/>
        <c:tickLblPos val="nextTo"/>
        <c:crossAx val="-2072461352"/>
        <c:crosses val="autoZero"/>
        <c:auto val="1"/>
        <c:lblAlgn val="ctr"/>
        <c:lblOffset val="100"/>
        <c:noMultiLvlLbl val="0"/>
      </c:cat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B2541-B9E0-244F-9EFD-7CA316C26203}"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4783EE00-D201-6F4C-9B9E-8815C633F311}">
      <dgm:prSet phldrT="[Text]"/>
      <dgm:spPr/>
      <dgm:t>
        <a:bodyPr/>
        <a:lstStyle/>
        <a:p>
          <a:r>
            <a:rPr lang="en-US" dirty="0" smtClean="0"/>
            <a:t>Production Incentive (89)</a:t>
          </a:r>
          <a:endParaRPr lang="en-US" dirty="0"/>
        </a:p>
      </dgm:t>
    </dgm:pt>
    <dgm:pt modelId="{D806D4DF-F005-C144-8611-DA4FF1E611FD}" type="parTrans" cxnId="{0009FE65-9DA0-D540-8B1C-22965D78E3D2}">
      <dgm:prSet/>
      <dgm:spPr/>
      <dgm:t>
        <a:bodyPr/>
        <a:lstStyle/>
        <a:p>
          <a:endParaRPr lang="en-US"/>
        </a:p>
      </dgm:t>
    </dgm:pt>
    <dgm:pt modelId="{3D74E60B-91F2-744B-BC1C-5CBD4C48F01B}" type="sibTrans" cxnId="{0009FE65-9DA0-D540-8B1C-22965D78E3D2}">
      <dgm:prSet/>
      <dgm:spPr/>
      <dgm:t>
        <a:bodyPr/>
        <a:lstStyle/>
        <a:p>
          <a:endParaRPr lang="en-US"/>
        </a:p>
      </dgm:t>
    </dgm:pt>
    <dgm:pt modelId="{8D8C366A-B253-B342-B0BC-8FB5A7206E93}">
      <dgm:prSet phldrT="[Text]" custT="1"/>
      <dgm:spPr/>
      <dgm:t>
        <a:bodyPr/>
        <a:lstStyle/>
        <a:p>
          <a:r>
            <a:rPr lang="en-US" sz="2200" dirty="0" smtClean="0"/>
            <a:t>Net Metering (42)</a:t>
          </a:r>
          <a:endParaRPr lang="en-US" sz="2200" dirty="0"/>
        </a:p>
      </dgm:t>
    </dgm:pt>
    <dgm:pt modelId="{3EFD32F1-B878-4842-BD5E-0F7CC94B7AE9}" type="parTrans" cxnId="{116E07B4-9E49-B64C-8FFC-1230A4148EE3}">
      <dgm:prSet/>
      <dgm:spPr/>
      <dgm:t>
        <a:bodyPr/>
        <a:lstStyle/>
        <a:p>
          <a:endParaRPr lang="en-US"/>
        </a:p>
      </dgm:t>
    </dgm:pt>
    <dgm:pt modelId="{1E1DF57C-D7FE-7642-81FB-9894B572ED6F}" type="sibTrans" cxnId="{116E07B4-9E49-B64C-8FFC-1230A4148EE3}">
      <dgm:prSet/>
      <dgm:spPr/>
      <dgm:t>
        <a:bodyPr/>
        <a:lstStyle/>
        <a:p>
          <a:endParaRPr lang="en-US"/>
        </a:p>
      </dgm:t>
    </dgm:pt>
    <dgm:pt modelId="{48E397C9-1F50-AA4C-8E78-CC1C441121E2}">
      <dgm:prSet phldrT="[Text]" custT="1"/>
      <dgm:spPr/>
      <dgm:t>
        <a:bodyPr/>
        <a:lstStyle/>
        <a:p>
          <a:r>
            <a:rPr lang="en-US" sz="2200" dirty="0" smtClean="0"/>
            <a:t>Renewable Energy Credit (37)</a:t>
          </a:r>
          <a:endParaRPr lang="en-US" sz="2200" dirty="0"/>
        </a:p>
      </dgm:t>
    </dgm:pt>
    <dgm:pt modelId="{BA031605-2A0E-1242-8F92-FADC8059E9AD}" type="parTrans" cxnId="{D100C536-B07F-7141-9DF8-AB6A92D3D7E4}">
      <dgm:prSet/>
      <dgm:spPr/>
      <dgm:t>
        <a:bodyPr/>
        <a:lstStyle/>
        <a:p>
          <a:endParaRPr lang="en-US"/>
        </a:p>
      </dgm:t>
    </dgm:pt>
    <dgm:pt modelId="{D8E83751-006C-6D42-B1D1-8D83975F8A71}" type="sibTrans" cxnId="{D100C536-B07F-7141-9DF8-AB6A92D3D7E4}">
      <dgm:prSet/>
      <dgm:spPr/>
      <dgm:t>
        <a:bodyPr/>
        <a:lstStyle/>
        <a:p>
          <a:endParaRPr lang="en-US"/>
        </a:p>
      </dgm:t>
    </dgm:pt>
    <dgm:pt modelId="{2AEACC53-5D89-E544-86F1-67AFEAC08A62}">
      <dgm:prSet phldrT="[Text]"/>
      <dgm:spPr/>
      <dgm:t>
        <a:bodyPr/>
        <a:lstStyle/>
        <a:p>
          <a:r>
            <a:rPr lang="en-US" dirty="0" smtClean="0"/>
            <a:t>Tax Incentive (88)</a:t>
          </a:r>
          <a:endParaRPr lang="en-US" dirty="0"/>
        </a:p>
      </dgm:t>
    </dgm:pt>
    <dgm:pt modelId="{CBC625A2-4FE0-B34D-AAE0-6E589033AB66}" type="parTrans" cxnId="{5C7B7932-1876-9D44-BD99-5745145ED395}">
      <dgm:prSet/>
      <dgm:spPr/>
      <dgm:t>
        <a:bodyPr/>
        <a:lstStyle/>
        <a:p>
          <a:endParaRPr lang="en-US"/>
        </a:p>
      </dgm:t>
    </dgm:pt>
    <dgm:pt modelId="{78A61228-97B1-D14F-B033-7500D4A78AB4}" type="sibTrans" cxnId="{5C7B7932-1876-9D44-BD99-5745145ED395}">
      <dgm:prSet/>
      <dgm:spPr/>
      <dgm:t>
        <a:bodyPr/>
        <a:lstStyle/>
        <a:p>
          <a:endParaRPr lang="en-US"/>
        </a:p>
      </dgm:t>
    </dgm:pt>
    <dgm:pt modelId="{B6224723-4680-2445-AD21-3E0FEC5FCA95}">
      <dgm:prSet phldrT="[Text]" custT="1"/>
      <dgm:spPr/>
      <dgm:t>
        <a:bodyPr/>
        <a:lstStyle/>
        <a:p>
          <a:r>
            <a:rPr lang="en-US" sz="2200" dirty="0" smtClean="0"/>
            <a:t>Tax Exemption (48)</a:t>
          </a:r>
          <a:endParaRPr lang="en-US" sz="2200" dirty="0"/>
        </a:p>
      </dgm:t>
    </dgm:pt>
    <dgm:pt modelId="{AF5B423B-F219-CB4D-B37D-D3CCBE7F2C9C}" type="parTrans" cxnId="{1AD7B340-95F4-FC40-9E51-7DE7D6C62C80}">
      <dgm:prSet/>
      <dgm:spPr/>
      <dgm:t>
        <a:bodyPr/>
        <a:lstStyle/>
        <a:p>
          <a:endParaRPr lang="en-US"/>
        </a:p>
      </dgm:t>
    </dgm:pt>
    <dgm:pt modelId="{7740AAAF-1D9D-CB4C-BF2B-C7D1C7E5DCC8}" type="sibTrans" cxnId="{1AD7B340-95F4-FC40-9E51-7DE7D6C62C80}">
      <dgm:prSet/>
      <dgm:spPr/>
      <dgm:t>
        <a:bodyPr/>
        <a:lstStyle/>
        <a:p>
          <a:endParaRPr lang="en-US"/>
        </a:p>
      </dgm:t>
    </dgm:pt>
    <dgm:pt modelId="{387334A0-C255-504B-A0D5-A85F69BE7753}">
      <dgm:prSet phldrT="[Text]"/>
      <dgm:spPr/>
      <dgm:t>
        <a:bodyPr/>
        <a:lstStyle/>
        <a:p>
          <a:r>
            <a:rPr lang="en-US" dirty="0" smtClean="0"/>
            <a:t>Project Finance (66)</a:t>
          </a:r>
          <a:endParaRPr lang="en-US" dirty="0"/>
        </a:p>
      </dgm:t>
    </dgm:pt>
    <dgm:pt modelId="{0D635C08-96F2-DF42-8B45-A2CE196BEEEB}" type="parTrans" cxnId="{792E78A1-6C27-FF43-8454-C28F37313577}">
      <dgm:prSet/>
      <dgm:spPr/>
      <dgm:t>
        <a:bodyPr/>
        <a:lstStyle/>
        <a:p>
          <a:endParaRPr lang="en-US"/>
        </a:p>
      </dgm:t>
    </dgm:pt>
    <dgm:pt modelId="{6C484200-1E0B-374A-9249-05800ADF2462}" type="sibTrans" cxnId="{792E78A1-6C27-FF43-8454-C28F37313577}">
      <dgm:prSet/>
      <dgm:spPr/>
      <dgm:t>
        <a:bodyPr/>
        <a:lstStyle/>
        <a:p>
          <a:endParaRPr lang="en-US"/>
        </a:p>
      </dgm:t>
    </dgm:pt>
    <dgm:pt modelId="{7FF29C42-F674-0F40-AA46-6910E0511F89}">
      <dgm:prSet phldrT="[Text]" custT="1"/>
      <dgm:spPr/>
      <dgm:t>
        <a:bodyPr/>
        <a:lstStyle/>
        <a:p>
          <a:r>
            <a:rPr lang="en-US" sz="2200" dirty="0" smtClean="0"/>
            <a:t>Grant (33)</a:t>
          </a:r>
          <a:endParaRPr lang="en-US" sz="2200" dirty="0"/>
        </a:p>
      </dgm:t>
    </dgm:pt>
    <dgm:pt modelId="{E92AC03A-2585-A344-8364-02B5FF08F123}" type="parTrans" cxnId="{4EDAB280-EC1D-7F48-A1FD-9B249622C120}">
      <dgm:prSet/>
      <dgm:spPr/>
      <dgm:t>
        <a:bodyPr/>
        <a:lstStyle/>
        <a:p>
          <a:endParaRPr lang="en-US"/>
        </a:p>
      </dgm:t>
    </dgm:pt>
    <dgm:pt modelId="{3C7F58AD-476D-8641-959F-7BB718B2040B}" type="sibTrans" cxnId="{4EDAB280-EC1D-7F48-A1FD-9B249622C120}">
      <dgm:prSet/>
      <dgm:spPr/>
      <dgm:t>
        <a:bodyPr/>
        <a:lstStyle/>
        <a:p>
          <a:endParaRPr lang="en-US"/>
        </a:p>
      </dgm:t>
    </dgm:pt>
    <dgm:pt modelId="{AF031B2C-3EDE-C94B-9319-711F21022A80}">
      <dgm:prSet phldrT="[Text]" custT="1"/>
      <dgm:spPr/>
      <dgm:t>
        <a:bodyPr/>
        <a:lstStyle/>
        <a:p>
          <a:r>
            <a:rPr lang="en-US" sz="2200" dirty="0" smtClean="0"/>
            <a:t>Loan (27)</a:t>
          </a:r>
          <a:endParaRPr lang="en-US" sz="2200" dirty="0"/>
        </a:p>
      </dgm:t>
    </dgm:pt>
    <dgm:pt modelId="{C1BDF3BD-E6DC-E84B-BC74-EA23DEB08A43}" type="parTrans" cxnId="{510FD3DD-BE91-6446-8D51-4E62F6306446}">
      <dgm:prSet/>
      <dgm:spPr/>
      <dgm:t>
        <a:bodyPr/>
        <a:lstStyle/>
        <a:p>
          <a:endParaRPr lang="en-US"/>
        </a:p>
      </dgm:t>
    </dgm:pt>
    <dgm:pt modelId="{77FD494A-E7FD-A341-9950-41216C6B9129}" type="sibTrans" cxnId="{510FD3DD-BE91-6446-8D51-4E62F6306446}">
      <dgm:prSet/>
      <dgm:spPr/>
      <dgm:t>
        <a:bodyPr/>
        <a:lstStyle/>
        <a:p>
          <a:endParaRPr lang="en-US"/>
        </a:p>
      </dgm:t>
    </dgm:pt>
    <dgm:pt modelId="{0DE9F896-0ECF-9B44-9C83-0318224246EB}">
      <dgm:prSet phldrT="[Text]" custT="1"/>
      <dgm:spPr/>
      <dgm:t>
        <a:bodyPr/>
        <a:lstStyle/>
        <a:p>
          <a:r>
            <a:rPr lang="en-US" sz="2200" dirty="0" smtClean="0"/>
            <a:t>Production Payment (10)</a:t>
          </a:r>
          <a:endParaRPr lang="en-US" sz="2200" dirty="0"/>
        </a:p>
      </dgm:t>
    </dgm:pt>
    <dgm:pt modelId="{0F241F27-CC7C-EF42-8CBC-BFEAAA448F03}" type="parTrans" cxnId="{68B3964D-F021-D241-A2C0-EB12CF939155}">
      <dgm:prSet/>
      <dgm:spPr/>
      <dgm:t>
        <a:bodyPr/>
        <a:lstStyle/>
        <a:p>
          <a:endParaRPr lang="en-US"/>
        </a:p>
      </dgm:t>
    </dgm:pt>
    <dgm:pt modelId="{136A42B0-CF39-BA46-9E92-214A3C382C92}" type="sibTrans" cxnId="{68B3964D-F021-D241-A2C0-EB12CF939155}">
      <dgm:prSet/>
      <dgm:spPr/>
      <dgm:t>
        <a:bodyPr/>
        <a:lstStyle/>
        <a:p>
          <a:endParaRPr lang="en-US"/>
        </a:p>
      </dgm:t>
    </dgm:pt>
    <dgm:pt modelId="{1740B5E4-C6E9-C14C-8C5F-BCEFC4F91D17}">
      <dgm:prSet phldrT="[Text]" custT="1"/>
      <dgm:spPr/>
      <dgm:t>
        <a:bodyPr/>
        <a:lstStyle/>
        <a:p>
          <a:r>
            <a:rPr lang="en-US" sz="2200" dirty="0" smtClean="0"/>
            <a:t>Depreciation (1)</a:t>
          </a:r>
          <a:endParaRPr lang="en-US" sz="1000" dirty="0"/>
        </a:p>
      </dgm:t>
    </dgm:pt>
    <dgm:pt modelId="{CAE4BE16-79D5-6249-9E08-F92F0BE329F9}" type="parTrans" cxnId="{7D0B7715-D133-9E48-9950-8FEBB21D9A03}">
      <dgm:prSet/>
      <dgm:spPr/>
      <dgm:t>
        <a:bodyPr/>
        <a:lstStyle/>
        <a:p>
          <a:endParaRPr lang="en-US"/>
        </a:p>
      </dgm:t>
    </dgm:pt>
    <dgm:pt modelId="{ABFF6182-F161-184E-AD66-8C0D5C4FADF7}" type="sibTrans" cxnId="{7D0B7715-D133-9E48-9950-8FEBB21D9A03}">
      <dgm:prSet/>
      <dgm:spPr/>
      <dgm:t>
        <a:bodyPr/>
        <a:lstStyle/>
        <a:p>
          <a:endParaRPr lang="en-US"/>
        </a:p>
      </dgm:t>
    </dgm:pt>
    <dgm:pt modelId="{4DF1D76A-99B0-9448-ABAC-27E5857012AC}">
      <dgm:prSet phldrT="[Text]" custT="1"/>
      <dgm:spPr/>
      <dgm:t>
        <a:bodyPr/>
        <a:lstStyle/>
        <a:p>
          <a:r>
            <a:rPr lang="en-US" sz="2200" dirty="0" smtClean="0"/>
            <a:t>Tax Credit (36)</a:t>
          </a:r>
          <a:endParaRPr lang="en-US" sz="2200" dirty="0"/>
        </a:p>
      </dgm:t>
    </dgm:pt>
    <dgm:pt modelId="{31481E71-4833-E542-90A2-67F6B23D23D7}" type="parTrans" cxnId="{E6F1A7DD-7C53-3A4C-B0E3-9E596F628FD0}">
      <dgm:prSet/>
      <dgm:spPr/>
      <dgm:t>
        <a:bodyPr/>
        <a:lstStyle/>
        <a:p>
          <a:endParaRPr lang="en-US"/>
        </a:p>
      </dgm:t>
    </dgm:pt>
    <dgm:pt modelId="{80187159-E9AD-E344-A5C3-B70D265DE440}" type="sibTrans" cxnId="{E6F1A7DD-7C53-3A4C-B0E3-9E596F628FD0}">
      <dgm:prSet/>
      <dgm:spPr/>
      <dgm:t>
        <a:bodyPr/>
        <a:lstStyle/>
        <a:p>
          <a:endParaRPr lang="en-US"/>
        </a:p>
      </dgm:t>
    </dgm:pt>
    <dgm:pt modelId="{BE0466F1-A777-0E46-86A1-0B8D792A012A}">
      <dgm:prSet phldrT="[Text]" custT="1"/>
      <dgm:spPr/>
      <dgm:t>
        <a:bodyPr/>
        <a:lstStyle/>
        <a:p>
          <a:r>
            <a:rPr lang="en-US" sz="2200" dirty="0" smtClean="0"/>
            <a:t>Tax Deduction (3)</a:t>
          </a:r>
          <a:endParaRPr lang="en-US" sz="2200" dirty="0"/>
        </a:p>
      </dgm:t>
    </dgm:pt>
    <dgm:pt modelId="{75252185-D89B-6547-B7C5-A68B4E99B42B}" type="parTrans" cxnId="{566E83DD-1136-3548-928B-C91285D2FE42}">
      <dgm:prSet/>
      <dgm:spPr/>
      <dgm:t>
        <a:bodyPr/>
        <a:lstStyle/>
        <a:p>
          <a:endParaRPr lang="en-US"/>
        </a:p>
      </dgm:t>
    </dgm:pt>
    <dgm:pt modelId="{2D396FAA-BB02-564A-8DD3-90F39AF162B7}" type="sibTrans" cxnId="{566E83DD-1136-3548-928B-C91285D2FE42}">
      <dgm:prSet/>
      <dgm:spPr/>
      <dgm:t>
        <a:bodyPr/>
        <a:lstStyle/>
        <a:p>
          <a:endParaRPr lang="en-US"/>
        </a:p>
      </dgm:t>
    </dgm:pt>
    <dgm:pt modelId="{7B0A3DED-335A-9748-9542-6CC506D065BD}">
      <dgm:prSet phldrT="[Text]" custT="1"/>
      <dgm:spPr/>
      <dgm:t>
        <a:bodyPr/>
        <a:lstStyle/>
        <a:p>
          <a:r>
            <a:rPr lang="en-US" sz="2200" dirty="0" smtClean="0"/>
            <a:t>Bond (6)</a:t>
          </a:r>
          <a:endParaRPr lang="en-US" sz="2200" dirty="0"/>
        </a:p>
      </dgm:t>
    </dgm:pt>
    <dgm:pt modelId="{888230E6-1EC8-B047-AE75-C6572D03F9E8}" type="parTrans" cxnId="{64C60190-E585-BD41-BF59-8A39CA484F6B}">
      <dgm:prSet/>
      <dgm:spPr/>
      <dgm:t>
        <a:bodyPr/>
        <a:lstStyle/>
        <a:p>
          <a:endParaRPr lang="en-US"/>
        </a:p>
      </dgm:t>
    </dgm:pt>
    <dgm:pt modelId="{0E35FA4E-554E-B748-A88D-66E938028A82}" type="sibTrans" cxnId="{64C60190-E585-BD41-BF59-8A39CA484F6B}">
      <dgm:prSet/>
      <dgm:spPr/>
      <dgm:t>
        <a:bodyPr/>
        <a:lstStyle/>
        <a:p>
          <a:endParaRPr lang="en-US"/>
        </a:p>
      </dgm:t>
    </dgm:pt>
    <dgm:pt modelId="{F5EC4C07-73A2-A048-8F6D-D8C7D2EB73EB}" type="pres">
      <dgm:prSet presAssocID="{8FDB2541-B9E0-244F-9EFD-7CA316C26203}" presName="Name0" presStyleCnt="0">
        <dgm:presLayoutVars>
          <dgm:dir/>
          <dgm:animLvl val="lvl"/>
          <dgm:resizeHandles val="exact"/>
        </dgm:presLayoutVars>
      </dgm:prSet>
      <dgm:spPr/>
      <dgm:t>
        <a:bodyPr/>
        <a:lstStyle/>
        <a:p>
          <a:endParaRPr lang="en-US"/>
        </a:p>
      </dgm:t>
    </dgm:pt>
    <dgm:pt modelId="{65F4FEC0-64FF-4B40-A66E-F90CF15CA65E}" type="pres">
      <dgm:prSet presAssocID="{4783EE00-D201-6F4C-9B9E-8815C633F311}" presName="linNode" presStyleCnt="0"/>
      <dgm:spPr/>
    </dgm:pt>
    <dgm:pt modelId="{A3862C44-11EC-5446-820F-6A4A9F22AC19}" type="pres">
      <dgm:prSet presAssocID="{4783EE00-D201-6F4C-9B9E-8815C633F311}" presName="parentText" presStyleLbl="node1" presStyleIdx="0" presStyleCnt="3">
        <dgm:presLayoutVars>
          <dgm:chMax val="1"/>
          <dgm:bulletEnabled val="1"/>
        </dgm:presLayoutVars>
      </dgm:prSet>
      <dgm:spPr/>
      <dgm:t>
        <a:bodyPr/>
        <a:lstStyle/>
        <a:p>
          <a:endParaRPr lang="en-US"/>
        </a:p>
      </dgm:t>
    </dgm:pt>
    <dgm:pt modelId="{43E0997D-CF1B-874A-BD1C-F661A12BF911}" type="pres">
      <dgm:prSet presAssocID="{4783EE00-D201-6F4C-9B9E-8815C633F311}" presName="descendantText" presStyleLbl="alignAccFollowNode1" presStyleIdx="0" presStyleCnt="3">
        <dgm:presLayoutVars>
          <dgm:bulletEnabled val="1"/>
        </dgm:presLayoutVars>
      </dgm:prSet>
      <dgm:spPr/>
      <dgm:t>
        <a:bodyPr/>
        <a:lstStyle/>
        <a:p>
          <a:endParaRPr lang="en-US"/>
        </a:p>
      </dgm:t>
    </dgm:pt>
    <dgm:pt modelId="{C95A004F-E259-D246-B023-3EC5DB790CD0}" type="pres">
      <dgm:prSet presAssocID="{3D74E60B-91F2-744B-BC1C-5CBD4C48F01B}" presName="sp" presStyleCnt="0"/>
      <dgm:spPr/>
    </dgm:pt>
    <dgm:pt modelId="{4587B51E-A891-B141-AF19-987D71EBA1DF}" type="pres">
      <dgm:prSet presAssocID="{2AEACC53-5D89-E544-86F1-67AFEAC08A62}" presName="linNode" presStyleCnt="0"/>
      <dgm:spPr/>
    </dgm:pt>
    <dgm:pt modelId="{92FCC54C-A383-3E46-A001-13E4F2A146C9}" type="pres">
      <dgm:prSet presAssocID="{2AEACC53-5D89-E544-86F1-67AFEAC08A62}" presName="parentText" presStyleLbl="node1" presStyleIdx="1" presStyleCnt="3">
        <dgm:presLayoutVars>
          <dgm:chMax val="1"/>
          <dgm:bulletEnabled val="1"/>
        </dgm:presLayoutVars>
      </dgm:prSet>
      <dgm:spPr/>
      <dgm:t>
        <a:bodyPr/>
        <a:lstStyle/>
        <a:p>
          <a:endParaRPr lang="en-US"/>
        </a:p>
      </dgm:t>
    </dgm:pt>
    <dgm:pt modelId="{7674F669-7A1A-6147-B669-1857D28609DE}" type="pres">
      <dgm:prSet presAssocID="{2AEACC53-5D89-E544-86F1-67AFEAC08A62}" presName="descendantText" presStyleLbl="alignAccFollowNode1" presStyleIdx="1" presStyleCnt="3" custScaleX="83553" custScaleY="131282">
        <dgm:presLayoutVars>
          <dgm:bulletEnabled val="1"/>
        </dgm:presLayoutVars>
      </dgm:prSet>
      <dgm:spPr/>
      <dgm:t>
        <a:bodyPr/>
        <a:lstStyle/>
        <a:p>
          <a:endParaRPr lang="en-US"/>
        </a:p>
      </dgm:t>
    </dgm:pt>
    <dgm:pt modelId="{56A44795-0038-0544-A1F0-9716A76316AC}" type="pres">
      <dgm:prSet presAssocID="{78A61228-97B1-D14F-B033-7500D4A78AB4}" presName="sp" presStyleCnt="0"/>
      <dgm:spPr/>
    </dgm:pt>
    <dgm:pt modelId="{48127637-3D04-C540-AA57-85A14DDD83C5}" type="pres">
      <dgm:prSet presAssocID="{387334A0-C255-504B-A0D5-A85F69BE7753}" presName="linNode" presStyleCnt="0"/>
      <dgm:spPr/>
    </dgm:pt>
    <dgm:pt modelId="{C7DDD2B9-AAE2-B149-A3AF-F6B9EE40DD1A}" type="pres">
      <dgm:prSet presAssocID="{387334A0-C255-504B-A0D5-A85F69BE7753}" presName="parentText" presStyleLbl="node1" presStyleIdx="2" presStyleCnt="3" custLinFactNeighborX="-3472" custLinFactNeighborY="-1172">
        <dgm:presLayoutVars>
          <dgm:chMax val="1"/>
          <dgm:bulletEnabled val="1"/>
        </dgm:presLayoutVars>
      </dgm:prSet>
      <dgm:spPr/>
      <dgm:t>
        <a:bodyPr/>
        <a:lstStyle/>
        <a:p>
          <a:endParaRPr lang="en-US"/>
        </a:p>
      </dgm:t>
    </dgm:pt>
    <dgm:pt modelId="{AFBFF1D5-3805-BF4D-86E7-4CBF7F42FEC6}" type="pres">
      <dgm:prSet presAssocID="{387334A0-C255-504B-A0D5-A85F69BE7753}" presName="descendantText" presStyleLbl="alignAccFollowNode1" presStyleIdx="2" presStyleCnt="3" custScaleX="44079" custScaleY="96924" custLinFactNeighborX="-585" custLinFactNeighborY="-5622">
        <dgm:presLayoutVars>
          <dgm:bulletEnabled val="1"/>
        </dgm:presLayoutVars>
      </dgm:prSet>
      <dgm:spPr/>
      <dgm:t>
        <a:bodyPr/>
        <a:lstStyle/>
        <a:p>
          <a:endParaRPr lang="en-US"/>
        </a:p>
      </dgm:t>
    </dgm:pt>
  </dgm:ptLst>
  <dgm:cxnLst>
    <dgm:cxn modelId="{E6F1A7DD-7C53-3A4C-B0E3-9E596F628FD0}" srcId="{2AEACC53-5D89-E544-86F1-67AFEAC08A62}" destId="{4DF1D76A-99B0-9448-ABAC-27E5857012AC}" srcOrd="1" destOrd="0" parTransId="{31481E71-4833-E542-90A2-67F6B23D23D7}" sibTransId="{80187159-E9AD-E344-A5C3-B70D265DE440}"/>
    <dgm:cxn modelId="{5BCD4FF0-D974-5B46-9F4F-90B9F7D9476A}" type="presOf" srcId="{48E397C9-1F50-AA4C-8E78-CC1C441121E2}" destId="{43E0997D-CF1B-874A-BD1C-F661A12BF911}" srcOrd="0" destOrd="1" presId="urn:microsoft.com/office/officeart/2005/8/layout/vList5"/>
    <dgm:cxn modelId="{A54FAE15-0F0E-BE40-8D96-978528D56F74}" type="presOf" srcId="{0DE9F896-0ECF-9B44-9C83-0318224246EB}" destId="{43E0997D-CF1B-874A-BD1C-F661A12BF911}" srcOrd="0" destOrd="2" presId="urn:microsoft.com/office/officeart/2005/8/layout/vList5"/>
    <dgm:cxn modelId="{63D1AE06-39D8-8147-BFB2-DD7E9E055490}" type="presOf" srcId="{7FF29C42-F674-0F40-AA46-6910E0511F89}" destId="{AFBFF1D5-3805-BF4D-86E7-4CBF7F42FEC6}" srcOrd="0" destOrd="0" presId="urn:microsoft.com/office/officeart/2005/8/layout/vList5"/>
    <dgm:cxn modelId="{64C60190-E585-BD41-BF59-8A39CA484F6B}" srcId="{387334A0-C255-504B-A0D5-A85F69BE7753}" destId="{7B0A3DED-335A-9748-9542-6CC506D065BD}" srcOrd="2" destOrd="0" parTransId="{888230E6-1EC8-B047-AE75-C6572D03F9E8}" sibTransId="{0E35FA4E-554E-B748-A88D-66E938028A82}"/>
    <dgm:cxn modelId="{4F68BED6-E0EA-FE4E-91D5-7D6C3ED49B84}" type="presOf" srcId="{2AEACC53-5D89-E544-86F1-67AFEAC08A62}" destId="{92FCC54C-A383-3E46-A001-13E4F2A146C9}" srcOrd="0" destOrd="0" presId="urn:microsoft.com/office/officeart/2005/8/layout/vList5"/>
    <dgm:cxn modelId="{68B3964D-F021-D241-A2C0-EB12CF939155}" srcId="{4783EE00-D201-6F4C-9B9E-8815C633F311}" destId="{0DE9F896-0ECF-9B44-9C83-0318224246EB}" srcOrd="2" destOrd="0" parTransId="{0F241F27-CC7C-EF42-8CBC-BFEAAA448F03}" sibTransId="{136A42B0-CF39-BA46-9E92-214A3C382C92}"/>
    <dgm:cxn modelId="{AD3D9064-3F29-8343-872A-661EE744BE20}" type="presOf" srcId="{7B0A3DED-335A-9748-9542-6CC506D065BD}" destId="{AFBFF1D5-3805-BF4D-86E7-4CBF7F42FEC6}" srcOrd="0" destOrd="2" presId="urn:microsoft.com/office/officeart/2005/8/layout/vList5"/>
    <dgm:cxn modelId="{832BD7EC-0DF0-0140-AFBB-4755BEC7DEE1}" type="presOf" srcId="{387334A0-C255-504B-A0D5-A85F69BE7753}" destId="{C7DDD2B9-AAE2-B149-A3AF-F6B9EE40DD1A}" srcOrd="0" destOrd="0" presId="urn:microsoft.com/office/officeart/2005/8/layout/vList5"/>
    <dgm:cxn modelId="{02CE7D5D-9E95-4B4D-9BE6-5D70D40467EE}" type="presOf" srcId="{1740B5E4-C6E9-C14C-8C5F-BCEFC4F91D17}" destId="{7674F669-7A1A-6147-B669-1857D28609DE}" srcOrd="0" destOrd="3" presId="urn:microsoft.com/office/officeart/2005/8/layout/vList5"/>
    <dgm:cxn modelId="{D100C536-B07F-7141-9DF8-AB6A92D3D7E4}" srcId="{4783EE00-D201-6F4C-9B9E-8815C633F311}" destId="{48E397C9-1F50-AA4C-8E78-CC1C441121E2}" srcOrd="1" destOrd="0" parTransId="{BA031605-2A0E-1242-8F92-FADC8059E9AD}" sibTransId="{D8E83751-006C-6D42-B1D1-8D83975F8A71}"/>
    <dgm:cxn modelId="{566E83DD-1136-3548-928B-C91285D2FE42}" srcId="{2AEACC53-5D89-E544-86F1-67AFEAC08A62}" destId="{BE0466F1-A777-0E46-86A1-0B8D792A012A}" srcOrd="2" destOrd="0" parTransId="{75252185-D89B-6547-B7C5-A68B4E99B42B}" sibTransId="{2D396FAA-BB02-564A-8DD3-90F39AF162B7}"/>
    <dgm:cxn modelId="{1AD7B340-95F4-FC40-9E51-7DE7D6C62C80}" srcId="{2AEACC53-5D89-E544-86F1-67AFEAC08A62}" destId="{B6224723-4680-2445-AD21-3E0FEC5FCA95}" srcOrd="0" destOrd="0" parTransId="{AF5B423B-F219-CB4D-B37D-D3CCBE7F2C9C}" sibTransId="{7740AAAF-1D9D-CB4C-BF2B-C7D1C7E5DCC8}"/>
    <dgm:cxn modelId="{6AC2287C-9757-A941-B4EE-6572F1BCC089}" type="presOf" srcId="{8FDB2541-B9E0-244F-9EFD-7CA316C26203}" destId="{F5EC4C07-73A2-A048-8F6D-D8C7D2EB73EB}" srcOrd="0" destOrd="0" presId="urn:microsoft.com/office/officeart/2005/8/layout/vList5"/>
    <dgm:cxn modelId="{0009FE65-9DA0-D540-8B1C-22965D78E3D2}" srcId="{8FDB2541-B9E0-244F-9EFD-7CA316C26203}" destId="{4783EE00-D201-6F4C-9B9E-8815C633F311}" srcOrd="0" destOrd="0" parTransId="{D806D4DF-F005-C144-8611-DA4FF1E611FD}" sibTransId="{3D74E60B-91F2-744B-BC1C-5CBD4C48F01B}"/>
    <dgm:cxn modelId="{42D7AECF-9DA3-7945-A5DF-CE0F3441D72D}" type="presOf" srcId="{8D8C366A-B253-B342-B0BC-8FB5A7206E93}" destId="{43E0997D-CF1B-874A-BD1C-F661A12BF911}" srcOrd="0" destOrd="0" presId="urn:microsoft.com/office/officeart/2005/8/layout/vList5"/>
    <dgm:cxn modelId="{A30B8859-E2BD-794C-A85A-13D5209ED233}" type="presOf" srcId="{4DF1D76A-99B0-9448-ABAC-27E5857012AC}" destId="{7674F669-7A1A-6147-B669-1857D28609DE}" srcOrd="0" destOrd="1" presId="urn:microsoft.com/office/officeart/2005/8/layout/vList5"/>
    <dgm:cxn modelId="{4EDAB280-EC1D-7F48-A1FD-9B249622C120}" srcId="{387334A0-C255-504B-A0D5-A85F69BE7753}" destId="{7FF29C42-F674-0F40-AA46-6910E0511F89}" srcOrd="0" destOrd="0" parTransId="{E92AC03A-2585-A344-8364-02B5FF08F123}" sibTransId="{3C7F58AD-476D-8641-959F-7BB718B2040B}"/>
    <dgm:cxn modelId="{510FD3DD-BE91-6446-8D51-4E62F6306446}" srcId="{387334A0-C255-504B-A0D5-A85F69BE7753}" destId="{AF031B2C-3EDE-C94B-9319-711F21022A80}" srcOrd="1" destOrd="0" parTransId="{C1BDF3BD-E6DC-E84B-BC74-EA23DEB08A43}" sibTransId="{77FD494A-E7FD-A341-9950-41216C6B9129}"/>
    <dgm:cxn modelId="{7D0B7715-D133-9E48-9950-8FEBB21D9A03}" srcId="{2AEACC53-5D89-E544-86F1-67AFEAC08A62}" destId="{1740B5E4-C6E9-C14C-8C5F-BCEFC4F91D17}" srcOrd="3" destOrd="0" parTransId="{CAE4BE16-79D5-6249-9E08-F92F0BE329F9}" sibTransId="{ABFF6182-F161-184E-AD66-8C0D5C4FADF7}"/>
    <dgm:cxn modelId="{C2D872D9-C176-5148-8848-21113590401A}" type="presOf" srcId="{AF031B2C-3EDE-C94B-9319-711F21022A80}" destId="{AFBFF1D5-3805-BF4D-86E7-4CBF7F42FEC6}" srcOrd="0" destOrd="1" presId="urn:microsoft.com/office/officeart/2005/8/layout/vList5"/>
    <dgm:cxn modelId="{EA9A6471-7712-0A43-8D30-946B13036FE8}" type="presOf" srcId="{BE0466F1-A777-0E46-86A1-0B8D792A012A}" destId="{7674F669-7A1A-6147-B669-1857D28609DE}" srcOrd="0" destOrd="2" presId="urn:microsoft.com/office/officeart/2005/8/layout/vList5"/>
    <dgm:cxn modelId="{5C7B7932-1876-9D44-BD99-5745145ED395}" srcId="{8FDB2541-B9E0-244F-9EFD-7CA316C26203}" destId="{2AEACC53-5D89-E544-86F1-67AFEAC08A62}" srcOrd="1" destOrd="0" parTransId="{CBC625A2-4FE0-B34D-AAE0-6E589033AB66}" sibTransId="{78A61228-97B1-D14F-B033-7500D4A78AB4}"/>
    <dgm:cxn modelId="{0EAB04A4-18CF-EC44-A145-DDF3C4E73564}" type="presOf" srcId="{B6224723-4680-2445-AD21-3E0FEC5FCA95}" destId="{7674F669-7A1A-6147-B669-1857D28609DE}" srcOrd="0" destOrd="0" presId="urn:microsoft.com/office/officeart/2005/8/layout/vList5"/>
    <dgm:cxn modelId="{2AE11A2C-F589-9A49-B45E-25027B2C2F5B}" type="presOf" srcId="{4783EE00-D201-6F4C-9B9E-8815C633F311}" destId="{A3862C44-11EC-5446-820F-6A4A9F22AC19}" srcOrd="0" destOrd="0" presId="urn:microsoft.com/office/officeart/2005/8/layout/vList5"/>
    <dgm:cxn modelId="{792E78A1-6C27-FF43-8454-C28F37313577}" srcId="{8FDB2541-B9E0-244F-9EFD-7CA316C26203}" destId="{387334A0-C255-504B-A0D5-A85F69BE7753}" srcOrd="2" destOrd="0" parTransId="{0D635C08-96F2-DF42-8B45-A2CE196BEEEB}" sibTransId="{6C484200-1E0B-374A-9249-05800ADF2462}"/>
    <dgm:cxn modelId="{116E07B4-9E49-B64C-8FFC-1230A4148EE3}" srcId="{4783EE00-D201-6F4C-9B9E-8815C633F311}" destId="{8D8C366A-B253-B342-B0BC-8FB5A7206E93}" srcOrd="0" destOrd="0" parTransId="{3EFD32F1-B878-4842-BD5E-0F7CC94B7AE9}" sibTransId="{1E1DF57C-D7FE-7642-81FB-9894B572ED6F}"/>
    <dgm:cxn modelId="{E3400BA6-16E1-9545-842D-90CF9AB1D195}" type="presParOf" srcId="{F5EC4C07-73A2-A048-8F6D-D8C7D2EB73EB}" destId="{65F4FEC0-64FF-4B40-A66E-F90CF15CA65E}" srcOrd="0" destOrd="0" presId="urn:microsoft.com/office/officeart/2005/8/layout/vList5"/>
    <dgm:cxn modelId="{ADF46032-C2A8-1946-B4BB-994C1A9C5EA6}" type="presParOf" srcId="{65F4FEC0-64FF-4B40-A66E-F90CF15CA65E}" destId="{A3862C44-11EC-5446-820F-6A4A9F22AC19}" srcOrd="0" destOrd="0" presId="urn:microsoft.com/office/officeart/2005/8/layout/vList5"/>
    <dgm:cxn modelId="{EDCB651B-16DC-A244-BCD1-58DF8396C672}" type="presParOf" srcId="{65F4FEC0-64FF-4B40-A66E-F90CF15CA65E}" destId="{43E0997D-CF1B-874A-BD1C-F661A12BF911}" srcOrd="1" destOrd="0" presId="urn:microsoft.com/office/officeart/2005/8/layout/vList5"/>
    <dgm:cxn modelId="{CBD68F97-6A31-0342-821E-A76BA44C0FA6}" type="presParOf" srcId="{F5EC4C07-73A2-A048-8F6D-D8C7D2EB73EB}" destId="{C95A004F-E259-D246-B023-3EC5DB790CD0}" srcOrd="1" destOrd="0" presId="urn:microsoft.com/office/officeart/2005/8/layout/vList5"/>
    <dgm:cxn modelId="{C55C9B9B-978F-EA40-8C84-3BC25C1E8F66}" type="presParOf" srcId="{F5EC4C07-73A2-A048-8F6D-D8C7D2EB73EB}" destId="{4587B51E-A891-B141-AF19-987D71EBA1DF}" srcOrd="2" destOrd="0" presId="urn:microsoft.com/office/officeart/2005/8/layout/vList5"/>
    <dgm:cxn modelId="{200AAB89-7891-044E-852F-6BBCEA7F5697}" type="presParOf" srcId="{4587B51E-A891-B141-AF19-987D71EBA1DF}" destId="{92FCC54C-A383-3E46-A001-13E4F2A146C9}" srcOrd="0" destOrd="0" presId="urn:microsoft.com/office/officeart/2005/8/layout/vList5"/>
    <dgm:cxn modelId="{9FEB96BA-7BE6-FB4C-A227-2375F1581C15}" type="presParOf" srcId="{4587B51E-A891-B141-AF19-987D71EBA1DF}" destId="{7674F669-7A1A-6147-B669-1857D28609DE}" srcOrd="1" destOrd="0" presId="urn:microsoft.com/office/officeart/2005/8/layout/vList5"/>
    <dgm:cxn modelId="{43CBD51B-8EC1-564F-805A-8F14AA65FD35}" type="presParOf" srcId="{F5EC4C07-73A2-A048-8F6D-D8C7D2EB73EB}" destId="{56A44795-0038-0544-A1F0-9716A76316AC}" srcOrd="3" destOrd="0" presId="urn:microsoft.com/office/officeart/2005/8/layout/vList5"/>
    <dgm:cxn modelId="{7580C833-FDF1-9042-AF04-2BA6380135CC}" type="presParOf" srcId="{F5EC4C07-73A2-A048-8F6D-D8C7D2EB73EB}" destId="{48127637-3D04-C540-AA57-85A14DDD83C5}" srcOrd="4" destOrd="0" presId="urn:microsoft.com/office/officeart/2005/8/layout/vList5"/>
    <dgm:cxn modelId="{A8A6891D-61AB-FA4E-ADA4-E648688197E4}" type="presParOf" srcId="{48127637-3D04-C540-AA57-85A14DDD83C5}" destId="{C7DDD2B9-AAE2-B149-A3AF-F6B9EE40DD1A}" srcOrd="0" destOrd="0" presId="urn:microsoft.com/office/officeart/2005/8/layout/vList5"/>
    <dgm:cxn modelId="{41AC466D-08E6-9B42-B154-BC9847F2FDFE}" type="presParOf" srcId="{48127637-3D04-C540-AA57-85A14DDD83C5}" destId="{AFBFF1D5-3805-BF4D-86E7-4CBF7F42FEC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B2541-B9E0-244F-9EFD-7CA316C26203}"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4783EE00-D201-6F4C-9B9E-8815C633F311}">
      <dgm:prSet phldrT="[Text]" custT="1"/>
      <dgm:spPr/>
      <dgm:t>
        <a:bodyPr/>
        <a:lstStyle/>
        <a:p>
          <a:r>
            <a:rPr lang="en-US" sz="3100" dirty="0" smtClean="0"/>
            <a:t>Consumption/Production Standard (76)</a:t>
          </a:r>
          <a:endParaRPr lang="en-US" sz="3100" dirty="0"/>
        </a:p>
      </dgm:t>
    </dgm:pt>
    <dgm:pt modelId="{D806D4DF-F005-C144-8611-DA4FF1E611FD}" type="parTrans" cxnId="{0009FE65-9DA0-D540-8B1C-22965D78E3D2}">
      <dgm:prSet/>
      <dgm:spPr/>
      <dgm:t>
        <a:bodyPr/>
        <a:lstStyle/>
        <a:p>
          <a:endParaRPr lang="en-US"/>
        </a:p>
      </dgm:t>
    </dgm:pt>
    <dgm:pt modelId="{3D74E60B-91F2-744B-BC1C-5CBD4C48F01B}" type="sibTrans" cxnId="{0009FE65-9DA0-D540-8B1C-22965D78E3D2}">
      <dgm:prSet/>
      <dgm:spPr/>
      <dgm:t>
        <a:bodyPr/>
        <a:lstStyle/>
        <a:p>
          <a:endParaRPr lang="en-US"/>
        </a:p>
      </dgm:t>
    </dgm:pt>
    <dgm:pt modelId="{8D8C366A-B253-B342-B0BC-8FB5A7206E93}">
      <dgm:prSet phldrT="[Text]" custT="1"/>
      <dgm:spPr/>
      <dgm:t>
        <a:bodyPr/>
        <a:lstStyle/>
        <a:p>
          <a:r>
            <a:rPr lang="en-US" sz="2200" dirty="0" smtClean="0"/>
            <a:t>Renewable Portfolio Standard (38)</a:t>
          </a:r>
          <a:endParaRPr lang="en-US" sz="2200" dirty="0"/>
        </a:p>
      </dgm:t>
    </dgm:pt>
    <dgm:pt modelId="{3EFD32F1-B878-4842-BD5E-0F7CC94B7AE9}" type="parTrans" cxnId="{116E07B4-9E49-B64C-8FFC-1230A4148EE3}">
      <dgm:prSet/>
      <dgm:spPr/>
      <dgm:t>
        <a:bodyPr/>
        <a:lstStyle/>
        <a:p>
          <a:endParaRPr lang="en-US"/>
        </a:p>
      </dgm:t>
    </dgm:pt>
    <dgm:pt modelId="{1E1DF57C-D7FE-7642-81FB-9894B572ED6F}" type="sibTrans" cxnId="{116E07B4-9E49-B64C-8FFC-1230A4148EE3}">
      <dgm:prSet/>
      <dgm:spPr/>
      <dgm:t>
        <a:bodyPr/>
        <a:lstStyle/>
        <a:p>
          <a:endParaRPr lang="en-US"/>
        </a:p>
      </dgm:t>
    </dgm:pt>
    <dgm:pt modelId="{48E397C9-1F50-AA4C-8E78-CC1C441121E2}">
      <dgm:prSet phldrT="[Text]" custT="1"/>
      <dgm:spPr/>
      <dgm:t>
        <a:bodyPr/>
        <a:lstStyle/>
        <a:p>
          <a:r>
            <a:rPr lang="en-US" sz="2200" dirty="0" smtClean="0"/>
            <a:t>Public Benefits Fund (17)</a:t>
          </a:r>
          <a:endParaRPr lang="en-US" sz="2200" dirty="0"/>
        </a:p>
      </dgm:t>
    </dgm:pt>
    <dgm:pt modelId="{BA031605-2A0E-1242-8F92-FADC8059E9AD}" type="parTrans" cxnId="{D100C536-B07F-7141-9DF8-AB6A92D3D7E4}">
      <dgm:prSet/>
      <dgm:spPr/>
      <dgm:t>
        <a:bodyPr/>
        <a:lstStyle/>
        <a:p>
          <a:endParaRPr lang="en-US"/>
        </a:p>
      </dgm:t>
    </dgm:pt>
    <dgm:pt modelId="{D8E83751-006C-6D42-B1D1-8D83975F8A71}" type="sibTrans" cxnId="{D100C536-B07F-7141-9DF8-AB6A92D3D7E4}">
      <dgm:prSet/>
      <dgm:spPr/>
      <dgm:t>
        <a:bodyPr/>
        <a:lstStyle/>
        <a:p>
          <a:endParaRPr lang="en-US"/>
        </a:p>
      </dgm:t>
    </dgm:pt>
    <dgm:pt modelId="{0DE9F896-0ECF-9B44-9C83-0318224246EB}">
      <dgm:prSet phldrT="[Text]" custT="1"/>
      <dgm:spPr/>
      <dgm:t>
        <a:bodyPr/>
        <a:lstStyle/>
        <a:p>
          <a:r>
            <a:rPr lang="en-US" sz="2200" dirty="0" smtClean="0"/>
            <a:t>Green Power Purchasing (10)</a:t>
          </a:r>
          <a:endParaRPr lang="en-US" sz="2200" dirty="0"/>
        </a:p>
      </dgm:t>
    </dgm:pt>
    <dgm:pt modelId="{0F241F27-CC7C-EF42-8CBC-BFEAAA448F03}" type="parTrans" cxnId="{68B3964D-F021-D241-A2C0-EB12CF939155}">
      <dgm:prSet/>
      <dgm:spPr/>
      <dgm:t>
        <a:bodyPr/>
        <a:lstStyle/>
        <a:p>
          <a:endParaRPr lang="en-US"/>
        </a:p>
      </dgm:t>
    </dgm:pt>
    <dgm:pt modelId="{136A42B0-CF39-BA46-9E92-214A3C382C92}" type="sibTrans" cxnId="{68B3964D-F021-D241-A2C0-EB12CF939155}">
      <dgm:prSet/>
      <dgm:spPr/>
      <dgm:t>
        <a:bodyPr/>
        <a:lstStyle/>
        <a:p>
          <a:endParaRPr lang="en-US"/>
        </a:p>
      </dgm:t>
    </dgm:pt>
    <dgm:pt modelId="{0F1760D5-6AEB-4643-8920-3D912FECA0E2}">
      <dgm:prSet phldrT="[Text]" custT="1"/>
      <dgm:spPr/>
      <dgm:t>
        <a:bodyPr/>
        <a:lstStyle/>
        <a:p>
          <a:r>
            <a:rPr lang="en-US" sz="2200" dirty="0" smtClean="0"/>
            <a:t>Green Power Mandate (9)</a:t>
          </a:r>
          <a:endParaRPr lang="en-US" sz="2200" dirty="0"/>
        </a:p>
      </dgm:t>
    </dgm:pt>
    <dgm:pt modelId="{3A97693A-A4D8-EC41-8378-69F67112B77A}" type="parTrans" cxnId="{2DF72C4C-9FEA-C248-8102-BCDDAFF3137C}">
      <dgm:prSet/>
      <dgm:spPr/>
      <dgm:t>
        <a:bodyPr/>
        <a:lstStyle/>
        <a:p>
          <a:endParaRPr lang="en-US"/>
        </a:p>
      </dgm:t>
    </dgm:pt>
    <dgm:pt modelId="{CE8ECC60-8DEB-9246-8355-4CA064070BD3}" type="sibTrans" cxnId="{2DF72C4C-9FEA-C248-8102-BCDDAFF3137C}">
      <dgm:prSet/>
      <dgm:spPr/>
      <dgm:t>
        <a:bodyPr/>
        <a:lstStyle/>
        <a:p>
          <a:endParaRPr lang="en-US"/>
        </a:p>
      </dgm:t>
    </dgm:pt>
    <dgm:pt modelId="{8556A673-07B8-2C48-BD5A-2696B92DF2C5}">
      <dgm:prSet phldrT="[Text]" custT="1"/>
      <dgm:spPr/>
      <dgm:t>
        <a:bodyPr/>
        <a:lstStyle/>
        <a:p>
          <a:r>
            <a:rPr lang="en-US" sz="2200" dirty="0" smtClean="0"/>
            <a:t>Siting and Permit Regulation (2)</a:t>
          </a:r>
          <a:endParaRPr lang="en-US" sz="2200" dirty="0"/>
        </a:p>
      </dgm:t>
    </dgm:pt>
    <dgm:pt modelId="{E99F6525-D182-074C-8A3C-79EAB935B6DE}" type="parTrans" cxnId="{4A24EDE4-C7A9-F541-B677-D4C6574638D4}">
      <dgm:prSet/>
      <dgm:spPr/>
      <dgm:t>
        <a:bodyPr/>
        <a:lstStyle/>
        <a:p>
          <a:endParaRPr lang="en-US"/>
        </a:p>
      </dgm:t>
    </dgm:pt>
    <dgm:pt modelId="{987011A2-80C2-0F44-9FCE-1976561DA5FC}" type="sibTrans" cxnId="{4A24EDE4-C7A9-F541-B677-D4C6574638D4}">
      <dgm:prSet/>
      <dgm:spPr/>
      <dgm:t>
        <a:bodyPr/>
        <a:lstStyle/>
        <a:p>
          <a:endParaRPr lang="en-US"/>
        </a:p>
      </dgm:t>
    </dgm:pt>
    <dgm:pt modelId="{F5EC4C07-73A2-A048-8F6D-D8C7D2EB73EB}" type="pres">
      <dgm:prSet presAssocID="{8FDB2541-B9E0-244F-9EFD-7CA316C26203}" presName="Name0" presStyleCnt="0">
        <dgm:presLayoutVars>
          <dgm:dir/>
          <dgm:animLvl val="lvl"/>
          <dgm:resizeHandles val="exact"/>
        </dgm:presLayoutVars>
      </dgm:prSet>
      <dgm:spPr/>
      <dgm:t>
        <a:bodyPr/>
        <a:lstStyle/>
        <a:p>
          <a:endParaRPr lang="en-US"/>
        </a:p>
      </dgm:t>
    </dgm:pt>
    <dgm:pt modelId="{65F4FEC0-64FF-4B40-A66E-F90CF15CA65E}" type="pres">
      <dgm:prSet presAssocID="{4783EE00-D201-6F4C-9B9E-8815C633F311}" presName="linNode" presStyleCnt="0"/>
      <dgm:spPr/>
    </dgm:pt>
    <dgm:pt modelId="{A3862C44-11EC-5446-820F-6A4A9F22AC19}" type="pres">
      <dgm:prSet presAssocID="{4783EE00-D201-6F4C-9B9E-8815C633F311}" presName="parentText" presStyleLbl="node1" presStyleIdx="0" presStyleCnt="1" custScaleX="108308" custScaleY="597560" custLinFactNeighborX="-8" custLinFactNeighborY="-54323">
        <dgm:presLayoutVars>
          <dgm:chMax val="1"/>
          <dgm:bulletEnabled val="1"/>
        </dgm:presLayoutVars>
      </dgm:prSet>
      <dgm:spPr/>
      <dgm:t>
        <a:bodyPr/>
        <a:lstStyle/>
        <a:p>
          <a:endParaRPr lang="en-US"/>
        </a:p>
      </dgm:t>
    </dgm:pt>
    <dgm:pt modelId="{43E0997D-CF1B-874A-BD1C-F661A12BF911}" type="pres">
      <dgm:prSet presAssocID="{4783EE00-D201-6F4C-9B9E-8815C633F311}" presName="descendantText" presStyleLbl="alignAccFollowNode1" presStyleIdx="0" presStyleCnt="1" custScaleX="97164" custScaleY="882290">
        <dgm:presLayoutVars>
          <dgm:bulletEnabled val="1"/>
        </dgm:presLayoutVars>
      </dgm:prSet>
      <dgm:spPr/>
      <dgm:t>
        <a:bodyPr/>
        <a:lstStyle/>
        <a:p>
          <a:endParaRPr lang="en-US"/>
        </a:p>
      </dgm:t>
    </dgm:pt>
  </dgm:ptLst>
  <dgm:cxnLst>
    <dgm:cxn modelId="{2DF72C4C-9FEA-C248-8102-BCDDAFF3137C}" srcId="{4783EE00-D201-6F4C-9B9E-8815C633F311}" destId="{0F1760D5-6AEB-4643-8920-3D912FECA0E2}" srcOrd="3" destOrd="0" parTransId="{3A97693A-A4D8-EC41-8378-69F67112B77A}" sibTransId="{CE8ECC60-8DEB-9246-8355-4CA064070BD3}"/>
    <dgm:cxn modelId="{D100C536-B07F-7141-9DF8-AB6A92D3D7E4}" srcId="{4783EE00-D201-6F4C-9B9E-8815C633F311}" destId="{48E397C9-1F50-AA4C-8E78-CC1C441121E2}" srcOrd="1" destOrd="0" parTransId="{BA031605-2A0E-1242-8F92-FADC8059E9AD}" sibTransId="{D8E83751-006C-6D42-B1D1-8D83975F8A71}"/>
    <dgm:cxn modelId="{ACDEE6DF-50CC-6948-9FF3-081617507BA3}" type="presOf" srcId="{8D8C366A-B253-B342-B0BC-8FB5A7206E93}" destId="{43E0997D-CF1B-874A-BD1C-F661A12BF911}" srcOrd="0" destOrd="0" presId="urn:microsoft.com/office/officeart/2005/8/layout/vList5"/>
    <dgm:cxn modelId="{4A24EDE4-C7A9-F541-B677-D4C6574638D4}" srcId="{4783EE00-D201-6F4C-9B9E-8815C633F311}" destId="{8556A673-07B8-2C48-BD5A-2696B92DF2C5}" srcOrd="4" destOrd="0" parTransId="{E99F6525-D182-074C-8A3C-79EAB935B6DE}" sibTransId="{987011A2-80C2-0F44-9FCE-1976561DA5FC}"/>
    <dgm:cxn modelId="{F600FE41-5071-1445-9D96-0DE9EC78BB63}" type="presOf" srcId="{0F1760D5-6AEB-4643-8920-3D912FECA0E2}" destId="{43E0997D-CF1B-874A-BD1C-F661A12BF911}" srcOrd="0" destOrd="3" presId="urn:microsoft.com/office/officeart/2005/8/layout/vList5"/>
    <dgm:cxn modelId="{0009FE65-9DA0-D540-8B1C-22965D78E3D2}" srcId="{8FDB2541-B9E0-244F-9EFD-7CA316C26203}" destId="{4783EE00-D201-6F4C-9B9E-8815C633F311}" srcOrd="0" destOrd="0" parTransId="{D806D4DF-F005-C144-8611-DA4FF1E611FD}" sibTransId="{3D74E60B-91F2-744B-BC1C-5CBD4C48F01B}"/>
    <dgm:cxn modelId="{3B69B1A9-E487-3348-B10F-FF82F9032C62}" type="presOf" srcId="{48E397C9-1F50-AA4C-8E78-CC1C441121E2}" destId="{43E0997D-CF1B-874A-BD1C-F661A12BF911}" srcOrd="0" destOrd="1" presId="urn:microsoft.com/office/officeart/2005/8/layout/vList5"/>
    <dgm:cxn modelId="{116E07B4-9E49-B64C-8FFC-1230A4148EE3}" srcId="{4783EE00-D201-6F4C-9B9E-8815C633F311}" destId="{8D8C366A-B253-B342-B0BC-8FB5A7206E93}" srcOrd="0" destOrd="0" parTransId="{3EFD32F1-B878-4842-BD5E-0F7CC94B7AE9}" sibTransId="{1E1DF57C-D7FE-7642-81FB-9894B572ED6F}"/>
    <dgm:cxn modelId="{A949EA2E-A00B-6147-A3EE-E68B9FC68890}" type="presOf" srcId="{8FDB2541-B9E0-244F-9EFD-7CA316C26203}" destId="{F5EC4C07-73A2-A048-8F6D-D8C7D2EB73EB}" srcOrd="0" destOrd="0" presId="urn:microsoft.com/office/officeart/2005/8/layout/vList5"/>
    <dgm:cxn modelId="{C306760C-B321-E440-A010-83B99F2D5D27}" type="presOf" srcId="{4783EE00-D201-6F4C-9B9E-8815C633F311}" destId="{A3862C44-11EC-5446-820F-6A4A9F22AC19}" srcOrd="0" destOrd="0" presId="urn:microsoft.com/office/officeart/2005/8/layout/vList5"/>
    <dgm:cxn modelId="{68B3964D-F021-D241-A2C0-EB12CF939155}" srcId="{4783EE00-D201-6F4C-9B9E-8815C633F311}" destId="{0DE9F896-0ECF-9B44-9C83-0318224246EB}" srcOrd="2" destOrd="0" parTransId="{0F241F27-CC7C-EF42-8CBC-BFEAAA448F03}" sibTransId="{136A42B0-CF39-BA46-9E92-214A3C382C92}"/>
    <dgm:cxn modelId="{06CF62D1-BDAF-5044-95C7-E62FCEC80AE4}" type="presOf" srcId="{8556A673-07B8-2C48-BD5A-2696B92DF2C5}" destId="{43E0997D-CF1B-874A-BD1C-F661A12BF911}" srcOrd="0" destOrd="4" presId="urn:microsoft.com/office/officeart/2005/8/layout/vList5"/>
    <dgm:cxn modelId="{D82EB0C2-9713-684A-9659-153521CBAC38}" type="presOf" srcId="{0DE9F896-0ECF-9B44-9C83-0318224246EB}" destId="{43E0997D-CF1B-874A-BD1C-F661A12BF911}" srcOrd="0" destOrd="2" presId="urn:microsoft.com/office/officeart/2005/8/layout/vList5"/>
    <dgm:cxn modelId="{C6E4D613-B252-CC47-895B-246C6F23F89C}" type="presParOf" srcId="{F5EC4C07-73A2-A048-8F6D-D8C7D2EB73EB}" destId="{65F4FEC0-64FF-4B40-A66E-F90CF15CA65E}" srcOrd="0" destOrd="0" presId="urn:microsoft.com/office/officeart/2005/8/layout/vList5"/>
    <dgm:cxn modelId="{0068CFC2-4048-8941-8170-1716748C4462}" type="presParOf" srcId="{65F4FEC0-64FF-4B40-A66E-F90CF15CA65E}" destId="{A3862C44-11EC-5446-820F-6A4A9F22AC19}" srcOrd="0" destOrd="0" presId="urn:microsoft.com/office/officeart/2005/8/layout/vList5"/>
    <dgm:cxn modelId="{7A5C76CB-911C-484D-AC52-CAAB1CBD7D04}" type="presParOf" srcId="{65F4FEC0-64FF-4B40-A66E-F90CF15CA65E}" destId="{43E0997D-CF1B-874A-BD1C-F661A12BF91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B2541-B9E0-244F-9EFD-7CA316C26203}"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4783EE00-D201-6F4C-9B9E-8815C633F311}">
      <dgm:prSet phldrT="[Text]" custT="1"/>
      <dgm:spPr/>
      <dgm:t>
        <a:bodyPr/>
        <a:lstStyle/>
        <a:p>
          <a:r>
            <a:rPr lang="en-US" sz="3100" dirty="0" smtClean="0"/>
            <a:t>Dissemination (87)</a:t>
          </a:r>
          <a:endParaRPr lang="en-US" sz="3100" dirty="0"/>
        </a:p>
      </dgm:t>
    </dgm:pt>
    <dgm:pt modelId="{D806D4DF-F005-C144-8611-DA4FF1E611FD}" type="parTrans" cxnId="{0009FE65-9DA0-D540-8B1C-22965D78E3D2}">
      <dgm:prSet/>
      <dgm:spPr/>
      <dgm:t>
        <a:bodyPr/>
        <a:lstStyle/>
        <a:p>
          <a:endParaRPr lang="en-US"/>
        </a:p>
      </dgm:t>
    </dgm:pt>
    <dgm:pt modelId="{3D74E60B-91F2-744B-BC1C-5CBD4C48F01B}" type="sibTrans" cxnId="{0009FE65-9DA0-D540-8B1C-22965D78E3D2}">
      <dgm:prSet/>
      <dgm:spPr/>
      <dgm:t>
        <a:bodyPr/>
        <a:lstStyle/>
        <a:p>
          <a:endParaRPr lang="en-US"/>
        </a:p>
      </dgm:t>
    </dgm:pt>
    <dgm:pt modelId="{8D8C366A-B253-B342-B0BC-8FB5A7206E93}">
      <dgm:prSet phldrT="[Text]" custT="1"/>
      <dgm:spPr/>
      <dgm:t>
        <a:bodyPr/>
        <a:lstStyle/>
        <a:p>
          <a:r>
            <a:rPr lang="en-US" sz="2200" dirty="0" smtClean="0"/>
            <a:t>Education and Outreach (35)</a:t>
          </a:r>
          <a:endParaRPr lang="en-US" sz="2200" dirty="0"/>
        </a:p>
      </dgm:t>
    </dgm:pt>
    <dgm:pt modelId="{3EFD32F1-B878-4842-BD5E-0F7CC94B7AE9}" type="parTrans" cxnId="{116E07B4-9E49-B64C-8FFC-1230A4148EE3}">
      <dgm:prSet/>
      <dgm:spPr/>
      <dgm:t>
        <a:bodyPr/>
        <a:lstStyle/>
        <a:p>
          <a:endParaRPr lang="en-US"/>
        </a:p>
      </dgm:t>
    </dgm:pt>
    <dgm:pt modelId="{1E1DF57C-D7FE-7642-81FB-9894B572ED6F}" type="sibTrans" cxnId="{116E07B4-9E49-B64C-8FFC-1230A4148EE3}">
      <dgm:prSet/>
      <dgm:spPr/>
      <dgm:t>
        <a:bodyPr/>
        <a:lstStyle/>
        <a:p>
          <a:endParaRPr lang="en-US"/>
        </a:p>
      </dgm:t>
    </dgm:pt>
    <dgm:pt modelId="{48E397C9-1F50-AA4C-8E78-CC1C441121E2}">
      <dgm:prSet phldrT="[Text]" custT="1"/>
      <dgm:spPr/>
      <dgm:t>
        <a:bodyPr/>
        <a:lstStyle/>
        <a:p>
          <a:r>
            <a:rPr lang="en-US" sz="2200" dirty="0" smtClean="0"/>
            <a:t>Coordination and Action Plan (27)</a:t>
          </a:r>
          <a:endParaRPr lang="en-US" sz="2200" dirty="0"/>
        </a:p>
      </dgm:t>
    </dgm:pt>
    <dgm:pt modelId="{BA031605-2A0E-1242-8F92-FADC8059E9AD}" type="parTrans" cxnId="{D100C536-B07F-7141-9DF8-AB6A92D3D7E4}">
      <dgm:prSet/>
      <dgm:spPr/>
      <dgm:t>
        <a:bodyPr/>
        <a:lstStyle/>
        <a:p>
          <a:endParaRPr lang="en-US"/>
        </a:p>
      </dgm:t>
    </dgm:pt>
    <dgm:pt modelId="{D8E83751-006C-6D42-B1D1-8D83975F8A71}" type="sibTrans" cxnId="{D100C536-B07F-7141-9DF8-AB6A92D3D7E4}">
      <dgm:prSet/>
      <dgm:spPr/>
      <dgm:t>
        <a:bodyPr/>
        <a:lstStyle/>
        <a:p>
          <a:endParaRPr lang="en-US"/>
        </a:p>
      </dgm:t>
    </dgm:pt>
    <dgm:pt modelId="{0DE9F896-0ECF-9B44-9C83-0318224246EB}">
      <dgm:prSet phldrT="[Text]" custT="1"/>
      <dgm:spPr/>
      <dgm:t>
        <a:bodyPr/>
        <a:lstStyle/>
        <a:p>
          <a:r>
            <a:rPr lang="en-US" sz="2200" dirty="0" smtClean="0"/>
            <a:t>Reporting/Disclosure (25)</a:t>
          </a:r>
          <a:endParaRPr lang="en-US" sz="2200" dirty="0"/>
        </a:p>
      </dgm:t>
    </dgm:pt>
    <dgm:pt modelId="{0F241F27-CC7C-EF42-8CBC-BFEAAA448F03}" type="parTrans" cxnId="{68B3964D-F021-D241-A2C0-EB12CF939155}">
      <dgm:prSet/>
      <dgm:spPr/>
      <dgm:t>
        <a:bodyPr/>
        <a:lstStyle/>
        <a:p>
          <a:endParaRPr lang="en-US"/>
        </a:p>
      </dgm:t>
    </dgm:pt>
    <dgm:pt modelId="{136A42B0-CF39-BA46-9E92-214A3C382C92}" type="sibTrans" cxnId="{68B3964D-F021-D241-A2C0-EB12CF939155}">
      <dgm:prSet/>
      <dgm:spPr/>
      <dgm:t>
        <a:bodyPr/>
        <a:lstStyle/>
        <a:p>
          <a:endParaRPr lang="en-US"/>
        </a:p>
      </dgm:t>
    </dgm:pt>
    <dgm:pt modelId="{F5EC4C07-73A2-A048-8F6D-D8C7D2EB73EB}" type="pres">
      <dgm:prSet presAssocID="{8FDB2541-B9E0-244F-9EFD-7CA316C26203}" presName="Name0" presStyleCnt="0">
        <dgm:presLayoutVars>
          <dgm:dir/>
          <dgm:animLvl val="lvl"/>
          <dgm:resizeHandles val="exact"/>
        </dgm:presLayoutVars>
      </dgm:prSet>
      <dgm:spPr/>
      <dgm:t>
        <a:bodyPr/>
        <a:lstStyle/>
        <a:p>
          <a:endParaRPr lang="en-US"/>
        </a:p>
      </dgm:t>
    </dgm:pt>
    <dgm:pt modelId="{65F4FEC0-64FF-4B40-A66E-F90CF15CA65E}" type="pres">
      <dgm:prSet presAssocID="{4783EE00-D201-6F4C-9B9E-8815C633F311}" presName="linNode" presStyleCnt="0"/>
      <dgm:spPr/>
    </dgm:pt>
    <dgm:pt modelId="{A3862C44-11EC-5446-820F-6A4A9F22AC19}" type="pres">
      <dgm:prSet presAssocID="{4783EE00-D201-6F4C-9B9E-8815C633F311}" presName="parentText" presStyleLbl="node1" presStyleIdx="0" presStyleCnt="1" custScaleX="108308" custScaleY="706207" custLinFactNeighborX="-8" custLinFactNeighborY="-54323">
        <dgm:presLayoutVars>
          <dgm:chMax val="1"/>
          <dgm:bulletEnabled val="1"/>
        </dgm:presLayoutVars>
      </dgm:prSet>
      <dgm:spPr/>
      <dgm:t>
        <a:bodyPr/>
        <a:lstStyle/>
        <a:p>
          <a:endParaRPr lang="en-US"/>
        </a:p>
      </dgm:t>
    </dgm:pt>
    <dgm:pt modelId="{43E0997D-CF1B-874A-BD1C-F661A12BF911}" type="pres">
      <dgm:prSet presAssocID="{4783EE00-D201-6F4C-9B9E-8815C633F311}" presName="descendantText" presStyleLbl="alignAccFollowNode1" presStyleIdx="0" presStyleCnt="1" custScaleX="97164" custScaleY="882290">
        <dgm:presLayoutVars>
          <dgm:bulletEnabled val="1"/>
        </dgm:presLayoutVars>
      </dgm:prSet>
      <dgm:spPr/>
      <dgm:t>
        <a:bodyPr/>
        <a:lstStyle/>
        <a:p>
          <a:endParaRPr lang="en-US"/>
        </a:p>
      </dgm:t>
    </dgm:pt>
  </dgm:ptLst>
  <dgm:cxnLst>
    <dgm:cxn modelId="{99B05747-7BF8-E243-B524-208DE2A038F8}" type="presOf" srcId="{8FDB2541-B9E0-244F-9EFD-7CA316C26203}" destId="{F5EC4C07-73A2-A048-8F6D-D8C7D2EB73EB}" srcOrd="0" destOrd="0" presId="urn:microsoft.com/office/officeart/2005/8/layout/vList5"/>
    <dgm:cxn modelId="{D100C536-B07F-7141-9DF8-AB6A92D3D7E4}" srcId="{4783EE00-D201-6F4C-9B9E-8815C633F311}" destId="{48E397C9-1F50-AA4C-8E78-CC1C441121E2}" srcOrd="1" destOrd="0" parTransId="{BA031605-2A0E-1242-8F92-FADC8059E9AD}" sibTransId="{D8E83751-006C-6D42-B1D1-8D83975F8A71}"/>
    <dgm:cxn modelId="{CFFEFDA4-FCA7-A04B-88D9-83D30FA35381}" type="presOf" srcId="{4783EE00-D201-6F4C-9B9E-8815C633F311}" destId="{A3862C44-11EC-5446-820F-6A4A9F22AC19}" srcOrd="0" destOrd="0" presId="urn:microsoft.com/office/officeart/2005/8/layout/vList5"/>
    <dgm:cxn modelId="{0009FE65-9DA0-D540-8B1C-22965D78E3D2}" srcId="{8FDB2541-B9E0-244F-9EFD-7CA316C26203}" destId="{4783EE00-D201-6F4C-9B9E-8815C633F311}" srcOrd="0" destOrd="0" parTransId="{D806D4DF-F005-C144-8611-DA4FF1E611FD}" sibTransId="{3D74E60B-91F2-744B-BC1C-5CBD4C48F01B}"/>
    <dgm:cxn modelId="{4342D270-8B4B-9048-9EEF-FADB8E565DB3}" type="presOf" srcId="{8D8C366A-B253-B342-B0BC-8FB5A7206E93}" destId="{43E0997D-CF1B-874A-BD1C-F661A12BF911}" srcOrd="0" destOrd="0" presId="urn:microsoft.com/office/officeart/2005/8/layout/vList5"/>
    <dgm:cxn modelId="{FD9829AC-8430-4849-B8EC-CCC8372E72DF}" type="presOf" srcId="{0DE9F896-0ECF-9B44-9C83-0318224246EB}" destId="{43E0997D-CF1B-874A-BD1C-F661A12BF911}" srcOrd="0" destOrd="2" presId="urn:microsoft.com/office/officeart/2005/8/layout/vList5"/>
    <dgm:cxn modelId="{116E07B4-9E49-B64C-8FFC-1230A4148EE3}" srcId="{4783EE00-D201-6F4C-9B9E-8815C633F311}" destId="{8D8C366A-B253-B342-B0BC-8FB5A7206E93}" srcOrd="0" destOrd="0" parTransId="{3EFD32F1-B878-4842-BD5E-0F7CC94B7AE9}" sibTransId="{1E1DF57C-D7FE-7642-81FB-9894B572ED6F}"/>
    <dgm:cxn modelId="{3347A9B3-EE80-2F4A-B771-C48FD6F88B0E}" type="presOf" srcId="{48E397C9-1F50-AA4C-8E78-CC1C441121E2}" destId="{43E0997D-CF1B-874A-BD1C-F661A12BF911}" srcOrd="0" destOrd="1" presId="urn:microsoft.com/office/officeart/2005/8/layout/vList5"/>
    <dgm:cxn modelId="{68B3964D-F021-D241-A2C0-EB12CF939155}" srcId="{4783EE00-D201-6F4C-9B9E-8815C633F311}" destId="{0DE9F896-0ECF-9B44-9C83-0318224246EB}" srcOrd="2" destOrd="0" parTransId="{0F241F27-CC7C-EF42-8CBC-BFEAAA448F03}" sibTransId="{136A42B0-CF39-BA46-9E92-214A3C382C92}"/>
    <dgm:cxn modelId="{BB89378C-DC90-E44E-B561-945333BB5578}" type="presParOf" srcId="{F5EC4C07-73A2-A048-8F6D-D8C7D2EB73EB}" destId="{65F4FEC0-64FF-4B40-A66E-F90CF15CA65E}" srcOrd="0" destOrd="0" presId="urn:microsoft.com/office/officeart/2005/8/layout/vList5"/>
    <dgm:cxn modelId="{D5FB854A-067A-0D4C-8D04-C32508C7015B}" type="presParOf" srcId="{65F4FEC0-64FF-4B40-A66E-F90CF15CA65E}" destId="{A3862C44-11EC-5446-820F-6A4A9F22AC19}" srcOrd="0" destOrd="0" presId="urn:microsoft.com/office/officeart/2005/8/layout/vList5"/>
    <dgm:cxn modelId="{0E06187A-FC80-0B4B-A685-6BD215B6E2FC}" type="presParOf" srcId="{65F4FEC0-64FF-4B40-A66E-F90CF15CA65E}" destId="{43E0997D-CF1B-874A-BD1C-F661A12BF911}"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DB2541-B9E0-244F-9EFD-7CA316C26203}"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4783EE00-D201-6F4C-9B9E-8815C633F311}">
      <dgm:prSet phldrT="[Text]" custT="1"/>
      <dgm:spPr/>
      <dgm:t>
        <a:bodyPr/>
        <a:lstStyle/>
        <a:p>
          <a:r>
            <a:rPr lang="en-US" sz="3100" dirty="0" smtClean="0"/>
            <a:t>Research &amp; Feasibility (17)</a:t>
          </a:r>
          <a:endParaRPr lang="en-US" sz="3100" dirty="0"/>
        </a:p>
      </dgm:t>
    </dgm:pt>
    <dgm:pt modelId="{D806D4DF-F005-C144-8611-DA4FF1E611FD}" type="parTrans" cxnId="{0009FE65-9DA0-D540-8B1C-22965D78E3D2}">
      <dgm:prSet/>
      <dgm:spPr/>
      <dgm:t>
        <a:bodyPr/>
        <a:lstStyle/>
        <a:p>
          <a:endParaRPr lang="en-US"/>
        </a:p>
      </dgm:t>
    </dgm:pt>
    <dgm:pt modelId="{3D74E60B-91F2-744B-BC1C-5CBD4C48F01B}" type="sibTrans" cxnId="{0009FE65-9DA0-D540-8B1C-22965D78E3D2}">
      <dgm:prSet/>
      <dgm:spPr/>
      <dgm:t>
        <a:bodyPr/>
        <a:lstStyle/>
        <a:p>
          <a:endParaRPr lang="en-US"/>
        </a:p>
      </dgm:t>
    </dgm:pt>
    <dgm:pt modelId="{8D8C366A-B253-B342-B0BC-8FB5A7206E93}">
      <dgm:prSet phldrT="[Text]" custT="1"/>
      <dgm:spPr/>
      <dgm:t>
        <a:bodyPr/>
        <a:lstStyle/>
        <a:p>
          <a:r>
            <a:rPr lang="en-US" sz="2200" dirty="0" smtClean="0"/>
            <a:t>R&amp;D Grant (13)</a:t>
          </a:r>
          <a:endParaRPr lang="en-US" sz="2200" dirty="0"/>
        </a:p>
      </dgm:t>
    </dgm:pt>
    <dgm:pt modelId="{3EFD32F1-B878-4842-BD5E-0F7CC94B7AE9}" type="parTrans" cxnId="{116E07B4-9E49-B64C-8FFC-1230A4148EE3}">
      <dgm:prSet/>
      <dgm:spPr/>
      <dgm:t>
        <a:bodyPr/>
        <a:lstStyle/>
        <a:p>
          <a:endParaRPr lang="en-US"/>
        </a:p>
      </dgm:t>
    </dgm:pt>
    <dgm:pt modelId="{1E1DF57C-D7FE-7642-81FB-9894B572ED6F}" type="sibTrans" cxnId="{116E07B4-9E49-B64C-8FFC-1230A4148EE3}">
      <dgm:prSet/>
      <dgm:spPr/>
      <dgm:t>
        <a:bodyPr/>
        <a:lstStyle/>
        <a:p>
          <a:endParaRPr lang="en-US"/>
        </a:p>
      </dgm:t>
    </dgm:pt>
    <dgm:pt modelId="{48E397C9-1F50-AA4C-8E78-CC1C441121E2}">
      <dgm:prSet phldrT="[Text]" custT="1"/>
      <dgm:spPr/>
      <dgm:t>
        <a:bodyPr/>
        <a:lstStyle/>
        <a:p>
          <a:r>
            <a:rPr lang="en-US" sz="2200" dirty="0" smtClean="0"/>
            <a:t>Audit &amp; Feasibility Study Grant (4)</a:t>
          </a:r>
          <a:endParaRPr lang="en-US" sz="2200" dirty="0"/>
        </a:p>
      </dgm:t>
    </dgm:pt>
    <dgm:pt modelId="{BA031605-2A0E-1242-8F92-FADC8059E9AD}" type="parTrans" cxnId="{D100C536-B07F-7141-9DF8-AB6A92D3D7E4}">
      <dgm:prSet/>
      <dgm:spPr/>
      <dgm:t>
        <a:bodyPr/>
        <a:lstStyle/>
        <a:p>
          <a:endParaRPr lang="en-US"/>
        </a:p>
      </dgm:t>
    </dgm:pt>
    <dgm:pt modelId="{D8E83751-006C-6D42-B1D1-8D83975F8A71}" type="sibTrans" cxnId="{D100C536-B07F-7141-9DF8-AB6A92D3D7E4}">
      <dgm:prSet/>
      <dgm:spPr/>
      <dgm:t>
        <a:bodyPr/>
        <a:lstStyle/>
        <a:p>
          <a:endParaRPr lang="en-US"/>
        </a:p>
      </dgm:t>
    </dgm:pt>
    <dgm:pt modelId="{F5EC4C07-73A2-A048-8F6D-D8C7D2EB73EB}" type="pres">
      <dgm:prSet presAssocID="{8FDB2541-B9E0-244F-9EFD-7CA316C26203}" presName="Name0" presStyleCnt="0">
        <dgm:presLayoutVars>
          <dgm:dir/>
          <dgm:animLvl val="lvl"/>
          <dgm:resizeHandles val="exact"/>
        </dgm:presLayoutVars>
      </dgm:prSet>
      <dgm:spPr/>
      <dgm:t>
        <a:bodyPr/>
        <a:lstStyle/>
        <a:p>
          <a:endParaRPr lang="en-US"/>
        </a:p>
      </dgm:t>
    </dgm:pt>
    <dgm:pt modelId="{65F4FEC0-64FF-4B40-A66E-F90CF15CA65E}" type="pres">
      <dgm:prSet presAssocID="{4783EE00-D201-6F4C-9B9E-8815C633F311}" presName="linNode" presStyleCnt="0"/>
      <dgm:spPr/>
    </dgm:pt>
    <dgm:pt modelId="{A3862C44-11EC-5446-820F-6A4A9F22AC19}" type="pres">
      <dgm:prSet presAssocID="{4783EE00-D201-6F4C-9B9E-8815C633F311}" presName="parentText" presStyleLbl="node1" presStyleIdx="0" presStyleCnt="1" custScaleX="108308" custScaleY="706207" custLinFactNeighborX="-8" custLinFactNeighborY="-54323">
        <dgm:presLayoutVars>
          <dgm:chMax val="1"/>
          <dgm:bulletEnabled val="1"/>
        </dgm:presLayoutVars>
      </dgm:prSet>
      <dgm:spPr/>
      <dgm:t>
        <a:bodyPr/>
        <a:lstStyle/>
        <a:p>
          <a:endParaRPr lang="en-US"/>
        </a:p>
      </dgm:t>
    </dgm:pt>
    <dgm:pt modelId="{43E0997D-CF1B-874A-BD1C-F661A12BF911}" type="pres">
      <dgm:prSet presAssocID="{4783EE00-D201-6F4C-9B9E-8815C633F311}" presName="descendantText" presStyleLbl="alignAccFollowNode1" presStyleIdx="0" presStyleCnt="1" custScaleX="97164" custScaleY="882290" custLinFactNeighborX="1392" custLinFactNeighborY="-62817">
        <dgm:presLayoutVars>
          <dgm:bulletEnabled val="1"/>
        </dgm:presLayoutVars>
      </dgm:prSet>
      <dgm:spPr/>
      <dgm:t>
        <a:bodyPr/>
        <a:lstStyle/>
        <a:p>
          <a:endParaRPr lang="en-US"/>
        </a:p>
      </dgm:t>
    </dgm:pt>
  </dgm:ptLst>
  <dgm:cxnLst>
    <dgm:cxn modelId="{454631A2-55A6-4E49-8B67-7FE0CECBA11D}" type="presOf" srcId="{48E397C9-1F50-AA4C-8E78-CC1C441121E2}" destId="{43E0997D-CF1B-874A-BD1C-F661A12BF911}" srcOrd="0" destOrd="1" presId="urn:microsoft.com/office/officeart/2005/8/layout/vList5"/>
    <dgm:cxn modelId="{D100C536-B07F-7141-9DF8-AB6A92D3D7E4}" srcId="{4783EE00-D201-6F4C-9B9E-8815C633F311}" destId="{48E397C9-1F50-AA4C-8E78-CC1C441121E2}" srcOrd="1" destOrd="0" parTransId="{BA031605-2A0E-1242-8F92-FADC8059E9AD}" sibTransId="{D8E83751-006C-6D42-B1D1-8D83975F8A71}"/>
    <dgm:cxn modelId="{0009FE65-9DA0-D540-8B1C-22965D78E3D2}" srcId="{8FDB2541-B9E0-244F-9EFD-7CA316C26203}" destId="{4783EE00-D201-6F4C-9B9E-8815C633F311}" srcOrd="0" destOrd="0" parTransId="{D806D4DF-F005-C144-8611-DA4FF1E611FD}" sibTransId="{3D74E60B-91F2-744B-BC1C-5CBD4C48F01B}"/>
    <dgm:cxn modelId="{CC3C42FF-65DF-9345-8BE6-0A86174A1DDE}" type="presOf" srcId="{8D8C366A-B253-B342-B0BC-8FB5A7206E93}" destId="{43E0997D-CF1B-874A-BD1C-F661A12BF911}" srcOrd="0" destOrd="0" presId="urn:microsoft.com/office/officeart/2005/8/layout/vList5"/>
    <dgm:cxn modelId="{116E07B4-9E49-B64C-8FFC-1230A4148EE3}" srcId="{4783EE00-D201-6F4C-9B9E-8815C633F311}" destId="{8D8C366A-B253-B342-B0BC-8FB5A7206E93}" srcOrd="0" destOrd="0" parTransId="{3EFD32F1-B878-4842-BD5E-0F7CC94B7AE9}" sibTransId="{1E1DF57C-D7FE-7642-81FB-9894B572ED6F}"/>
    <dgm:cxn modelId="{DEE667E9-70EA-8646-BA7C-21F37CEA048F}" type="presOf" srcId="{4783EE00-D201-6F4C-9B9E-8815C633F311}" destId="{A3862C44-11EC-5446-820F-6A4A9F22AC19}" srcOrd="0" destOrd="0" presId="urn:microsoft.com/office/officeart/2005/8/layout/vList5"/>
    <dgm:cxn modelId="{84DE82EF-1B6B-8347-A14A-349003DFB85D}" type="presOf" srcId="{8FDB2541-B9E0-244F-9EFD-7CA316C26203}" destId="{F5EC4C07-73A2-A048-8F6D-D8C7D2EB73EB}" srcOrd="0" destOrd="0" presId="urn:microsoft.com/office/officeart/2005/8/layout/vList5"/>
    <dgm:cxn modelId="{81367FC8-2FFD-D246-9A41-72EC8699CD53}" type="presParOf" srcId="{F5EC4C07-73A2-A048-8F6D-D8C7D2EB73EB}" destId="{65F4FEC0-64FF-4B40-A66E-F90CF15CA65E}" srcOrd="0" destOrd="0" presId="urn:microsoft.com/office/officeart/2005/8/layout/vList5"/>
    <dgm:cxn modelId="{CFDA91EF-8829-0842-9F77-5898D181E3C9}" type="presParOf" srcId="{65F4FEC0-64FF-4B40-A66E-F90CF15CA65E}" destId="{A3862C44-11EC-5446-820F-6A4A9F22AC19}" srcOrd="0" destOrd="0" presId="urn:microsoft.com/office/officeart/2005/8/layout/vList5"/>
    <dgm:cxn modelId="{2AB6DC6B-7A6C-BF44-8EDA-D252081E765E}" type="presParOf" srcId="{65F4FEC0-64FF-4B40-A66E-F90CF15CA65E}" destId="{43E0997D-CF1B-874A-BD1C-F661A12BF911}" srcOrd="1"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B9CD1C-E7FC-4D09-B22E-1ECEEDF913A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56D4E48B-B8E4-4721-A839-918084735403}">
      <dgm:prSet phldrT="[Text]"/>
      <dgm:spPr>
        <a:solidFill>
          <a:schemeClr val="accent3">
            <a:lumMod val="50000"/>
          </a:schemeClr>
        </a:solidFill>
      </dgm:spPr>
      <dgm:t>
        <a:bodyPr/>
        <a:lstStyle/>
        <a:p>
          <a:r>
            <a:rPr lang="en-US" b="1" dirty="0" smtClean="0"/>
            <a:t>3</a:t>
          </a:r>
          <a:endParaRPr lang="en-US" b="1" dirty="0"/>
        </a:p>
      </dgm:t>
    </dgm:pt>
    <dgm:pt modelId="{9CF92012-A31C-4995-92C5-BABC1EC94DC7}" type="parTrans" cxnId="{FF183310-4F20-4E8C-A8E7-67F3708E49D7}">
      <dgm:prSet/>
      <dgm:spPr/>
      <dgm:t>
        <a:bodyPr/>
        <a:lstStyle/>
        <a:p>
          <a:endParaRPr lang="en-US"/>
        </a:p>
      </dgm:t>
    </dgm:pt>
    <dgm:pt modelId="{79B43C7C-EF46-430C-90F6-33396AAE70E4}" type="sibTrans" cxnId="{FF183310-4F20-4E8C-A8E7-67F3708E49D7}">
      <dgm:prSet/>
      <dgm:spPr/>
      <dgm:t>
        <a:bodyPr/>
        <a:lstStyle/>
        <a:p>
          <a:endParaRPr lang="en-US"/>
        </a:p>
      </dgm:t>
    </dgm:pt>
    <dgm:pt modelId="{F3387E65-BE10-4DFC-82DF-3B07734DA3CD}">
      <dgm:prSet phldrT="[Text]"/>
      <dgm:spPr/>
      <dgm:t>
        <a:bodyPr/>
        <a:lstStyle/>
        <a:p>
          <a:r>
            <a:rPr lang="en-US" b="1" dirty="0" smtClean="0"/>
            <a:t>2</a:t>
          </a:r>
          <a:endParaRPr lang="en-US" b="1" dirty="0"/>
        </a:p>
      </dgm:t>
    </dgm:pt>
    <dgm:pt modelId="{C9F1EF50-9359-4FBE-B676-6787B98A341E}" type="parTrans" cxnId="{25886BF6-3B51-43BE-9B21-04416AE47D14}">
      <dgm:prSet/>
      <dgm:spPr/>
      <dgm:t>
        <a:bodyPr/>
        <a:lstStyle/>
        <a:p>
          <a:endParaRPr lang="en-US"/>
        </a:p>
      </dgm:t>
    </dgm:pt>
    <dgm:pt modelId="{2F27A9D8-D99E-47BE-A6BA-D9F50EBB08D1}" type="sibTrans" cxnId="{25886BF6-3B51-43BE-9B21-04416AE47D14}">
      <dgm:prSet/>
      <dgm:spPr/>
      <dgm:t>
        <a:bodyPr/>
        <a:lstStyle/>
        <a:p>
          <a:endParaRPr lang="en-US"/>
        </a:p>
      </dgm:t>
    </dgm:pt>
    <dgm:pt modelId="{9B00B0E8-2C0D-422D-B55F-8F01F5F7FC77}">
      <dgm:prSet phldrT="[Text]"/>
      <dgm:spPr>
        <a:solidFill>
          <a:srgbClr val="FFFF00"/>
        </a:solidFill>
      </dgm:spPr>
      <dgm:t>
        <a:bodyPr/>
        <a:lstStyle/>
        <a:p>
          <a:r>
            <a:rPr lang="en-US" dirty="0" smtClean="0"/>
            <a:t>  1</a:t>
          </a:r>
          <a:endParaRPr lang="en-US" dirty="0"/>
        </a:p>
      </dgm:t>
    </dgm:pt>
    <dgm:pt modelId="{F7E230F4-7035-4544-9A10-A65C5B463F86}" type="parTrans" cxnId="{64335BF7-B2C3-4418-ABD3-FAE5195AE256}">
      <dgm:prSet/>
      <dgm:spPr/>
      <dgm:t>
        <a:bodyPr/>
        <a:lstStyle/>
        <a:p>
          <a:endParaRPr lang="en-US"/>
        </a:p>
      </dgm:t>
    </dgm:pt>
    <dgm:pt modelId="{16212611-69ED-4424-9847-8F888E45FA99}" type="sibTrans" cxnId="{64335BF7-B2C3-4418-ABD3-FAE5195AE256}">
      <dgm:prSet/>
      <dgm:spPr/>
      <dgm:t>
        <a:bodyPr/>
        <a:lstStyle/>
        <a:p>
          <a:endParaRPr lang="en-US"/>
        </a:p>
      </dgm:t>
    </dgm:pt>
    <dgm:pt modelId="{75658799-9D93-8649-BE47-3F3A1F102AC9}">
      <dgm:prSet phldrT="[Text]" custT="1"/>
      <dgm:spPr/>
      <dgm:t>
        <a:bodyPr/>
        <a:lstStyle/>
        <a:p>
          <a:r>
            <a:rPr lang="en-US" sz="2600" b="0" dirty="0" smtClean="0"/>
            <a:t>Forest Bioenergy </a:t>
          </a:r>
          <a:br>
            <a:rPr lang="en-US" sz="2600" b="0" dirty="0" smtClean="0"/>
          </a:br>
          <a:r>
            <a:rPr lang="en-US" sz="2600" b="0" dirty="0" smtClean="0"/>
            <a:t>Logging &amp; sawmill/plywood mill residues, wood pellets, chips, CHP</a:t>
          </a:r>
          <a:endParaRPr lang="en-US" sz="2600" b="0" dirty="0"/>
        </a:p>
      </dgm:t>
    </dgm:pt>
    <dgm:pt modelId="{BBE952B5-3E1A-714F-B21F-62795E25F5C1}" type="parTrans" cxnId="{A21E5EE9-1D49-7F4F-BA1C-586CF3F5161C}">
      <dgm:prSet/>
      <dgm:spPr/>
      <dgm:t>
        <a:bodyPr/>
        <a:lstStyle/>
        <a:p>
          <a:endParaRPr lang="en-US"/>
        </a:p>
      </dgm:t>
    </dgm:pt>
    <dgm:pt modelId="{AAEBEDBF-0F09-A242-B1C9-A7017B604D3E}" type="sibTrans" cxnId="{A21E5EE9-1D49-7F4F-BA1C-586CF3F5161C}">
      <dgm:prSet/>
      <dgm:spPr/>
      <dgm:t>
        <a:bodyPr/>
        <a:lstStyle/>
        <a:p>
          <a:endParaRPr lang="en-US"/>
        </a:p>
      </dgm:t>
    </dgm:pt>
    <dgm:pt modelId="{278F8E95-4A3D-244B-833F-32F71B6461A1}">
      <dgm:prSet phldrT="[Text]" custT="1"/>
      <dgm:spPr/>
      <dgm:t>
        <a:bodyPr/>
        <a:lstStyle/>
        <a:p>
          <a:r>
            <a:rPr lang="en-US" sz="2600" b="0" dirty="0" smtClean="0"/>
            <a:t>Biomass Energy</a:t>
          </a:r>
          <a:br>
            <a:rPr lang="en-US" sz="2600" b="0" dirty="0" smtClean="0"/>
          </a:br>
          <a:r>
            <a:rPr lang="en-US" sz="2600" b="0" dirty="0" smtClean="0"/>
            <a:t>Agricultural biomass, woody biomass </a:t>
          </a:r>
          <a:r>
            <a:rPr lang="en-US" sz="2600" b="0" dirty="0" err="1" smtClean="0"/>
            <a:t>incl</a:t>
          </a:r>
          <a:r>
            <a:rPr lang="en-US" sz="2600" b="0" dirty="0" smtClean="0"/>
            <a:t> cellulosic biomass</a:t>
          </a:r>
          <a:endParaRPr lang="en-US" sz="2600" b="0" dirty="0"/>
        </a:p>
      </dgm:t>
    </dgm:pt>
    <dgm:pt modelId="{C2406006-00F1-CA4F-A068-2740E59D2C52}" type="parTrans" cxnId="{ADCB886C-9ED4-9940-A3E4-59FAFA9AF960}">
      <dgm:prSet/>
      <dgm:spPr/>
      <dgm:t>
        <a:bodyPr/>
        <a:lstStyle/>
        <a:p>
          <a:endParaRPr lang="en-US"/>
        </a:p>
      </dgm:t>
    </dgm:pt>
    <dgm:pt modelId="{4F26AC2C-1C84-8B45-B325-95BE346FA0BD}" type="sibTrans" cxnId="{ADCB886C-9ED4-9940-A3E4-59FAFA9AF960}">
      <dgm:prSet/>
      <dgm:spPr/>
      <dgm:t>
        <a:bodyPr/>
        <a:lstStyle/>
        <a:p>
          <a:endParaRPr lang="en-US"/>
        </a:p>
      </dgm:t>
    </dgm:pt>
    <dgm:pt modelId="{AEAA510C-F105-784C-BF55-A82FCABEA5DC}">
      <dgm:prSet phldrT="[Text]" custT="1"/>
      <dgm:spPr/>
      <dgm:t>
        <a:bodyPr/>
        <a:lstStyle/>
        <a:p>
          <a:r>
            <a:rPr lang="en-US" sz="2600" b="0" dirty="0" smtClean="0"/>
            <a:t>Renewable Energy</a:t>
          </a:r>
          <a:br>
            <a:rPr lang="en-US" sz="2600" b="0" dirty="0" smtClean="0"/>
          </a:br>
          <a:r>
            <a:rPr lang="en-US" sz="2600" b="0" dirty="0" smtClean="0"/>
            <a:t>Wind, solar, geothermal, hydro, fuel cell </a:t>
          </a:r>
          <a:endParaRPr lang="en-US" sz="2600" b="0" dirty="0"/>
        </a:p>
      </dgm:t>
    </dgm:pt>
    <dgm:pt modelId="{4A10DFB9-6FE1-2D45-8510-58B0B8EBD399}" type="parTrans" cxnId="{A50C27D5-0146-7540-BAA6-AFC6D23A711F}">
      <dgm:prSet/>
      <dgm:spPr/>
      <dgm:t>
        <a:bodyPr/>
        <a:lstStyle/>
        <a:p>
          <a:endParaRPr lang="en-US"/>
        </a:p>
      </dgm:t>
    </dgm:pt>
    <dgm:pt modelId="{189356C5-2F99-4841-8F32-A48258C13E0F}" type="sibTrans" cxnId="{A50C27D5-0146-7540-BAA6-AFC6D23A711F}">
      <dgm:prSet/>
      <dgm:spPr/>
      <dgm:t>
        <a:bodyPr/>
        <a:lstStyle/>
        <a:p>
          <a:endParaRPr lang="en-US"/>
        </a:p>
      </dgm:t>
    </dgm:pt>
    <dgm:pt modelId="{ED68BDC6-BE39-42FD-ABF3-C3D405C6046E}" type="pres">
      <dgm:prSet presAssocID="{6EB9CD1C-E7FC-4D09-B22E-1ECEEDF913A9}" presName="linearFlow" presStyleCnt="0">
        <dgm:presLayoutVars>
          <dgm:dir/>
          <dgm:animLvl val="lvl"/>
          <dgm:resizeHandles val="exact"/>
        </dgm:presLayoutVars>
      </dgm:prSet>
      <dgm:spPr/>
      <dgm:t>
        <a:bodyPr/>
        <a:lstStyle/>
        <a:p>
          <a:endParaRPr lang="en-US"/>
        </a:p>
      </dgm:t>
    </dgm:pt>
    <dgm:pt modelId="{525A9C8C-8AB7-4992-9897-2CF0659D8FEA}" type="pres">
      <dgm:prSet presAssocID="{56D4E48B-B8E4-4721-A839-918084735403}" presName="composite" presStyleCnt="0"/>
      <dgm:spPr/>
    </dgm:pt>
    <dgm:pt modelId="{2F5A39F3-8CC9-42BD-BC5A-0A5445EECD50}" type="pres">
      <dgm:prSet presAssocID="{56D4E48B-B8E4-4721-A839-918084735403}" presName="parentText" presStyleLbl="alignNode1" presStyleIdx="0" presStyleCnt="3">
        <dgm:presLayoutVars>
          <dgm:chMax val="1"/>
          <dgm:bulletEnabled val="1"/>
        </dgm:presLayoutVars>
      </dgm:prSet>
      <dgm:spPr/>
      <dgm:t>
        <a:bodyPr/>
        <a:lstStyle/>
        <a:p>
          <a:endParaRPr lang="en-US"/>
        </a:p>
      </dgm:t>
    </dgm:pt>
    <dgm:pt modelId="{5D6D49C0-CFC7-4E67-A802-78942654D65C}" type="pres">
      <dgm:prSet presAssocID="{56D4E48B-B8E4-4721-A839-918084735403}" presName="descendantText" presStyleLbl="alignAcc1" presStyleIdx="0" presStyleCnt="3" custScaleY="134339" custLinFactX="15470" custLinFactNeighborX="100000" custLinFactNeighborY="-7974">
        <dgm:presLayoutVars>
          <dgm:bulletEnabled val="1"/>
        </dgm:presLayoutVars>
      </dgm:prSet>
      <dgm:spPr/>
      <dgm:t>
        <a:bodyPr/>
        <a:lstStyle/>
        <a:p>
          <a:endParaRPr lang="en-US"/>
        </a:p>
      </dgm:t>
    </dgm:pt>
    <dgm:pt modelId="{67254206-109F-48CF-9F73-3DDDD199DD2F}" type="pres">
      <dgm:prSet presAssocID="{79B43C7C-EF46-430C-90F6-33396AAE70E4}" presName="sp" presStyleCnt="0"/>
      <dgm:spPr/>
    </dgm:pt>
    <dgm:pt modelId="{93627B62-99BB-4F30-A2D5-748B48FBD5D6}" type="pres">
      <dgm:prSet presAssocID="{F3387E65-BE10-4DFC-82DF-3B07734DA3CD}" presName="composite" presStyleCnt="0"/>
      <dgm:spPr/>
    </dgm:pt>
    <dgm:pt modelId="{579CE14B-A58F-4AAE-A0EF-938B7F42524F}" type="pres">
      <dgm:prSet presAssocID="{F3387E65-BE10-4DFC-82DF-3B07734DA3CD}" presName="parentText" presStyleLbl="alignNode1" presStyleIdx="1" presStyleCnt="3">
        <dgm:presLayoutVars>
          <dgm:chMax val="1"/>
          <dgm:bulletEnabled val="1"/>
        </dgm:presLayoutVars>
      </dgm:prSet>
      <dgm:spPr/>
      <dgm:t>
        <a:bodyPr/>
        <a:lstStyle/>
        <a:p>
          <a:endParaRPr lang="en-US"/>
        </a:p>
      </dgm:t>
    </dgm:pt>
    <dgm:pt modelId="{86066667-3260-4FF2-9231-EC510D42502C}" type="pres">
      <dgm:prSet presAssocID="{F3387E65-BE10-4DFC-82DF-3B07734DA3CD}" presName="descendantText" presStyleLbl="alignAcc1" presStyleIdx="1" presStyleCnt="3" custScaleY="117451">
        <dgm:presLayoutVars>
          <dgm:bulletEnabled val="1"/>
        </dgm:presLayoutVars>
      </dgm:prSet>
      <dgm:spPr/>
      <dgm:t>
        <a:bodyPr/>
        <a:lstStyle/>
        <a:p>
          <a:endParaRPr lang="en-US"/>
        </a:p>
      </dgm:t>
    </dgm:pt>
    <dgm:pt modelId="{94CB1574-AA0D-46B9-A9FF-FB98811AAE81}" type="pres">
      <dgm:prSet presAssocID="{2F27A9D8-D99E-47BE-A6BA-D9F50EBB08D1}" presName="sp" presStyleCnt="0"/>
      <dgm:spPr/>
    </dgm:pt>
    <dgm:pt modelId="{F40BC870-7E6D-4DA8-9404-8E20A62430BC}" type="pres">
      <dgm:prSet presAssocID="{9B00B0E8-2C0D-422D-B55F-8F01F5F7FC77}" presName="composite" presStyleCnt="0"/>
      <dgm:spPr/>
    </dgm:pt>
    <dgm:pt modelId="{96A6D3A0-9367-4DA6-A6A6-A2F2A5A75D97}" type="pres">
      <dgm:prSet presAssocID="{9B00B0E8-2C0D-422D-B55F-8F01F5F7FC77}" presName="parentText" presStyleLbl="alignNode1" presStyleIdx="2" presStyleCnt="3">
        <dgm:presLayoutVars>
          <dgm:chMax val="1"/>
          <dgm:bulletEnabled val="1"/>
        </dgm:presLayoutVars>
      </dgm:prSet>
      <dgm:spPr/>
      <dgm:t>
        <a:bodyPr/>
        <a:lstStyle/>
        <a:p>
          <a:endParaRPr lang="en-US"/>
        </a:p>
      </dgm:t>
    </dgm:pt>
    <dgm:pt modelId="{75FBA458-0D3B-481F-8C28-39F2F70E16D6}" type="pres">
      <dgm:prSet presAssocID="{9B00B0E8-2C0D-422D-B55F-8F01F5F7FC77}" presName="descendantText" presStyleLbl="alignAcc1" presStyleIdx="2" presStyleCnt="3">
        <dgm:presLayoutVars>
          <dgm:bulletEnabled val="1"/>
        </dgm:presLayoutVars>
      </dgm:prSet>
      <dgm:spPr/>
      <dgm:t>
        <a:bodyPr/>
        <a:lstStyle/>
        <a:p>
          <a:endParaRPr lang="en-US"/>
        </a:p>
      </dgm:t>
    </dgm:pt>
  </dgm:ptLst>
  <dgm:cxnLst>
    <dgm:cxn modelId="{6391B565-0061-4CF2-9FF5-646BCA5C95D4}" type="presOf" srcId="{56D4E48B-B8E4-4721-A839-918084735403}" destId="{2F5A39F3-8CC9-42BD-BC5A-0A5445EECD50}" srcOrd="0" destOrd="0" presId="urn:microsoft.com/office/officeart/2005/8/layout/chevron2"/>
    <dgm:cxn modelId="{AE15FA8D-80D7-B344-B032-DDB6B5299983}" type="presOf" srcId="{AEAA510C-F105-784C-BF55-A82FCABEA5DC}" destId="{75FBA458-0D3B-481F-8C28-39F2F70E16D6}" srcOrd="0" destOrd="0" presId="urn:microsoft.com/office/officeart/2005/8/layout/chevron2"/>
    <dgm:cxn modelId="{AA410E6D-082A-4830-8F3E-59ECA7D88A30}" type="presOf" srcId="{F3387E65-BE10-4DFC-82DF-3B07734DA3CD}" destId="{579CE14B-A58F-4AAE-A0EF-938B7F42524F}" srcOrd="0" destOrd="0" presId="urn:microsoft.com/office/officeart/2005/8/layout/chevron2"/>
    <dgm:cxn modelId="{48B22858-3750-2342-AC88-DE4AA21C0335}" type="presOf" srcId="{75658799-9D93-8649-BE47-3F3A1F102AC9}" destId="{5D6D49C0-CFC7-4E67-A802-78942654D65C}" srcOrd="0" destOrd="0" presId="urn:microsoft.com/office/officeart/2005/8/layout/chevron2"/>
    <dgm:cxn modelId="{28868CA7-EFDC-467D-8033-262EA74BF64F}" type="presOf" srcId="{9B00B0E8-2C0D-422D-B55F-8F01F5F7FC77}" destId="{96A6D3A0-9367-4DA6-A6A6-A2F2A5A75D97}" srcOrd="0" destOrd="0" presId="urn:microsoft.com/office/officeart/2005/8/layout/chevron2"/>
    <dgm:cxn modelId="{B9E6E22B-2F1C-4B6A-86D0-34A45CFBA96B}" type="presOf" srcId="{6EB9CD1C-E7FC-4D09-B22E-1ECEEDF913A9}" destId="{ED68BDC6-BE39-42FD-ABF3-C3D405C6046E}" srcOrd="0" destOrd="0" presId="urn:microsoft.com/office/officeart/2005/8/layout/chevron2"/>
    <dgm:cxn modelId="{25886BF6-3B51-43BE-9B21-04416AE47D14}" srcId="{6EB9CD1C-E7FC-4D09-B22E-1ECEEDF913A9}" destId="{F3387E65-BE10-4DFC-82DF-3B07734DA3CD}" srcOrd="1" destOrd="0" parTransId="{C9F1EF50-9359-4FBE-B676-6787B98A341E}" sibTransId="{2F27A9D8-D99E-47BE-A6BA-D9F50EBB08D1}"/>
    <dgm:cxn modelId="{A50C27D5-0146-7540-BAA6-AFC6D23A711F}" srcId="{9B00B0E8-2C0D-422D-B55F-8F01F5F7FC77}" destId="{AEAA510C-F105-784C-BF55-A82FCABEA5DC}" srcOrd="0" destOrd="0" parTransId="{4A10DFB9-6FE1-2D45-8510-58B0B8EBD399}" sibTransId="{189356C5-2F99-4841-8F32-A48258C13E0F}"/>
    <dgm:cxn modelId="{64335BF7-B2C3-4418-ABD3-FAE5195AE256}" srcId="{6EB9CD1C-E7FC-4D09-B22E-1ECEEDF913A9}" destId="{9B00B0E8-2C0D-422D-B55F-8F01F5F7FC77}" srcOrd="2" destOrd="0" parTransId="{F7E230F4-7035-4544-9A10-A65C5B463F86}" sibTransId="{16212611-69ED-4424-9847-8F888E45FA99}"/>
    <dgm:cxn modelId="{A21E5EE9-1D49-7F4F-BA1C-586CF3F5161C}" srcId="{56D4E48B-B8E4-4721-A839-918084735403}" destId="{75658799-9D93-8649-BE47-3F3A1F102AC9}" srcOrd="0" destOrd="0" parTransId="{BBE952B5-3E1A-714F-B21F-62795E25F5C1}" sibTransId="{AAEBEDBF-0F09-A242-B1C9-A7017B604D3E}"/>
    <dgm:cxn modelId="{197A4FF7-0897-5749-AACE-B98B39D5FEC4}" type="presOf" srcId="{278F8E95-4A3D-244B-833F-32F71B6461A1}" destId="{86066667-3260-4FF2-9231-EC510D42502C}" srcOrd="0" destOrd="0" presId="urn:microsoft.com/office/officeart/2005/8/layout/chevron2"/>
    <dgm:cxn modelId="{FF183310-4F20-4E8C-A8E7-67F3708E49D7}" srcId="{6EB9CD1C-E7FC-4D09-B22E-1ECEEDF913A9}" destId="{56D4E48B-B8E4-4721-A839-918084735403}" srcOrd="0" destOrd="0" parTransId="{9CF92012-A31C-4995-92C5-BABC1EC94DC7}" sibTransId="{79B43C7C-EF46-430C-90F6-33396AAE70E4}"/>
    <dgm:cxn modelId="{ADCB886C-9ED4-9940-A3E4-59FAFA9AF960}" srcId="{F3387E65-BE10-4DFC-82DF-3B07734DA3CD}" destId="{278F8E95-4A3D-244B-833F-32F71B6461A1}" srcOrd="0" destOrd="0" parTransId="{C2406006-00F1-CA4F-A068-2740E59D2C52}" sibTransId="{4F26AC2C-1C84-8B45-B325-95BE346FA0BD}"/>
    <dgm:cxn modelId="{8CE2D767-285C-4339-90F1-F1302B850969}" type="presParOf" srcId="{ED68BDC6-BE39-42FD-ABF3-C3D405C6046E}" destId="{525A9C8C-8AB7-4992-9897-2CF0659D8FEA}" srcOrd="0" destOrd="0" presId="urn:microsoft.com/office/officeart/2005/8/layout/chevron2"/>
    <dgm:cxn modelId="{3E98EE81-5A30-41FA-9D91-E92F49603AA6}" type="presParOf" srcId="{525A9C8C-8AB7-4992-9897-2CF0659D8FEA}" destId="{2F5A39F3-8CC9-42BD-BC5A-0A5445EECD50}" srcOrd="0" destOrd="0" presId="urn:microsoft.com/office/officeart/2005/8/layout/chevron2"/>
    <dgm:cxn modelId="{51FC8AB5-F0C3-490B-BBC9-EA0DBA9D737A}" type="presParOf" srcId="{525A9C8C-8AB7-4992-9897-2CF0659D8FEA}" destId="{5D6D49C0-CFC7-4E67-A802-78942654D65C}" srcOrd="1" destOrd="0" presId="urn:microsoft.com/office/officeart/2005/8/layout/chevron2"/>
    <dgm:cxn modelId="{2C468021-A1DF-4790-B69F-F377B63E98F1}" type="presParOf" srcId="{ED68BDC6-BE39-42FD-ABF3-C3D405C6046E}" destId="{67254206-109F-48CF-9F73-3DDDD199DD2F}" srcOrd="1" destOrd="0" presId="urn:microsoft.com/office/officeart/2005/8/layout/chevron2"/>
    <dgm:cxn modelId="{6F7026C6-1600-49A5-9B24-A9A19294C911}" type="presParOf" srcId="{ED68BDC6-BE39-42FD-ABF3-C3D405C6046E}" destId="{93627B62-99BB-4F30-A2D5-748B48FBD5D6}" srcOrd="2" destOrd="0" presId="urn:microsoft.com/office/officeart/2005/8/layout/chevron2"/>
    <dgm:cxn modelId="{D2CF579D-D834-44B5-B523-BF0E85F91AF9}" type="presParOf" srcId="{93627B62-99BB-4F30-A2D5-748B48FBD5D6}" destId="{579CE14B-A58F-4AAE-A0EF-938B7F42524F}" srcOrd="0" destOrd="0" presId="urn:microsoft.com/office/officeart/2005/8/layout/chevron2"/>
    <dgm:cxn modelId="{E711195D-0293-4987-AB84-063334B628EA}" type="presParOf" srcId="{93627B62-99BB-4F30-A2D5-748B48FBD5D6}" destId="{86066667-3260-4FF2-9231-EC510D42502C}" srcOrd="1" destOrd="0" presId="urn:microsoft.com/office/officeart/2005/8/layout/chevron2"/>
    <dgm:cxn modelId="{F7F9272A-EA00-4D70-AB73-E3D06A811013}" type="presParOf" srcId="{ED68BDC6-BE39-42FD-ABF3-C3D405C6046E}" destId="{94CB1574-AA0D-46B9-A9FF-FB98811AAE81}" srcOrd="3" destOrd="0" presId="urn:microsoft.com/office/officeart/2005/8/layout/chevron2"/>
    <dgm:cxn modelId="{5674D48D-9EE2-4F70-82C3-902AFC33E654}" type="presParOf" srcId="{ED68BDC6-BE39-42FD-ABF3-C3D405C6046E}" destId="{F40BC870-7E6D-4DA8-9404-8E20A62430BC}" srcOrd="4" destOrd="0" presId="urn:microsoft.com/office/officeart/2005/8/layout/chevron2"/>
    <dgm:cxn modelId="{33BF3B87-1072-45FB-92CD-55B4BF4847B7}" type="presParOf" srcId="{F40BC870-7E6D-4DA8-9404-8E20A62430BC}" destId="{96A6D3A0-9367-4DA6-A6A6-A2F2A5A75D97}" srcOrd="0" destOrd="0" presId="urn:microsoft.com/office/officeart/2005/8/layout/chevron2"/>
    <dgm:cxn modelId="{DB14AA5C-9CE5-4936-9FF7-F8FE823579C5}" type="presParOf" srcId="{F40BC870-7E6D-4DA8-9404-8E20A62430BC}" destId="{75FBA458-0D3B-481F-8C28-39F2F70E16D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0997D-CF1B-874A-BD1C-F661A12BF911}">
      <dsp:nvSpPr>
        <dsp:cNvPr id="0" name=""/>
        <dsp:cNvSpPr/>
      </dsp:nvSpPr>
      <dsp:spPr>
        <a:xfrm rot="5400000">
          <a:off x="4342090" y="-1590570"/>
          <a:ext cx="1160859" cy="46329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Net Metering (42)</a:t>
          </a:r>
          <a:endParaRPr lang="en-US" sz="2200" kern="1200" dirty="0"/>
        </a:p>
        <a:p>
          <a:pPr marL="228600" lvl="1" indent="-228600" algn="l" defTabSz="977900">
            <a:lnSpc>
              <a:spcPct val="90000"/>
            </a:lnSpc>
            <a:spcBef>
              <a:spcPct val="0"/>
            </a:spcBef>
            <a:spcAft>
              <a:spcPct val="15000"/>
            </a:spcAft>
            <a:buChar char="••"/>
          </a:pPr>
          <a:r>
            <a:rPr lang="en-US" sz="2200" kern="1200" dirty="0" smtClean="0"/>
            <a:t>Renewable Energy Credit (37)</a:t>
          </a:r>
          <a:endParaRPr lang="en-US" sz="2200" kern="1200" dirty="0"/>
        </a:p>
        <a:p>
          <a:pPr marL="228600" lvl="1" indent="-228600" algn="l" defTabSz="977900">
            <a:lnSpc>
              <a:spcPct val="90000"/>
            </a:lnSpc>
            <a:spcBef>
              <a:spcPct val="0"/>
            </a:spcBef>
            <a:spcAft>
              <a:spcPct val="15000"/>
            </a:spcAft>
            <a:buChar char="••"/>
          </a:pPr>
          <a:r>
            <a:rPr lang="en-US" sz="2200" kern="1200" dirty="0" smtClean="0"/>
            <a:t>Production Payment (10)</a:t>
          </a:r>
          <a:endParaRPr lang="en-US" sz="2200" kern="1200" dirty="0"/>
        </a:p>
      </dsp:txBody>
      <dsp:txXfrm rot="-5400000">
        <a:off x="2606040" y="202148"/>
        <a:ext cx="4576292" cy="1047523"/>
      </dsp:txXfrm>
    </dsp:sp>
    <dsp:sp modelId="{A3862C44-11EC-5446-820F-6A4A9F22AC19}">
      <dsp:nvSpPr>
        <dsp:cNvPr id="0" name=""/>
        <dsp:cNvSpPr/>
      </dsp:nvSpPr>
      <dsp:spPr>
        <a:xfrm>
          <a:off x="0" y="372"/>
          <a:ext cx="2606040" cy="1451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Production Incentive (89)</a:t>
          </a:r>
          <a:endParaRPr lang="en-US" sz="3100" kern="1200" dirty="0"/>
        </a:p>
      </dsp:txBody>
      <dsp:txXfrm>
        <a:off x="70836" y="71208"/>
        <a:ext cx="2464368" cy="1309402"/>
      </dsp:txXfrm>
    </dsp:sp>
    <dsp:sp modelId="{7674F669-7A1A-6147-B669-1857D28609DE}">
      <dsp:nvSpPr>
        <dsp:cNvPr id="0" name=""/>
        <dsp:cNvSpPr/>
      </dsp:nvSpPr>
      <dsp:spPr>
        <a:xfrm rot="5400000">
          <a:off x="3775093" y="352401"/>
          <a:ext cx="1523999" cy="38671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Tax Exemption (48)</a:t>
          </a:r>
          <a:endParaRPr lang="en-US" sz="2200" kern="1200" dirty="0"/>
        </a:p>
        <a:p>
          <a:pPr marL="228600" lvl="1" indent="-228600" algn="l" defTabSz="977900">
            <a:lnSpc>
              <a:spcPct val="90000"/>
            </a:lnSpc>
            <a:spcBef>
              <a:spcPct val="0"/>
            </a:spcBef>
            <a:spcAft>
              <a:spcPct val="15000"/>
            </a:spcAft>
            <a:buChar char="••"/>
          </a:pPr>
          <a:r>
            <a:rPr lang="en-US" sz="2200" kern="1200" dirty="0" smtClean="0"/>
            <a:t>Tax Credit (36)</a:t>
          </a:r>
          <a:endParaRPr lang="en-US" sz="2200" kern="1200" dirty="0"/>
        </a:p>
        <a:p>
          <a:pPr marL="228600" lvl="1" indent="-228600" algn="l" defTabSz="977900">
            <a:lnSpc>
              <a:spcPct val="90000"/>
            </a:lnSpc>
            <a:spcBef>
              <a:spcPct val="0"/>
            </a:spcBef>
            <a:spcAft>
              <a:spcPct val="15000"/>
            </a:spcAft>
            <a:buChar char="••"/>
          </a:pPr>
          <a:r>
            <a:rPr lang="en-US" sz="2200" kern="1200" dirty="0" smtClean="0"/>
            <a:t>Tax Deduction (3)</a:t>
          </a:r>
          <a:endParaRPr lang="en-US" sz="2200" kern="1200" dirty="0"/>
        </a:p>
        <a:p>
          <a:pPr marL="228600" lvl="1" indent="-228600" algn="l" defTabSz="977900">
            <a:lnSpc>
              <a:spcPct val="90000"/>
            </a:lnSpc>
            <a:spcBef>
              <a:spcPct val="0"/>
            </a:spcBef>
            <a:spcAft>
              <a:spcPct val="15000"/>
            </a:spcAft>
            <a:buChar char="••"/>
          </a:pPr>
          <a:r>
            <a:rPr lang="en-US" sz="2200" kern="1200" dirty="0" smtClean="0"/>
            <a:t>Depreciation (1)</a:t>
          </a:r>
          <a:endParaRPr lang="en-US" sz="1000" kern="1200" dirty="0"/>
        </a:p>
      </dsp:txBody>
      <dsp:txXfrm rot="-5400000">
        <a:off x="2603495" y="1598395"/>
        <a:ext cx="3792801" cy="1375209"/>
      </dsp:txXfrm>
    </dsp:sp>
    <dsp:sp modelId="{92FCC54C-A383-3E46-A001-13E4F2A146C9}">
      <dsp:nvSpPr>
        <dsp:cNvPr id="0" name=""/>
        <dsp:cNvSpPr/>
      </dsp:nvSpPr>
      <dsp:spPr>
        <a:xfrm>
          <a:off x="0" y="1560462"/>
          <a:ext cx="2603495" cy="1451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Tax Incentive (88)</a:t>
          </a:r>
          <a:endParaRPr lang="en-US" sz="3100" kern="1200" dirty="0"/>
        </a:p>
      </dsp:txBody>
      <dsp:txXfrm>
        <a:off x="70836" y="1631298"/>
        <a:ext cx="2461823" cy="1309402"/>
      </dsp:txXfrm>
    </dsp:sp>
    <dsp:sp modelId="{AFBFF1D5-3805-BF4D-86E7-4CBF7F42FEC6}">
      <dsp:nvSpPr>
        <dsp:cNvPr id="0" name=""/>
        <dsp:cNvSpPr/>
      </dsp:nvSpPr>
      <dsp:spPr>
        <a:xfrm rot="5400000">
          <a:off x="3049300" y="2759745"/>
          <a:ext cx="1125151" cy="20421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Grant (33)</a:t>
          </a:r>
          <a:endParaRPr lang="en-US" sz="2200" kern="1200" dirty="0"/>
        </a:p>
        <a:p>
          <a:pPr marL="228600" lvl="1" indent="-228600" algn="l" defTabSz="977900">
            <a:lnSpc>
              <a:spcPct val="90000"/>
            </a:lnSpc>
            <a:spcBef>
              <a:spcPct val="0"/>
            </a:spcBef>
            <a:spcAft>
              <a:spcPct val="15000"/>
            </a:spcAft>
            <a:buChar char="••"/>
          </a:pPr>
          <a:r>
            <a:rPr lang="en-US" sz="2200" kern="1200" dirty="0" smtClean="0"/>
            <a:t>Loan (27)</a:t>
          </a:r>
          <a:endParaRPr lang="en-US" sz="2200" kern="1200" dirty="0"/>
        </a:p>
        <a:p>
          <a:pPr marL="228600" lvl="1" indent="-228600" algn="l" defTabSz="977900">
            <a:lnSpc>
              <a:spcPct val="90000"/>
            </a:lnSpc>
            <a:spcBef>
              <a:spcPct val="0"/>
            </a:spcBef>
            <a:spcAft>
              <a:spcPct val="15000"/>
            </a:spcAft>
            <a:buChar char="••"/>
          </a:pPr>
          <a:r>
            <a:rPr lang="en-US" sz="2200" kern="1200" dirty="0" smtClean="0"/>
            <a:t>Bond (6)</a:t>
          </a:r>
          <a:endParaRPr lang="en-US" sz="2200" kern="1200" dirty="0"/>
        </a:p>
      </dsp:txBody>
      <dsp:txXfrm rot="-5400000">
        <a:off x="2590795" y="3273176"/>
        <a:ext cx="1987237" cy="1015301"/>
      </dsp:txXfrm>
    </dsp:sp>
    <dsp:sp modelId="{C7DDD2B9-AAE2-B149-A3AF-F6B9EE40DD1A}">
      <dsp:nvSpPr>
        <dsp:cNvPr id="0" name=""/>
        <dsp:cNvSpPr/>
      </dsp:nvSpPr>
      <dsp:spPr>
        <a:xfrm>
          <a:off x="0" y="3103546"/>
          <a:ext cx="2606040" cy="1451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Project Finance (66)</a:t>
          </a:r>
          <a:endParaRPr lang="en-US" sz="3100" kern="1200" dirty="0"/>
        </a:p>
      </dsp:txBody>
      <dsp:txXfrm>
        <a:off x="70836" y="3174382"/>
        <a:ext cx="2464368" cy="1309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0997D-CF1B-874A-BD1C-F661A12BF911}">
      <dsp:nvSpPr>
        <dsp:cNvPr id="0" name=""/>
        <dsp:cNvSpPr/>
      </dsp:nvSpPr>
      <dsp:spPr>
        <a:xfrm rot="5400000">
          <a:off x="4393632" y="-1397712"/>
          <a:ext cx="1980148" cy="47766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Renewable Portfolio Standard (38)</a:t>
          </a:r>
          <a:endParaRPr lang="en-US" sz="2200" kern="1200" dirty="0"/>
        </a:p>
        <a:p>
          <a:pPr marL="228600" lvl="1" indent="-228600" algn="l" defTabSz="977900">
            <a:lnSpc>
              <a:spcPct val="90000"/>
            </a:lnSpc>
            <a:spcBef>
              <a:spcPct val="0"/>
            </a:spcBef>
            <a:spcAft>
              <a:spcPct val="15000"/>
            </a:spcAft>
            <a:buChar char="••"/>
          </a:pPr>
          <a:r>
            <a:rPr lang="en-US" sz="2200" kern="1200" dirty="0" smtClean="0"/>
            <a:t>Public Benefits Fund (17)</a:t>
          </a:r>
          <a:endParaRPr lang="en-US" sz="2200" kern="1200" dirty="0"/>
        </a:p>
        <a:p>
          <a:pPr marL="228600" lvl="1" indent="-228600" algn="l" defTabSz="977900">
            <a:lnSpc>
              <a:spcPct val="90000"/>
            </a:lnSpc>
            <a:spcBef>
              <a:spcPct val="0"/>
            </a:spcBef>
            <a:spcAft>
              <a:spcPct val="15000"/>
            </a:spcAft>
            <a:buChar char="••"/>
          </a:pPr>
          <a:r>
            <a:rPr lang="en-US" sz="2200" kern="1200" dirty="0" smtClean="0"/>
            <a:t>Green Power Purchasing (10)</a:t>
          </a:r>
          <a:endParaRPr lang="en-US" sz="2200" kern="1200" dirty="0"/>
        </a:p>
        <a:p>
          <a:pPr marL="228600" lvl="1" indent="-228600" algn="l" defTabSz="977900">
            <a:lnSpc>
              <a:spcPct val="90000"/>
            </a:lnSpc>
            <a:spcBef>
              <a:spcPct val="0"/>
            </a:spcBef>
            <a:spcAft>
              <a:spcPct val="15000"/>
            </a:spcAft>
            <a:buChar char="••"/>
          </a:pPr>
          <a:r>
            <a:rPr lang="en-US" sz="2200" kern="1200" dirty="0" smtClean="0"/>
            <a:t>Green Power Mandate (9)</a:t>
          </a:r>
          <a:endParaRPr lang="en-US" sz="2200" kern="1200" dirty="0"/>
        </a:p>
        <a:p>
          <a:pPr marL="228600" lvl="1" indent="-228600" algn="l" defTabSz="977900">
            <a:lnSpc>
              <a:spcPct val="90000"/>
            </a:lnSpc>
            <a:spcBef>
              <a:spcPct val="0"/>
            </a:spcBef>
            <a:spcAft>
              <a:spcPct val="15000"/>
            </a:spcAft>
            <a:buChar char="••"/>
          </a:pPr>
          <a:r>
            <a:rPr lang="en-US" sz="2200" kern="1200" dirty="0" smtClean="0"/>
            <a:t>Siting and Permit Regulation (2)</a:t>
          </a:r>
          <a:endParaRPr lang="en-US" sz="2200" kern="1200" dirty="0"/>
        </a:p>
      </dsp:txBody>
      <dsp:txXfrm rot="-5400000">
        <a:off x="2995395" y="97188"/>
        <a:ext cx="4679961" cy="1786822"/>
      </dsp:txXfrm>
    </dsp:sp>
    <dsp:sp modelId="{A3862C44-11EC-5446-820F-6A4A9F22AC19}">
      <dsp:nvSpPr>
        <dsp:cNvPr id="0" name=""/>
        <dsp:cNvSpPr/>
      </dsp:nvSpPr>
      <dsp:spPr>
        <a:xfrm>
          <a:off x="0" y="1"/>
          <a:ext cx="2995013" cy="1676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Consumption/Production Standard (76)</a:t>
          </a:r>
          <a:endParaRPr lang="en-US" sz="3100" kern="1200" dirty="0"/>
        </a:p>
      </dsp:txBody>
      <dsp:txXfrm>
        <a:off x="81835" y="81836"/>
        <a:ext cx="2831343" cy="1512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0997D-CF1B-874A-BD1C-F661A12BF911}">
      <dsp:nvSpPr>
        <dsp:cNvPr id="0" name=""/>
        <dsp:cNvSpPr/>
      </dsp:nvSpPr>
      <dsp:spPr>
        <a:xfrm rot="5400000">
          <a:off x="4737466" y="-1740612"/>
          <a:ext cx="1292480" cy="47766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Education and Outreach (35)</a:t>
          </a:r>
          <a:endParaRPr lang="en-US" sz="2200" kern="1200" dirty="0"/>
        </a:p>
        <a:p>
          <a:pPr marL="228600" lvl="1" indent="-228600" algn="l" defTabSz="977900">
            <a:lnSpc>
              <a:spcPct val="90000"/>
            </a:lnSpc>
            <a:spcBef>
              <a:spcPct val="0"/>
            </a:spcBef>
            <a:spcAft>
              <a:spcPct val="15000"/>
            </a:spcAft>
            <a:buChar char="••"/>
          </a:pPr>
          <a:r>
            <a:rPr lang="en-US" sz="2200" kern="1200" dirty="0" smtClean="0"/>
            <a:t>Coordination and Action Plan (27)</a:t>
          </a:r>
          <a:endParaRPr lang="en-US" sz="2200" kern="1200" dirty="0"/>
        </a:p>
        <a:p>
          <a:pPr marL="228600" lvl="1" indent="-228600" algn="l" defTabSz="977900">
            <a:lnSpc>
              <a:spcPct val="90000"/>
            </a:lnSpc>
            <a:spcBef>
              <a:spcPct val="0"/>
            </a:spcBef>
            <a:spcAft>
              <a:spcPct val="15000"/>
            </a:spcAft>
            <a:buChar char="••"/>
          </a:pPr>
          <a:r>
            <a:rPr lang="en-US" sz="2200" kern="1200" dirty="0" smtClean="0"/>
            <a:t>Reporting/Disclosure (25)</a:t>
          </a:r>
          <a:endParaRPr lang="en-US" sz="2200" kern="1200" dirty="0"/>
        </a:p>
      </dsp:txBody>
      <dsp:txXfrm rot="-5400000">
        <a:off x="2995394" y="64554"/>
        <a:ext cx="4713530" cy="1166292"/>
      </dsp:txXfrm>
    </dsp:sp>
    <dsp:sp modelId="{A3862C44-11EC-5446-820F-6A4A9F22AC19}">
      <dsp:nvSpPr>
        <dsp:cNvPr id="0" name=""/>
        <dsp:cNvSpPr/>
      </dsp:nvSpPr>
      <dsp:spPr>
        <a:xfrm>
          <a:off x="0" y="0"/>
          <a:ext cx="2995013" cy="1293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Dissemination (87)</a:t>
          </a:r>
          <a:endParaRPr lang="en-US" sz="3100" kern="1200" dirty="0"/>
        </a:p>
      </dsp:txBody>
      <dsp:txXfrm>
        <a:off x="63127" y="63127"/>
        <a:ext cx="2868759" cy="1166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0997D-CF1B-874A-BD1C-F661A12BF911}">
      <dsp:nvSpPr>
        <dsp:cNvPr id="0" name=""/>
        <dsp:cNvSpPr/>
      </dsp:nvSpPr>
      <dsp:spPr>
        <a:xfrm rot="5400000">
          <a:off x="4769526" y="-1773750"/>
          <a:ext cx="1229123" cy="47766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R&amp;D Grant (13)</a:t>
          </a:r>
          <a:endParaRPr lang="en-US" sz="2200" kern="1200" dirty="0"/>
        </a:p>
        <a:p>
          <a:pPr marL="228600" lvl="1" indent="-228600" algn="l" defTabSz="977900">
            <a:lnSpc>
              <a:spcPct val="90000"/>
            </a:lnSpc>
            <a:spcBef>
              <a:spcPct val="0"/>
            </a:spcBef>
            <a:spcAft>
              <a:spcPct val="15000"/>
            </a:spcAft>
            <a:buChar char="••"/>
          </a:pPr>
          <a:r>
            <a:rPr lang="en-US" sz="2200" kern="1200" dirty="0" smtClean="0"/>
            <a:t>Audit &amp; Feasibility Study Grant (4)</a:t>
          </a:r>
          <a:endParaRPr lang="en-US" sz="2200" kern="1200" dirty="0"/>
        </a:p>
      </dsp:txBody>
      <dsp:txXfrm rot="-5400000">
        <a:off x="2995776" y="60001"/>
        <a:ext cx="4716623" cy="1109121"/>
      </dsp:txXfrm>
    </dsp:sp>
    <dsp:sp modelId="{A3862C44-11EC-5446-820F-6A4A9F22AC19}">
      <dsp:nvSpPr>
        <dsp:cNvPr id="0" name=""/>
        <dsp:cNvSpPr/>
      </dsp:nvSpPr>
      <dsp:spPr>
        <a:xfrm>
          <a:off x="0" y="0"/>
          <a:ext cx="2995013" cy="12297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Research &amp; Feasibility (17)</a:t>
          </a:r>
          <a:endParaRPr lang="en-US" sz="3100" kern="1200" dirty="0"/>
        </a:p>
      </dsp:txBody>
      <dsp:txXfrm>
        <a:off x="60033" y="60033"/>
        <a:ext cx="2874947" cy="1109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39F3-8CC9-42BD-BC5A-0A5445EECD50}">
      <dsp:nvSpPr>
        <dsp:cNvPr id="0" name=""/>
        <dsp:cNvSpPr/>
      </dsp:nvSpPr>
      <dsp:spPr>
        <a:xfrm rot="5400000">
          <a:off x="-217939" y="394412"/>
          <a:ext cx="1452928" cy="1017049"/>
        </a:xfrm>
        <a:prstGeom prst="chevron">
          <a:avLst/>
        </a:prstGeom>
        <a:solidFill>
          <a:schemeClr val="accent3">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3</a:t>
          </a:r>
          <a:endParaRPr lang="en-US" sz="2800" b="1" kern="1200" dirty="0"/>
        </a:p>
      </dsp:txBody>
      <dsp:txXfrm rot="-5400000">
        <a:off x="1" y="684998"/>
        <a:ext cx="1017049" cy="435879"/>
      </dsp:txXfrm>
    </dsp:sp>
    <dsp:sp modelId="{5D6D49C0-CFC7-4E67-A802-78942654D65C}">
      <dsp:nvSpPr>
        <dsp:cNvPr id="0" name=""/>
        <dsp:cNvSpPr/>
      </dsp:nvSpPr>
      <dsp:spPr>
        <a:xfrm rot="5400000">
          <a:off x="2960273" y="-1943224"/>
          <a:ext cx="1268701" cy="51551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smtClean="0"/>
            <a:t>Forest Bioenergy </a:t>
          </a:r>
          <a:br>
            <a:rPr lang="en-US" sz="2600" b="0" kern="1200" dirty="0" smtClean="0"/>
          </a:br>
          <a:r>
            <a:rPr lang="en-US" sz="2600" b="0" kern="1200" dirty="0" smtClean="0"/>
            <a:t>Logging &amp; sawmill/plywood mill residues, wood pellets, chips, CHP</a:t>
          </a:r>
          <a:endParaRPr lang="en-US" sz="2600" b="0" kern="1200" dirty="0"/>
        </a:p>
      </dsp:txBody>
      <dsp:txXfrm rot="-5400000">
        <a:off x="1017049" y="61933"/>
        <a:ext cx="5093217" cy="1144835"/>
      </dsp:txXfrm>
    </dsp:sp>
    <dsp:sp modelId="{579CE14B-A58F-4AAE-A0EF-938B7F42524F}">
      <dsp:nvSpPr>
        <dsp:cNvPr id="0" name=""/>
        <dsp:cNvSpPr/>
      </dsp:nvSpPr>
      <dsp:spPr>
        <a:xfrm rot="5400000">
          <a:off x="-217939" y="1747351"/>
          <a:ext cx="1452928" cy="101704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2</a:t>
          </a:r>
          <a:endParaRPr lang="en-US" sz="2800" b="1" kern="1200" dirty="0"/>
        </a:p>
      </dsp:txBody>
      <dsp:txXfrm rot="-5400000">
        <a:off x="1" y="2037937"/>
        <a:ext cx="1017049" cy="435879"/>
      </dsp:txXfrm>
    </dsp:sp>
    <dsp:sp modelId="{86066667-3260-4FF2-9231-EC510D42502C}">
      <dsp:nvSpPr>
        <dsp:cNvPr id="0" name=""/>
        <dsp:cNvSpPr/>
      </dsp:nvSpPr>
      <dsp:spPr>
        <a:xfrm rot="5400000">
          <a:off x="3040019" y="-575960"/>
          <a:ext cx="1109211" cy="51551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smtClean="0"/>
            <a:t>Biomass Energy</a:t>
          </a:r>
          <a:br>
            <a:rPr lang="en-US" sz="2600" b="0" kern="1200" dirty="0" smtClean="0"/>
          </a:br>
          <a:r>
            <a:rPr lang="en-US" sz="2600" b="0" kern="1200" dirty="0" smtClean="0"/>
            <a:t>Agricultural biomass, woody biomass </a:t>
          </a:r>
          <a:r>
            <a:rPr lang="en-US" sz="2600" b="0" kern="1200" dirty="0" err="1" smtClean="0"/>
            <a:t>incl</a:t>
          </a:r>
          <a:r>
            <a:rPr lang="en-US" sz="2600" b="0" kern="1200" dirty="0" smtClean="0"/>
            <a:t> cellulosic biomass</a:t>
          </a:r>
          <a:endParaRPr lang="en-US" sz="2600" b="0" kern="1200" dirty="0"/>
        </a:p>
      </dsp:txBody>
      <dsp:txXfrm rot="-5400000">
        <a:off x="1017050" y="1501156"/>
        <a:ext cx="5101003" cy="1000917"/>
      </dsp:txXfrm>
    </dsp:sp>
    <dsp:sp modelId="{96A6D3A0-9367-4DA6-A6A6-A2F2A5A75D97}">
      <dsp:nvSpPr>
        <dsp:cNvPr id="0" name=""/>
        <dsp:cNvSpPr/>
      </dsp:nvSpPr>
      <dsp:spPr>
        <a:xfrm rot="5400000">
          <a:off x="-217939" y="3017887"/>
          <a:ext cx="1452928" cy="1017049"/>
        </a:xfrm>
        <a:prstGeom prst="chevron">
          <a:avLst/>
        </a:prstGeom>
        <a:solidFill>
          <a:srgbClr val="FFFF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1</a:t>
          </a:r>
          <a:endParaRPr lang="en-US" sz="2800" kern="1200" dirty="0"/>
        </a:p>
      </dsp:txBody>
      <dsp:txXfrm rot="-5400000">
        <a:off x="1" y="3308473"/>
        <a:ext cx="1017049" cy="435879"/>
      </dsp:txXfrm>
    </dsp:sp>
    <dsp:sp modelId="{75FBA458-0D3B-481F-8C28-39F2F70E16D6}">
      <dsp:nvSpPr>
        <dsp:cNvPr id="0" name=""/>
        <dsp:cNvSpPr/>
      </dsp:nvSpPr>
      <dsp:spPr>
        <a:xfrm rot="5400000">
          <a:off x="3122423" y="694574"/>
          <a:ext cx="944403" cy="51551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smtClean="0"/>
            <a:t>Renewable Energy</a:t>
          </a:r>
          <a:br>
            <a:rPr lang="en-US" sz="2600" b="0" kern="1200" dirty="0" smtClean="0"/>
          </a:br>
          <a:r>
            <a:rPr lang="en-US" sz="2600" b="0" kern="1200" dirty="0" smtClean="0"/>
            <a:t>Wind, solar, geothermal, hydro, fuel cell </a:t>
          </a:r>
          <a:endParaRPr lang="en-US" sz="2600" b="0" kern="1200" dirty="0"/>
        </a:p>
      </dsp:txBody>
      <dsp:txXfrm rot="-5400000">
        <a:off x="1017050" y="2846049"/>
        <a:ext cx="5109048" cy="852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84013-83AB-432D-83DD-3F1094C0E232}" type="datetimeFigureOut">
              <a:rPr lang="en-US" smtClean="0"/>
              <a:pPr/>
              <a:t>07/05/2014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57D52-F1AF-4D0E-8D99-8FDD96C2DB26}" type="slidenum">
              <a:rPr lang="en-US" smtClean="0"/>
              <a:pPr/>
              <a:t>‹#›</a:t>
            </a:fld>
            <a:endParaRPr lang="en-US"/>
          </a:p>
        </p:txBody>
      </p:sp>
    </p:spTree>
    <p:extLst>
      <p:ext uri="{BB962C8B-B14F-4D97-AF65-F5344CB8AC3E}">
        <p14:creationId xmlns:p14="http://schemas.microsoft.com/office/powerpoint/2010/main" val="127649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puc.state.pa.us/Electric/pdf/Act129/OBF-ACEEE_OBF_EE_Improvements.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a:t>
            </a:r>
            <a:r>
              <a:rPr lang="en-US" baseline="0" dirty="0" smtClean="0"/>
              <a:t> trees but not the forest</a:t>
            </a:r>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1</a:t>
            </a:fld>
            <a:endParaRPr lang="en-US"/>
          </a:p>
        </p:txBody>
      </p:sp>
    </p:spTree>
    <p:extLst>
      <p:ext uri="{BB962C8B-B14F-4D97-AF65-F5344CB8AC3E}">
        <p14:creationId xmlns:p14="http://schemas.microsoft.com/office/powerpoint/2010/main" val="17688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Previous study identified no regional differences (</a:t>
            </a:r>
            <a:r>
              <a:rPr lang="en-US" dirty="0" err="1" smtClean="0"/>
              <a:t>Guo</a:t>
            </a:r>
            <a:r>
              <a:rPr lang="en-US" dirty="0" smtClean="0"/>
              <a:t> et al. 2012)</a:t>
            </a:r>
          </a:p>
          <a:p>
            <a:r>
              <a:rPr lang="en-US" dirty="0" smtClean="0"/>
              <a:t>California</a:t>
            </a:r>
            <a:r>
              <a:rPr lang="en-US" baseline="0" dirty="0" smtClean="0"/>
              <a:t> and Maine confirm my theory </a:t>
            </a:r>
          </a:p>
          <a:p>
            <a:r>
              <a:rPr lang="en-US" dirty="0" smtClean="0"/>
              <a:t>Colorado and Georgia Connecticut</a:t>
            </a:r>
          </a:p>
          <a:p>
            <a:endParaRPr lang="en-US" dirty="0" smtClean="0"/>
          </a:p>
          <a:p>
            <a:r>
              <a:rPr lang="en-US" dirty="0" smtClean="0"/>
              <a:t>DOE</a:t>
            </a:r>
            <a:r>
              <a:rPr lang="en-US" baseline="0" dirty="0" smtClean="0"/>
              <a:t>: confirm with IEA data, see if there is data for 2010-2013</a:t>
            </a:r>
          </a:p>
          <a:p>
            <a:r>
              <a:rPr lang="en-US" baseline="0" dirty="0" smtClean="0"/>
              <a:t>Simultaneous equations? Or maybe lagged capacity in generation equation</a:t>
            </a:r>
          </a:p>
        </p:txBody>
      </p:sp>
      <p:sp>
        <p:nvSpPr>
          <p:cNvPr id="4" name="Slide Number Placeholder 3"/>
          <p:cNvSpPr>
            <a:spLocks noGrp="1"/>
          </p:cNvSpPr>
          <p:nvPr>
            <p:ph type="sldNum" sz="quarter" idx="10"/>
          </p:nvPr>
        </p:nvSpPr>
        <p:spPr/>
        <p:txBody>
          <a:bodyPr/>
          <a:lstStyle/>
          <a:p>
            <a:fld id="{E2157D52-F1AF-4D0E-8D99-8FDD96C2DB2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 policies make people propose plants that might not be online yet (a lag)</a:t>
            </a:r>
          </a:p>
          <a:p>
            <a:r>
              <a:rPr lang="en-US" dirty="0" smtClean="0"/>
              <a:t>Not same thing happening in every state, meaning that it is not only the federal bill </a:t>
            </a:r>
          </a:p>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14</a:t>
            </a:fld>
            <a:endParaRPr lang="en-US"/>
          </a:p>
        </p:txBody>
      </p:sp>
    </p:spTree>
    <p:extLst>
      <p:ext uri="{BB962C8B-B14F-4D97-AF65-F5344CB8AC3E}">
        <p14:creationId xmlns:p14="http://schemas.microsoft.com/office/powerpoint/2010/main" val="3370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to run a regression?</a:t>
            </a:r>
          </a:p>
          <a:p>
            <a:r>
              <a:rPr lang="en-US" dirty="0" smtClean="0"/>
              <a:t>Data is complex so you cant see how variables</a:t>
            </a:r>
            <a:r>
              <a:rPr lang="en-US" baseline="0" dirty="0" smtClean="0"/>
              <a:t> are related by eye. A lot of noise.</a:t>
            </a:r>
          </a:p>
          <a:p>
            <a:r>
              <a:rPr lang="en-US" dirty="0" smtClean="0"/>
              <a:t>Get standard errors</a:t>
            </a:r>
          </a:p>
          <a:p>
            <a:r>
              <a:rPr lang="en-US" dirty="0" smtClean="0"/>
              <a:t>Comments: </a:t>
            </a:r>
            <a:br>
              <a:rPr lang="en-US" dirty="0" smtClean="0"/>
            </a:br>
            <a:r>
              <a:rPr lang="en-US" dirty="0" smtClean="0"/>
              <a:t>-</a:t>
            </a:r>
            <a:r>
              <a:rPr lang="en-US" dirty="0" err="1" smtClean="0"/>
              <a:t>endogeneity</a:t>
            </a:r>
            <a:r>
              <a:rPr lang="en-US" dirty="0" smtClean="0"/>
              <a:t> of independent variables; </a:t>
            </a:r>
            <a:br>
              <a:rPr lang="en-US" dirty="0" smtClean="0"/>
            </a:br>
            <a:r>
              <a:rPr lang="en-US" dirty="0" smtClean="0"/>
              <a:t>remedy: instruments or simultaneous equations or give reasons why exogenous</a:t>
            </a:r>
          </a:p>
          <a:p>
            <a:pPr marL="0" indent="0">
              <a:buNone/>
            </a:pPr>
            <a:r>
              <a:rPr lang="en-US" dirty="0" smtClean="0"/>
              <a:t>    -try running regression with a different functional form &amp; stochastic specification (regression discontinuity) </a:t>
            </a:r>
          </a:p>
          <a:p>
            <a:r>
              <a:rPr lang="en-US" dirty="0" smtClean="0"/>
              <a:t>A cross-section study: </a:t>
            </a:r>
            <a:br>
              <a:rPr lang="en-US" dirty="0" smtClean="0"/>
            </a:br>
            <a:r>
              <a:rPr lang="en-US" dirty="0" smtClean="0"/>
              <a:t>-last year operating capacity &amp; all policies</a:t>
            </a:r>
            <a:br>
              <a:rPr lang="en-US" dirty="0" smtClean="0"/>
            </a:br>
            <a:r>
              <a:rPr lang="en-US" dirty="0" smtClean="0"/>
              <a:t>-capacity differences &amp; policies? &amp; year dummy (what drives changes in investment?)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15</a:t>
            </a:fld>
            <a:endParaRPr lang="en-US"/>
          </a:p>
        </p:txBody>
      </p:sp>
    </p:spTree>
    <p:extLst>
      <p:ext uri="{BB962C8B-B14F-4D97-AF65-F5344CB8AC3E}">
        <p14:creationId xmlns:p14="http://schemas.microsoft.com/office/powerpoint/2010/main" val="287825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a:t>
            </a:r>
            <a:r>
              <a:rPr lang="en-US" smtClean="0">
                <a:hlinkClick r:id="rId3"/>
              </a:rPr>
              <a:t>://www.puc.state.pa.us/Electric/pdf/Act129/OBF-ACEEE_OBF_EE_Improvements.pdf</a:t>
            </a:r>
            <a:r>
              <a:rPr lang="en-US" smtClean="0"/>
              <a:t> </a:t>
            </a:r>
            <a:endParaRPr lang="en-US" dirty="0" smtClean="0"/>
          </a:p>
          <a:p>
            <a:r>
              <a:rPr lang="en-US" sz="1200" b="0" i="0" kern="1200" dirty="0" smtClean="0">
                <a:solidFill>
                  <a:schemeClr val="tx1"/>
                </a:solidFill>
                <a:latin typeface="+mn-lt"/>
                <a:ea typeface="+mn-ea"/>
                <a:cs typeface="+mn-cs"/>
              </a:rPr>
              <a:t>State On-Bill Financing and PAYS programs </a:t>
            </a:r>
          </a:p>
          <a:p>
            <a:r>
              <a:rPr lang="en-US" sz="1200" b="0" i="0" kern="1200" dirty="0" smtClean="0">
                <a:solidFill>
                  <a:schemeClr val="tx1"/>
                </a:solidFill>
                <a:latin typeface="+mn-lt"/>
                <a:ea typeface="+mn-ea"/>
                <a:cs typeface="+mn-cs"/>
              </a:rPr>
              <a:t>On-bill loans and tariff-based financing systems are utility programs designed to help customers pay for energy efficiency upgrades through energy savings programs. These programs are set up so that the utility covers the cost of the energy upgrades and the customers pay the utility back through a charge on their monthly utility bill. Typically the electric and natural gas utilities run these programs, but programs are more successful when state governments adopt legisla­tion or regulations that encourage and enable their adoption.</a:t>
            </a:r>
          </a:p>
          <a:p>
            <a:r>
              <a:rPr lang="en-US" sz="1200" b="0" i="0" kern="1200" dirty="0" smtClean="0">
                <a:solidFill>
                  <a:schemeClr val="tx1"/>
                </a:solidFill>
                <a:latin typeface="+mn-lt"/>
                <a:ea typeface="+mn-ea"/>
                <a:cs typeface="+mn-cs"/>
              </a:rPr>
              <a:t>The participation of the legislature makes a collective effort to require public utility commissions to investigate the feasibility and desirability of such programs, enact laws that provide capital for on-bill programs through public benefit or other funds, establish energy efficiency goals and encourage regulators to adopt rate structures that remove disincentives to investing in energy efficiency and facilitate such investments. Encouragement from the states is important for utility participation in the program because on-bill financing programs are outside the normal business model because they are not simple to design, require an expensive overhaul of old billing systems, and put the utility in the role of a lender.</a:t>
            </a:r>
            <a:r>
              <a:rPr lang="en-US" sz="1200" b="1" i="0" kern="1200" dirty="0" smtClean="0">
                <a:solidFill>
                  <a:schemeClr val="tx1"/>
                </a:solidFill>
                <a:latin typeface="+mn-lt"/>
                <a:ea typeface="+mn-ea"/>
                <a:cs typeface="+mn-cs"/>
              </a:rPr>
              <a: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Vote for Obama?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20</a:t>
            </a:fld>
            <a:endParaRPr lang="en-US"/>
          </a:p>
        </p:txBody>
      </p:sp>
    </p:spTree>
    <p:extLst>
      <p:ext uri="{BB962C8B-B14F-4D97-AF65-F5344CB8AC3E}">
        <p14:creationId xmlns:p14="http://schemas.microsoft.com/office/powerpoint/2010/main" val="416051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22</a:t>
            </a:fld>
            <a:endParaRPr lang="en-US"/>
          </a:p>
        </p:txBody>
      </p:sp>
    </p:spTree>
    <p:extLst>
      <p:ext uri="{BB962C8B-B14F-4D97-AF65-F5344CB8AC3E}">
        <p14:creationId xmlns:p14="http://schemas.microsoft.com/office/powerpoint/2010/main" val="61674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rationale</a:t>
            </a:r>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2</a:t>
            </a:fld>
            <a:endParaRPr lang="en-US"/>
          </a:p>
        </p:txBody>
      </p:sp>
    </p:spTree>
    <p:extLst>
      <p:ext uri="{BB962C8B-B14F-4D97-AF65-F5344CB8AC3E}">
        <p14:creationId xmlns:p14="http://schemas.microsoft.com/office/powerpoint/2010/main" val="77799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the policy goal? </a:t>
            </a:r>
          </a:p>
          <a:p>
            <a:r>
              <a:rPr lang="en-US" baseline="0" dirty="0" smtClean="0"/>
              <a:t>Effectiveness: policy ranking, what did we get per dollar we spent on it</a:t>
            </a:r>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4</a:t>
            </a:fld>
            <a:endParaRPr lang="en-US"/>
          </a:p>
        </p:txBody>
      </p:sp>
    </p:spTree>
    <p:extLst>
      <p:ext uri="{BB962C8B-B14F-4D97-AF65-F5344CB8AC3E}">
        <p14:creationId xmlns:p14="http://schemas.microsoft.com/office/powerpoint/2010/main" val="426867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20000"/>
              </a:spcBef>
              <a:defRPr/>
            </a:pPr>
            <a:r>
              <a:rPr lang="en-US" sz="1200" b="1" dirty="0" smtClean="0"/>
              <a:t>Focus:</a:t>
            </a:r>
            <a:r>
              <a:rPr lang="en-US" sz="1200" dirty="0" smtClean="0"/>
              <a:t/>
            </a:r>
            <a:br>
              <a:rPr lang="en-US" sz="1200" dirty="0" smtClean="0"/>
            </a:br>
            <a:r>
              <a:rPr lang="en-US" sz="1200" dirty="0" smtClean="0"/>
              <a:t>forest biomass (forest industry by-products, </a:t>
            </a:r>
            <a:r>
              <a:rPr lang="en-US" sz="1200" dirty="0" err="1" smtClean="0"/>
              <a:t>fuelwood</a:t>
            </a:r>
            <a:r>
              <a:rPr lang="en-US" sz="1200" dirty="0" smtClean="0"/>
              <a:t>) </a:t>
            </a:r>
          </a:p>
          <a:p>
            <a:pPr>
              <a:spcBef>
                <a:spcPct val="20000"/>
              </a:spcBef>
              <a:defRPr/>
            </a:pPr>
            <a:r>
              <a:rPr lang="en-US" sz="1200" b="1" dirty="0" smtClean="0"/>
              <a:t>New opportunity</a:t>
            </a:r>
            <a:r>
              <a:rPr lang="en-US" sz="1200" dirty="0" smtClean="0"/>
              <a:t>: </a:t>
            </a:r>
          </a:p>
          <a:p>
            <a:pPr>
              <a:spcBef>
                <a:spcPct val="20000"/>
              </a:spcBef>
              <a:defRPr/>
            </a:pPr>
            <a:r>
              <a:rPr lang="en-US" sz="1200" dirty="0" smtClean="0"/>
              <a:t>market for low-grade woody materials (forest </a:t>
            </a:r>
            <a:r>
              <a:rPr lang="en-US" sz="1200" dirty="0" err="1" smtClean="0"/>
              <a:t>thinnings</a:t>
            </a:r>
            <a:r>
              <a:rPr lang="en-US" sz="1200" dirty="0" smtClean="0"/>
              <a:t>, logging residues, urban wood residues</a:t>
            </a:r>
            <a:r>
              <a:rPr lang="en-US" sz="1200" i="1" dirty="0" smtClean="0"/>
              <a:t>)</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5</a:t>
            </a:fld>
            <a:endParaRPr lang="en-US"/>
          </a:p>
        </p:txBody>
      </p:sp>
    </p:spTree>
    <p:extLst>
      <p:ext uri="{BB962C8B-B14F-4D97-AF65-F5344CB8AC3E}">
        <p14:creationId xmlns:p14="http://schemas.microsoft.com/office/powerpoint/2010/main" val="102887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 come up with the definition of what</a:t>
            </a:r>
            <a:r>
              <a:rPr lang="en-US" baseline="0" dirty="0" smtClean="0"/>
              <a:t> constitutes a policy</a:t>
            </a:r>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7</a:t>
            </a:fld>
            <a:endParaRPr lang="en-US"/>
          </a:p>
        </p:txBody>
      </p:sp>
    </p:spTree>
    <p:extLst>
      <p:ext uri="{BB962C8B-B14F-4D97-AF65-F5344CB8AC3E}">
        <p14:creationId xmlns:p14="http://schemas.microsoft.com/office/powerpoint/2010/main" val="308310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Higher weights are presumed to directly impact production of forest </a:t>
            </a:r>
            <a:r>
              <a:rPr lang="en-US" dirty="0" err="1" smtClean="0"/>
              <a:t>bioenergy</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Previous study identified no regional differences (</a:t>
            </a:r>
            <a:r>
              <a:rPr lang="en-US" dirty="0" err="1" smtClean="0"/>
              <a:t>Guo</a:t>
            </a:r>
            <a:r>
              <a:rPr lang="en-US" dirty="0" smtClean="0"/>
              <a:t> et al. 2012)</a:t>
            </a:r>
          </a:p>
          <a:p>
            <a:r>
              <a:rPr lang="en-US" dirty="0" smtClean="0"/>
              <a:t>http://</a:t>
            </a:r>
            <a:r>
              <a:rPr lang="en-US" dirty="0" err="1" smtClean="0"/>
              <a:t>diymaps.net</a:t>
            </a:r>
            <a:r>
              <a:rPr lang="en-US" dirty="0" smtClean="0"/>
              <a:t>/us_12.php</a:t>
            </a:r>
            <a:endParaRPr lang="en-US" dirty="0"/>
          </a:p>
        </p:txBody>
      </p:sp>
      <p:sp>
        <p:nvSpPr>
          <p:cNvPr id="4" name="Slide Number Placeholder 3"/>
          <p:cNvSpPr>
            <a:spLocks noGrp="1"/>
          </p:cNvSpPr>
          <p:nvPr>
            <p:ph type="sldNum" sz="quarter" idx="10"/>
          </p:nvPr>
        </p:nvSpPr>
        <p:spPr/>
        <p:txBody>
          <a:bodyPr/>
          <a:lstStyle/>
          <a:p>
            <a:fld id="{E2157D52-F1AF-4D0E-8D99-8FDD96C2DB2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D45DF-7FA0-49A7-A3E0-DD8BDA509DA9}" type="datetimeFigureOut">
              <a:rPr lang="en-US" smtClean="0"/>
              <a:pPr/>
              <a:t>07/05/2014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EA152-4D52-411A-ABF3-9874A57121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D45DF-7FA0-49A7-A3E0-DD8BDA509DA9}" type="datetimeFigureOut">
              <a:rPr lang="en-US" smtClean="0"/>
              <a:pPr/>
              <a:t>07/05/2014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EA152-4D52-411A-ABF3-9874A57121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gfc.state.ga.us/utilization/forest-biomass/research/ForestBioenergyinGeorgiappt-Jan2010.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4" Type="http://schemas.openxmlformats.org/officeDocument/2006/relationships/diagramData" Target="../diagrams/data4.xml"/><Relationship Id="rId15" Type="http://schemas.openxmlformats.org/officeDocument/2006/relationships/diagramLayout" Target="../diagrams/layout4.xml"/><Relationship Id="rId16" Type="http://schemas.openxmlformats.org/officeDocument/2006/relationships/diagramQuickStyle" Target="../diagrams/quickStyle4.xml"/><Relationship Id="rId17" Type="http://schemas.openxmlformats.org/officeDocument/2006/relationships/diagramColors" Target="../diagrams/colors4.xml"/><Relationship Id="rId1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diagramData" Target="../diagrams/data3.xml"/><Relationship Id="rId10"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296400" cy="1828800"/>
          </a:xfrm>
        </p:spPr>
        <p:txBody>
          <a:bodyPr>
            <a:normAutofit/>
          </a:bodyPr>
          <a:lstStyle/>
          <a:p>
            <a:r>
              <a:rPr lang="en-US" sz="3000" dirty="0" smtClean="0">
                <a:latin typeface="+mn-lt"/>
              </a:rPr>
              <a:t>Policy Impacts on Installed Capacity in Forest Bioenergy Sector in the United States</a:t>
            </a:r>
            <a:endParaRPr lang="en-US" sz="3000" dirty="0">
              <a:latin typeface="+mn-lt"/>
            </a:endParaRPr>
          </a:p>
        </p:txBody>
      </p:sp>
      <p:sp>
        <p:nvSpPr>
          <p:cNvPr id="3" name="Subtitle 2"/>
          <p:cNvSpPr>
            <a:spLocks noGrp="1"/>
          </p:cNvSpPr>
          <p:nvPr>
            <p:ph type="subTitle" idx="1"/>
          </p:nvPr>
        </p:nvSpPr>
        <p:spPr>
          <a:xfrm>
            <a:off x="2971800" y="4419600"/>
            <a:ext cx="6477000" cy="2133600"/>
          </a:xfrm>
        </p:spPr>
        <p:txBody>
          <a:bodyPr numCol="2">
            <a:normAutofit/>
          </a:bodyPr>
          <a:lstStyle/>
          <a:p>
            <a:r>
              <a:rPr lang="en-US" dirty="0" smtClean="0"/>
              <a:t>Anna Ebers</a:t>
            </a:r>
            <a:endParaRPr lang="en-US" dirty="0"/>
          </a:p>
          <a:p>
            <a:r>
              <a:rPr lang="en-US" dirty="0" smtClean="0"/>
              <a:t>SUNY-ESF</a:t>
            </a:r>
          </a:p>
          <a:p>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0" y="0"/>
            <a:ext cx="9144000" cy="2108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Policy Introduction by Type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75164348"/>
              </p:ext>
            </p:extLst>
          </p:nvPr>
        </p:nvGraphicFramePr>
        <p:xfrm>
          <a:off x="381000" y="1466850"/>
          <a:ext cx="8534400" cy="516255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noChangeArrowheads="1"/>
          </p:cNvPicPr>
          <p:nvPr/>
        </p:nvPicPr>
        <p:blipFill>
          <a:blip r:embed="rId3" cstate="print"/>
          <a:srcRect/>
          <a:stretch>
            <a:fillRect/>
          </a:stretch>
        </p:blipFill>
        <p:spPr bwMode="auto">
          <a:xfrm>
            <a:off x="0" y="0"/>
            <a:ext cx="9144000" cy="874059"/>
          </a:xfrm>
          <a:prstGeom prst="rect">
            <a:avLst/>
          </a:prstGeom>
          <a:noFill/>
          <a:ln w="9525">
            <a:noFill/>
            <a:miter lim="800000"/>
            <a:headEnd/>
            <a:tailEnd/>
          </a:ln>
        </p:spPr>
      </p:pic>
    </p:spTree>
    <p:extLst>
      <p:ext uri="{BB962C8B-B14F-4D97-AF65-F5344CB8AC3E}">
        <p14:creationId xmlns:p14="http://schemas.microsoft.com/office/powerpoint/2010/main" val="279333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dirty="0" smtClean="0"/>
              <a:t>Policy Focus: 3 levels</a:t>
            </a:r>
            <a:endParaRPr lang="en-US" dirty="0"/>
          </a:p>
        </p:txBody>
      </p:sp>
      <p:pic>
        <p:nvPicPr>
          <p:cNvPr id="7" name="Picture 6"/>
          <p:cNvPicPr>
            <a:picLocks noChangeAspect="1" noChangeArrowheads="1"/>
          </p:cNvPicPr>
          <p:nvPr/>
        </p:nvPicPr>
        <p:blipFill>
          <a:blip r:embed="rId3" cstate="print"/>
          <a:srcRect/>
          <a:stretch>
            <a:fillRect/>
          </a:stretch>
        </p:blipFill>
        <p:spPr bwMode="auto">
          <a:xfrm>
            <a:off x="0" y="0"/>
            <a:ext cx="9144000" cy="874059"/>
          </a:xfrm>
          <a:prstGeom prst="rect">
            <a:avLst/>
          </a:prstGeom>
          <a:noFill/>
          <a:ln w="9525">
            <a:noFill/>
            <a:miter lim="800000"/>
            <a:headEnd/>
            <a:tailEnd/>
          </a:ln>
        </p:spPr>
      </p:pic>
      <p:graphicFrame>
        <p:nvGraphicFramePr>
          <p:cNvPr id="8" name="Diagram 7"/>
          <p:cNvGraphicFramePr/>
          <p:nvPr>
            <p:extLst>
              <p:ext uri="{D42A27DB-BD31-4B8C-83A1-F6EECF244321}">
                <p14:modId xmlns:p14="http://schemas.microsoft.com/office/powerpoint/2010/main" val="958986049"/>
              </p:ext>
            </p:extLst>
          </p:nvPr>
        </p:nvGraphicFramePr>
        <p:xfrm>
          <a:off x="1600200" y="1828800"/>
          <a:ext cx="6172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
        <p:nvSpPr>
          <p:cNvPr id="6" name="Title 1"/>
          <p:cNvSpPr>
            <a:spLocks noGrp="1"/>
          </p:cNvSpPr>
          <p:nvPr>
            <p:ph type="title"/>
          </p:nvPr>
        </p:nvSpPr>
        <p:spPr>
          <a:xfrm>
            <a:off x="381000" y="1219200"/>
            <a:ext cx="8763000" cy="838200"/>
          </a:xfrm>
        </p:spPr>
        <p:txBody>
          <a:bodyPr>
            <a:normAutofit/>
          </a:bodyPr>
          <a:lstStyle/>
          <a:p>
            <a:r>
              <a:rPr lang="en-US" sz="3600" dirty="0" smtClean="0"/>
              <a:t>Forest Bioenergy Policy Index 2013</a:t>
            </a:r>
            <a:endParaRPr lang="en-US" sz="3600" dirty="0"/>
          </a:p>
        </p:txBody>
      </p:sp>
      <p:graphicFrame>
        <p:nvGraphicFramePr>
          <p:cNvPr id="9" name="Table 8"/>
          <p:cNvGraphicFramePr>
            <a:graphicFrameLocks noGrp="1"/>
          </p:cNvGraphicFramePr>
          <p:nvPr>
            <p:extLst>
              <p:ext uri="{D42A27DB-BD31-4B8C-83A1-F6EECF244321}">
                <p14:modId xmlns:p14="http://schemas.microsoft.com/office/powerpoint/2010/main" val="2234325592"/>
              </p:ext>
            </p:extLst>
          </p:nvPr>
        </p:nvGraphicFramePr>
        <p:xfrm>
          <a:off x="23446" y="2286000"/>
          <a:ext cx="1371600" cy="1905001"/>
        </p:xfrm>
        <a:graphic>
          <a:graphicData uri="http://schemas.openxmlformats.org/drawingml/2006/table">
            <a:tbl>
              <a:tblPr/>
              <a:tblGrid>
                <a:gridCol w="1122218"/>
                <a:gridCol w="249382"/>
              </a:tblGrid>
              <a:tr h="272143">
                <a:tc>
                  <a:txBody>
                    <a:bodyPr/>
                    <a:lstStyle/>
                    <a:p>
                      <a:pPr algn="l" fontAlgn="b"/>
                      <a:r>
                        <a:rPr lang="en-US" sz="1600" b="1" i="0" u="none" strike="noStrike" dirty="0">
                          <a:solidFill>
                            <a:srgbClr val="000000"/>
                          </a:solidFill>
                          <a:effectLst/>
                          <a:latin typeface="Calibri"/>
                        </a:rPr>
                        <a:t>Oregon</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24</a:t>
                      </a:r>
                    </a:p>
                  </a:txBody>
                  <a:tcPr marL="12700" marR="12700" marT="12700" marB="0" anchor="b">
                    <a:lnL>
                      <a:noFill/>
                    </a:lnL>
                    <a:lnR>
                      <a:noFill/>
                    </a:lnR>
                    <a:lnT>
                      <a:noFill/>
                    </a:lnT>
                    <a:lnB>
                      <a:noFill/>
                    </a:lnB>
                  </a:tcPr>
                </a:tc>
              </a:tr>
              <a:tr h="272143">
                <a:tc>
                  <a:txBody>
                    <a:bodyPr/>
                    <a:lstStyle/>
                    <a:p>
                      <a:pPr algn="l" fontAlgn="b"/>
                      <a:r>
                        <a:rPr lang="en-US" sz="1600" b="1" i="0" u="none" strike="noStrike" dirty="0">
                          <a:solidFill>
                            <a:srgbClr val="000000"/>
                          </a:solidFill>
                          <a:effectLst/>
                          <a:latin typeface="Calibri"/>
                        </a:rPr>
                        <a:t>Federal</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21</a:t>
                      </a:r>
                    </a:p>
                  </a:txBody>
                  <a:tcPr marL="12700" marR="12700" marT="12700" marB="0" anchor="b">
                    <a:lnL>
                      <a:noFill/>
                    </a:lnL>
                    <a:lnR>
                      <a:noFill/>
                    </a:lnR>
                    <a:lnT>
                      <a:noFill/>
                    </a:lnT>
                    <a:lnB>
                      <a:noFill/>
                    </a:lnB>
                  </a:tcPr>
                </a:tc>
              </a:tr>
              <a:tr h="272143">
                <a:tc>
                  <a:txBody>
                    <a:bodyPr/>
                    <a:lstStyle/>
                    <a:p>
                      <a:pPr algn="l" fontAlgn="b"/>
                      <a:r>
                        <a:rPr lang="en-US" sz="1600" b="1" i="0" u="none" strike="noStrike" dirty="0">
                          <a:solidFill>
                            <a:srgbClr val="000000"/>
                          </a:solidFill>
                          <a:effectLst/>
                          <a:latin typeface="Calibri"/>
                        </a:rPr>
                        <a:t>California</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16</a:t>
                      </a:r>
                    </a:p>
                  </a:txBody>
                  <a:tcPr marL="12700" marR="12700" marT="12700" marB="0" anchor="b">
                    <a:lnL>
                      <a:noFill/>
                    </a:lnL>
                    <a:lnR>
                      <a:noFill/>
                    </a:lnR>
                    <a:lnT>
                      <a:noFill/>
                    </a:lnT>
                    <a:lnB>
                      <a:noFill/>
                    </a:lnB>
                  </a:tcPr>
                </a:tc>
              </a:tr>
              <a:tr h="272143">
                <a:tc>
                  <a:txBody>
                    <a:bodyPr/>
                    <a:lstStyle/>
                    <a:p>
                      <a:pPr algn="l" fontAlgn="b"/>
                      <a:r>
                        <a:rPr lang="en-US" sz="1600" b="1" i="0" u="none" strike="noStrike" dirty="0">
                          <a:solidFill>
                            <a:srgbClr val="000000"/>
                          </a:solidFill>
                          <a:effectLst/>
                          <a:latin typeface="Calibri"/>
                        </a:rPr>
                        <a:t>Colorado</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15</a:t>
                      </a:r>
                    </a:p>
                  </a:txBody>
                  <a:tcPr marL="12700" marR="12700" marT="12700" marB="0" anchor="b">
                    <a:lnL>
                      <a:noFill/>
                    </a:lnL>
                    <a:lnR>
                      <a:noFill/>
                    </a:lnR>
                    <a:lnT>
                      <a:noFill/>
                    </a:lnT>
                    <a:lnB>
                      <a:noFill/>
                    </a:lnB>
                  </a:tcPr>
                </a:tc>
              </a:tr>
              <a:tr h="272143">
                <a:tc>
                  <a:txBody>
                    <a:bodyPr/>
                    <a:lstStyle/>
                    <a:p>
                      <a:pPr algn="l" fontAlgn="b"/>
                      <a:r>
                        <a:rPr lang="en-US" sz="1600" b="1" i="0" u="none" strike="noStrike" dirty="0">
                          <a:solidFill>
                            <a:srgbClr val="000000"/>
                          </a:solidFill>
                          <a:effectLst/>
                          <a:latin typeface="Calibri"/>
                        </a:rPr>
                        <a:t>Connecticut</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15</a:t>
                      </a:r>
                    </a:p>
                  </a:txBody>
                  <a:tcPr marL="12700" marR="12700" marT="12700" marB="0" anchor="b">
                    <a:lnL>
                      <a:noFill/>
                    </a:lnL>
                    <a:lnR>
                      <a:noFill/>
                    </a:lnR>
                    <a:lnT>
                      <a:noFill/>
                    </a:lnT>
                    <a:lnB>
                      <a:noFill/>
                    </a:lnB>
                  </a:tcPr>
                </a:tc>
              </a:tr>
              <a:tr h="272143">
                <a:tc>
                  <a:txBody>
                    <a:bodyPr/>
                    <a:lstStyle/>
                    <a:p>
                      <a:pPr algn="l" fontAlgn="b"/>
                      <a:r>
                        <a:rPr lang="en-US" sz="1600" b="1" i="0" u="none" strike="noStrike" dirty="0">
                          <a:solidFill>
                            <a:srgbClr val="000000"/>
                          </a:solidFill>
                          <a:effectLst/>
                          <a:latin typeface="Calibri"/>
                        </a:rPr>
                        <a:t>Vermont</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15</a:t>
                      </a:r>
                    </a:p>
                  </a:txBody>
                  <a:tcPr marL="12700" marR="12700" marT="12700" marB="0" anchor="b">
                    <a:lnL>
                      <a:noFill/>
                    </a:lnL>
                    <a:lnR>
                      <a:noFill/>
                    </a:lnR>
                    <a:lnT>
                      <a:noFill/>
                    </a:lnT>
                    <a:lnB>
                      <a:noFill/>
                    </a:lnB>
                  </a:tcPr>
                </a:tc>
              </a:tr>
              <a:tr h="272143">
                <a:tc>
                  <a:txBody>
                    <a:bodyPr/>
                    <a:lstStyle/>
                    <a:p>
                      <a:pPr algn="l" fontAlgn="b"/>
                      <a:r>
                        <a:rPr lang="en-US" sz="1600" b="1" i="0" u="none" strike="noStrike" dirty="0">
                          <a:solidFill>
                            <a:srgbClr val="000000"/>
                          </a:solidFill>
                          <a:effectLst/>
                          <a:latin typeface="Calibri"/>
                        </a:rPr>
                        <a:t>Wisconsin</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8000"/>
                          </a:solidFill>
                          <a:effectLst/>
                          <a:latin typeface="Calibri"/>
                        </a:rPr>
                        <a:t>15</a:t>
                      </a:r>
                    </a:p>
                  </a:txBody>
                  <a:tcPr marL="12700" marR="12700" marT="12700"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91623398"/>
              </p:ext>
            </p:extLst>
          </p:nvPr>
        </p:nvGraphicFramePr>
        <p:xfrm>
          <a:off x="0" y="4495800"/>
          <a:ext cx="1371600" cy="1447800"/>
        </p:xfrm>
        <a:graphic>
          <a:graphicData uri="http://schemas.openxmlformats.org/drawingml/2006/table">
            <a:tbl>
              <a:tblPr/>
              <a:tblGrid>
                <a:gridCol w="928688"/>
                <a:gridCol w="442912"/>
              </a:tblGrid>
              <a:tr h="230740">
                <a:tc>
                  <a:txBody>
                    <a:bodyPr/>
                    <a:lstStyle/>
                    <a:p>
                      <a:pPr algn="l" fontAlgn="b"/>
                      <a:r>
                        <a:rPr lang="en-US" sz="1500" b="1" i="0" u="none" strike="noStrike" dirty="0">
                          <a:solidFill>
                            <a:srgbClr val="000000"/>
                          </a:solidFill>
                          <a:effectLst/>
                          <a:latin typeface="Calibri"/>
                        </a:rPr>
                        <a:t>Arkansas</a:t>
                      </a:r>
                    </a:p>
                  </a:txBody>
                  <a:tcPr marL="12700" marR="12700" marT="12700" marB="0" anchor="b">
                    <a:lnL>
                      <a:noFill/>
                    </a:lnL>
                    <a:lnR>
                      <a:noFill/>
                    </a:lnR>
                    <a:lnT>
                      <a:noFill/>
                    </a:lnT>
                    <a:lnB>
                      <a:noFill/>
                    </a:lnB>
                  </a:tcPr>
                </a:tc>
                <a:tc>
                  <a:txBody>
                    <a:bodyPr/>
                    <a:lstStyle/>
                    <a:p>
                      <a:pPr algn="r" fontAlgn="b"/>
                      <a:r>
                        <a:rPr lang="en-US" sz="1500" b="1" i="0" u="none" strike="noStrike">
                          <a:solidFill>
                            <a:srgbClr val="FF0000"/>
                          </a:solidFill>
                          <a:effectLst/>
                          <a:latin typeface="Calibri"/>
                        </a:rPr>
                        <a:t>3</a:t>
                      </a:r>
                    </a:p>
                  </a:txBody>
                  <a:tcPr marL="12700" marR="12700" marT="12700" marB="0" anchor="b">
                    <a:lnL>
                      <a:noFill/>
                    </a:lnL>
                    <a:lnR>
                      <a:noFill/>
                    </a:lnR>
                    <a:lnT>
                      <a:noFill/>
                    </a:lnT>
                    <a:lnB>
                      <a:noFill/>
                    </a:lnB>
                  </a:tcPr>
                </a:tc>
              </a:tr>
              <a:tr h="230740">
                <a:tc>
                  <a:txBody>
                    <a:bodyPr/>
                    <a:lstStyle/>
                    <a:p>
                      <a:pPr algn="l" fontAlgn="b"/>
                      <a:r>
                        <a:rPr lang="en-US" sz="1500" b="1" i="0" u="none" strike="noStrike" dirty="0">
                          <a:solidFill>
                            <a:srgbClr val="000000"/>
                          </a:solidFill>
                          <a:effectLst/>
                          <a:latin typeface="Calibri"/>
                        </a:rPr>
                        <a:t>Louisiana</a:t>
                      </a:r>
                    </a:p>
                  </a:txBody>
                  <a:tcPr marL="12700" marR="12700" marT="12700" marB="0" anchor="b">
                    <a:lnL>
                      <a:noFill/>
                    </a:lnL>
                    <a:lnR>
                      <a:noFill/>
                    </a:lnR>
                    <a:lnT>
                      <a:noFill/>
                    </a:lnT>
                    <a:lnB>
                      <a:noFill/>
                    </a:lnB>
                  </a:tcPr>
                </a:tc>
                <a:tc>
                  <a:txBody>
                    <a:bodyPr/>
                    <a:lstStyle/>
                    <a:p>
                      <a:pPr algn="r" fontAlgn="b"/>
                      <a:r>
                        <a:rPr lang="en-US" sz="1500" b="1" i="0" u="none" strike="noStrike">
                          <a:solidFill>
                            <a:srgbClr val="FF0000"/>
                          </a:solidFill>
                          <a:effectLst/>
                          <a:latin typeface="Calibri"/>
                        </a:rPr>
                        <a:t>3</a:t>
                      </a:r>
                    </a:p>
                  </a:txBody>
                  <a:tcPr marL="12700" marR="12700" marT="12700" marB="0" anchor="b">
                    <a:lnL>
                      <a:noFill/>
                    </a:lnL>
                    <a:lnR>
                      <a:noFill/>
                    </a:lnR>
                    <a:lnT>
                      <a:noFill/>
                    </a:lnT>
                    <a:lnB>
                      <a:noFill/>
                    </a:lnB>
                  </a:tcPr>
                </a:tc>
              </a:tr>
              <a:tr h="230740">
                <a:tc>
                  <a:txBody>
                    <a:bodyPr/>
                    <a:lstStyle/>
                    <a:p>
                      <a:pPr algn="l" fontAlgn="b"/>
                      <a:r>
                        <a:rPr lang="en-US" sz="1500" b="1" i="0" u="none" strike="noStrike" dirty="0" smtClean="0">
                          <a:solidFill>
                            <a:srgbClr val="000000"/>
                          </a:solidFill>
                          <a:effectLst/>
                          <a:latin typeface="Calibri"/>
                        </a:rPr>
                        <a:t>Oklahoma</a:t>
                      </a:r>
                      <a:endParaRPr lang="en-US" sz="15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500" b="1" i="0" u="none" strike="noStrike" dirty="0" smtClean="0">
                          <a:solidFill>
                            <a:srgbClr val="FF0000"/>
                          </a:solidFill>
                          <a:effectLst/>
                          <a:latin typeface="Calibri"/>
                        </a:rPr>
                        <a:t>3</a:t>
                      </a:r>
                      <a:endParaRPr lang="en-US" sz="1500" b="1" i="0" u="none" strike="noStrike" dirty="0">
                        <a:solidFill>
                          <a:srgbClr val="FF0000"/>
                        </a:solidFill>
                        <a:effectLst/>
                        <a:latin typeface="Calibri"/>
                      </a:endParaRPr>
                    </a:p>
                  </a:txBody>
                  <a:tcPr marL="12700" marR="12700" marT="12700" marB="0" anchor="b">
                    <a:lnL>
                      <a:noFill/>
                    </a:lnL>
                    <a:lnR>
                      <a:noFill/>
                    </a:lnR>
                    <a:lnT>
                      <a:noFill/>
                    </a:lnT>
                    <a:lnB>
                      <a:noFill/>
                    </a:lnB>
                  </a:tcPr>
                </a:tc>
              </a:tr>
              <a:tr h="230740">
                <a:tc>
                  <a:txBody>
                    <a:bodyPr/>
                    <a:lstStyle/>
                    <a:p>
                      <a:pPr algn="l" fontAlgn="b"/>
                      <a:r>
                        <a:rPr lang="en-US" sz="1500" b="1" i="0" u="none" strike="noStrike" dirty="0" smtClean="0">
                          <a:solidFill>
                            <a:srgbClr val="000000"/>
                          </a:solidFill>
                          <a:effectLst/>
                          <a:latin typeface="Calibri"/>
                        </a:rPr>
                        <a:t>Mississippi</a:t>
                      </a:r>
                      <a:endParaRPr lang="en-US" sz="15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500" b="1" i="0" u="none" strike="noStrike" dirty="0" smtClean="0">
                          <a:solidFill>
                            <a:srgbClr val="FF0000"/>
                          </a:solidFill>
                          <a:effectLst/>
                          <a:latin typeface="Calibri"/>
                        </a:rPr>
                        <a:t>2</a:t>
                      </a:r>
                      <a:endParaRPr lang="en-US" sz="1500" b="1" i="0" u="none" strike="noStrike" dirty="0">
                        <a:solidFill>
                          <a:srgbClr val="FF0000"/>
                        </a:solidFill>
                        <a:effectLst/>
                        <a:latin typeface="Calibri"/>
                      </a:endParaRPr>
                    </a:p>
                  </a:txBody>
                  <a:tcPr marL="12700" marR="12700" marT="12700" marB="0" anchor="b">
                    <a:lnL>
                      <a:noFill/>
                    </a:lnL>
                    <a:lnR>
                      <a:noFill/>
                    </a:lnR>
                    <a:lnT>
                      <a:noFill/>
                    </a:lnT>
                    <a:lnB>
                      <a:noFill/>
                    </a:lnB>
                  </a:tcPr>
                </a:tc>
              </a:tr>
              <a:tr h="177800">
                <a:tc>
                  <a:txBody>
                    <a:bodyPr/>
                    <a:lstStyle/>
                    <a:p>
                      <a:pPr algn="l" fontAlgn="b"/>
                      <a:r>
                        <a:rPr lang="en-US" sz="1500" b="1" i="0" u="none" strike="noStrike" dirty="0" smtClean="0">
                          <a:solidFill>
                            <a:srgbClr val="000000"/>
                          </a:solidFill>
                          <a:effectLst/>
                          <a:latin typeface="Calibri"/>
                        </a:rPr>
                        <a:t>S </a:t>
                      </a:r>
                      <a:r>
                        <a:rPr lang="en-US" sz="1500" b="1" i="0" u="none" strike="noStrike" dirty="0">
                          <a:solidFill>
                            <a:srgbClr val="000000"/>
                          </a:solidFill>
                          <a:effectLst/>
                          <a:latin typeface="Calibri"/>
                        </a:rPr>
                        <a:t>Dakota</a:t>
                      </a:r>
                    </a:p>
                  </a:txBody>
                  <a:tcPr marL="12700" marR="12700" marT="12700" marB="0" anchor="b">
                    <a:lnL>
                      <a:noFill/>
                    </a:lnL>
                    <a:lnR>
                      <a:noFill/>
                    </a:lnR>
                    <a:lnT>
                      <a:noFill/>
                    </a:lnT>
                    <a:lnB>
                      <a:noFill/>
                    </a:lnB>
                  </a:tcPr>
                </a:tc>
                <a:tc>
                  <a:txBody>
                    <a:bodyPr/>
                    <a:lstStyle/>
                    <a:p>
                      <a:pPr algn="r" fontAlgn="b"/>
                      <a:r>
                        <a:rPr lang="en-US" sz="1500" b="1" i="0" u="none" strike="noStrike" dirty="0">
                          <a:solidFill>
                            <a:srgbClr val="FF0000"/>
                          </a:solidFill>
                          <a:effectLst/>
                          <a:latin typeface="Calibri"/>
                        </a:rPr>
                        <a:t>2</a:t>
                      </a:r>
                    </a:p>
                  </a:txBody>
                  <a:tcPr marL="12700" marR="12700" marT="12700" marB="0" anchor="b">
                    <a:lnL>
                      <a:noFill/>
                    </a:lnL>
                    <a:lnR>
                      <a:noFill/>
                    </a:lnR>
                    <a:lnT>
                      <a:noFill/>
                    </a:lnT>
                    <a:lnB>
                      <a:noFill/>
                    </a:lnB>
                  </a:tcPr>
                </a:tc>
              </a:tr>
              <a:tr h="230740">
                <a:tc>
                  <a:txBody>
                    <a:bodyPr/>
                    <a:lstStyle/>
                    <a:p>
                      <a:pPr algn="l" fontAlgn="b"/>
                      <a:r>
                        <a:rPr lang="en-US" sz="1500" b="1" i="0" u="none" strike="noStrike">
                          <a:solidFill>
                            <a:srgbClr val="000000"/>
                          </a:solidFill>
                          <a:effectLst/>
                          <a:latin typeface="Calibri"/>
                        </a:rPr>
                        <a:t>Wyoming</a:t>
                      </a:r>
                    </a:p>
                  </a:txBody>
                  <a:tcPr marL="12700" marR="12700" marT="12700" marB="0" anchor="b">
                    <a:lnL>
                      <a:noFill/>
                    </a:lnL>
                    <a:lnR>
                      <a:noFill/>
                    </a:lnR>
                    <a:lnT>
                      <a:noFill/>
                    </a:lnT>
                    <a:lnB>
                      <a:noFill/>
                    </a:lnB>
                  </a:tcPr>
                </a:tc>
                <a:tc>
                  <a:txBody>
                    <a:bodyPr/>
                    <a:lstStyle/>
                    <a:p>
                      <a:pPr algn="r" fontAlgn="b"/>
                      <a:r>
                        <a:rPr lang="en-US" sz="1500" b="1" i="0" u="none" strike="noStrike" dirty="0">
                          <a:solidFill>
                            <a:srgbClr val="FF0000"/>
                          </a:solidFill>
                          <a:effectLst/>
                          <a:latin typeface="Calibri"/>
                        </a:rPr>
                        <a:t>2</a:t>
                      </a:r>
                    </a:p>
                  </a:txBody>
                  <a:tcPr marL="12700" marR="12700" marT="12700" marB="0" anchor="b">
                    <a:lnL>
                      <a:noFill/>
                    </a:lnL>
                    <a:lnR>
                      <a:noFill/>
                    </a:lnR>
                    <a:lnT>
                      <a:noFill/>
                    </a:lnT>
                    <a:lnB>
                      <a:noFill/>
                    </a:lnB>
                  </a:tcPr>
                </a:tc>
              </a:tr>
            </a:tbl>
          </a:graphicData>
        </a:graphic>
      </p:graphicFrame>
      <p:pic>
        <p:nvPicPr>
          <p:cNvPr id="8" name="Picture 7"/>
          <p:cNvPicPr>
            <a:picLocks noChangeAspect="1"/>
          </p:cNvPicPr>
          <p:nvPr/>
        </p:nvPicPr>
        <p:blipFill>
          <a:blip r:embed="rId4"/>
          <a:stretch>
            <a:fillRect/>
          </a:stretch>
        </p:blipFill>
        <p:spPr>
          <a:xfrm>
            <a:off x="1828800" y="2133600"/>
            <a:ext cx="7162800" cy="3698907"/>
          </a:xfrm>
          <a:prstGeom prst="rect">
            <a:avLst/>
          </a:prstGeom>
        </p:spPr>
      </p:pic>
      <p:pic>
        <p:nvPicPr>
          <p:cNvPr id="10" name="Picture 9"/>
          <p:cNvPicPr>
            <a:picLocks noChangeAspect="1"/>
          </p:cNvPicPr>
          <p:nvPr/>
        </p:nvPicPr>
        <p:blipFill>
          <a:blip r:embed="rId5"/>
          <a:stretch>
            <a:fillRect/>
          </a:stretch>
        </p:blipFill>
        <p:spPr>
          <a:xfrm>
            <a:off x="1828800" y="5105400"/>
            <a:ext cx="1841500" cy="105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
        <p:nvSpPr>
          <p:cNvPr id="6" name="Title 1"/>
          <p:cNvSpPr>
            <a:spLocks noGrp="1"/>
          </p:cNvSpPr>
          <p:nvPr>
            <p:ph type="title"/>
          </p:nvPr>
        </p:nvSpPr>
        <p:spPr>
          <a:xfrm>
            <a:off x="381000" y="1219200"/>
            <a:ext cx="8763000" cy="838200"/>
          </a:xfrm>
        </p:spPr>
        <p:txBody>
          <a:bodyPr>
            <a:normAutofit/>
          </a:bodyPr>
          <a:lstStyle/>
          <a:p>
            <a:r>
              <a:rPr lang="en-US" sz="3600" dirty="0" smtClean="0"/>
              <a:t>State Leaders in Installed Capacity 2013</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771838229"/>
              </p:ext>
            </p:extLst>
          </p:nvPr>
        </p:nvGraphicFramePr>
        <p:xfrm>
          <a:off x="228600" y="2438400"/>
          <a:ext cx="1981200" cy="2821940"/>
        </p:xfrm>
        <a:graphic>
          <a:graphicData uri="http://schemas.openxmlformats.org/drawingml/2006/table">
            <a:tbl>
              <a:tblPr/>
              <a:tblGrid>
                <a:gridCol w="1386840"/>
                <a:gridCol w="594360"/>
              </a:tblGrid>
              <a:tr h="190500">
                <a:tc>
                  <a:txBody>
                    <a:bodyPr/>
                    <a:lstStyle/>
                    <a:p>
                      <a:pPr algn="l" fontAlgn="b"/>
                      <a:r>
                        <a:rPr lang="en-US" sz="1600" b="1" i="0" u="none" strike="noStrike" dirty="0">
                          <a:solidFill>
                            <a:srgbClr val="000000"/>
                          </a:solidFill>
                          <a:effectLst/>
                          <a:latin typeface="Calibri"/>
                        </a:rPr>
                        <a:t>Federal</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2840</a:t>
                      </a:r>
                    </a:p>
                  </a:txBody>
                  <a:tcPr marL="12700" marR="12700" marT="12700"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California</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418</a:t>
                      </a:r>
                    </a:p>
                  </a:txBody>
                  <a:tcPr marL="12700" marR="12700" marT="1270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Maine</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348</a:t>
                      </a:r>
                    </a:p>
                  </a:txBody>
                  <a:tcPr marL="12700" marR="12700" marT="12700"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Florida</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335</a:t>
                      </a:r>
                    </a:p>
                  </a:txBody>
                  <a:tcPr marL="12700" marR="12700" marT="12700"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Virginia</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272</a:t>
                      </a:r>
                    </a:p>
                  </a:txBody>
                  <a:tcPr marL="12700" marR="12700" marT="1270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Michigan</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183</a:t>
                      </a:r>
                    </a:p>
                  </a:txBody>
                  <a:tcPr marL="12700" marR="12700" marT="1270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New York</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162</a:t>
                      </a:r>
                    </a:p>
                  </a:txBody>
                  <a:tcPr marL="12700" marR="12700" marT="1270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Wisconsin</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143</a:t>
                      </a:r>
                    </a:p>
                  </a:txBody>
                  <a:tcPr marL="12700" marR="12700" marT="1270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Georgia</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137</a:t>
                      </a:r>
                    </a:p>
                  </a:txBody>
                  <a:tcPr marL="12700" marR="12700" marT="12700"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Washington</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126</a:t>
                      </a:r>
                    </a:p>
                  </a:txBody>
                  <a:tcPr marL="12700" marR="12700" marT="12700" marB="0" anchor="b">
                    <a:lnL>
                      <a:noFill/>
                    </a:lnL>
                    <a:lnR>
                      <a:noFill/>
                    </a:lnR>
                    <a:lnT>
                      <a:noFill/>
                    </a:lnT>
                    <a:lnB>
                      <a:noFill/>
                    </a:lnB>
                  </a:tcPr>
                </a:tc>
              </a:tr>
              <a:tr h="190500">
                <a:tc>
                  <a:txBody>
                    <a:bodyPr/>
                    <a:lstStyle/>
                    <a:p>
                      <a:pPr algn="l" fontAlgn="b"/>
                      <a:r>
                        <a:rPr lang="en-US" sz="1600" b="1" i="0" u="none" strike="noStrike" dirty="0" smtClean="0">
                          <a:solidFill>
                            <a:srgbClr val="000000"/>
                          </a:solidFill>
                          <a:effectLst/>
                          <a:latin typeface="Calibri"/>
                        </a:rPr>
                        <a:t>New</a:t>
                      </a:r>
                      <a:r>
                        <a:rPr lang="en-US" sz="1600" b="1" i="0" u="none" strike="noStrike" baseline="0" dirty="0" smtClean="0">
                          <a:solidFill>
                            <a:srgbClr val="000000"/>
                          </a:solidFill>
                          <a:effectLst/>
                          <a:latin typeface="Calibri"/>
                        </a:rPr>
                        <a:t> </a:t>
                      </a:r>
                      <a:r>
                        <a:rPr lang="en-US" sz="1600" b="1" i="0" u="none" strike="noStrike" dirty="0" smtClean="0">
                          <a:solidFill>
                            <a:srgbClr val="000000"/>
                          </a:solidFill>
                          <a:effectLst/>
                          <a:latin typeface="Calibri"/>
                        </a:rPr>
                        <a:t>Hampshire</a:t>
                      </a:r>
                      <a:endParaRPr lang="en-US" sz="16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3366FF"/>
                          </a:solidFill>
                          <a:effectLst/>
                          <a:latin typeface="Calibri"/>
                        </a:rPr>
                        <a:t>121</a:t>
                      </a:r>
                    </a:p>
                  </a:txBody>
                  <a:tcPr marL="12700" marR="12700" marT="12700" marB="0" anchor="b">
                    <a:lnL>
                      <a:noFill/>
                    </a:lnL>
                    <a:lnR>
                      <a:noFill/>
                    </a:lnR>
                    <a:lnT>
                      <a:noFill/>
                    </a:lnT>
                    <a:lnB>
                      <a:noFill/>
                    </a:lnB>
                  </a:tcPr>
                </a:tc>
              </a:tr>
            </a:tbl>
          </a:graphicData>
        </a:graphic>
      </p:graphicFrame>
      <p:pic>
        <p:nvPicPr>
          <p:cNvPr id="2" name="Picture 1"/>
          <p:cNvPicPr>
            <a:picLocks noChangeAspect="1"/>
          </p:cNvPicPr>
          <p:nvPr/>
        </p:nvPicPr>
        <p:blipFill>
          <a:blip r:embed="rId4"/>
          <a:stretch>
            <a:fillRect/>
          </a:stretch>
        </p:blipFill>
        <p:spPr>
          <a:xfrm>
            <a:off x="2375105" y="2133600"/>
            <a:ext cx="6552995" cy="3429000"/>
          </a:xfrm>
          <a:prstGeom prst="rect">
            <a:avLst/>
          </a:prstGeom>
        </p:spPr>
      </p:pic>
      <p:pic>
        <p:nvPicPr>
          <p:cNvPr id="8" name="Picture 7"/>
          <p:cNvPicPr>
            <a:picLocks noChangeAspect="1"/>
          </p:cNvPicPr>
          <p:nvPr/>
        </p:nvPicPr>
        <p:blipFill>
          <a:blip r:embed="rId5"/>
          <a:stretch>
            <a:fillRect/>
          </a:stretch>
        </p:blipFill>
        <p:spPr>
          <a:xfrm>
            <a:off x="7239000" y="5638800"/>
            <a:ext cx="1625600" cy="508000"/>
          </a:xfrm>
          <a:prstGeom prst="rect">
            <a:avLst/>
          </a:prstGeom>
        </p:spPr>
      </p:pic>
      <p:sp>
        <p:nvSpPr>
          <p:cNvPr id="9" name="Rectangle 8"/>
          <p:cNvSpPr/>
          <p:nvPr/>
        </p:nvSpPr>
        <p:spPr>
          <a:xfrm>
            <a:off x="4191000" y="6488668"/>
            <a:ext cx="4583306" cy="369332"/>
          </a:xfrm>
          <a:prstGeom prst="rect">
            <a:avLst/>
          </a:prstGeom>
        </p:spPr>
        <p:txBody>
          <a:bodyPr wrap="none">
            <a:spAutoFit/>
          </a:bodyPr>
          <a:lstStyle/>
          <a:p>
            <a:r>
              <a:rPr lang="en-US" dirty="0"/>
              <a:t>Data Source for Capacity: </a:t>
            </a:r>
            <a:r>
              <a:rPr lang="en-US" dirty="0" err="1"/>
              <a:t>Forisk</a:t>
            </a:r>
            <a:r>
              <a:rPr lang="en-US" dirty="0"/>
              <a:t> Consulting LLC</a:t>
            </a:r>
          </a:p>
        </p:txBody>
      </p:sp>
    </p:spTree>
    <p:extLst>
      <p:ext uri="{BB962C8B-B14F-4D97-AF65-F5344CB8AC3E}">
        <p14:creationId xmlns:p14="http://schemas.microsoft.com/office/powerpoint/2010/main" val="38955499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Policies and Bioenergy Capacities 2013</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540319995"/>
              </p:ext>
            </p:extLst>
          </p:nvPr>
        </p:nvGraphicFramePr>
        <p:xfrm>
          <a:off x="914400" y="2057400"/>
          <a:ext cx="7696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114800" y="6248400"/>
            <a:ext cx="4724400" cy="307777"/>
          </a:xfrm>
          <a:prstGeom prst="rect">
            <a:avLst/>
          </a:prstGeom>
        </p:spPr>
        <p:txBody>
          <a:bodyPr wrap="square">
            <a:spAutoFit/>
          </a:bodyPr>
          <a:lstStyle/>
          <a:p>
            <a:r>
              <a:rPr lang="en-US" sz="1400" dirty="0" smtClean="0"/>
              <a:t>Data Source for Capacity: </a:t>
            </a:r>
            <a:r>
              <a:rPr lang="en-US" sz="1400" dirty="0" err="1" smtClean="0"/>
              <a:t>Forisk</a:t>
            </a:r>
            <a:r>
              <a:rPr lang="en-US" sz="1400" dirty="0" smtClean="0"/>
              <a:t> </a:t>
            </a:r>
            <a:r>
              <a:rPr lang="en-US" sz="1400" dirty="0"/>
              <a:t>Consulting LLC</a:t>
            </a:r>
          </a:p>
        </p:txBody>
      </p:sp>
      <p:pic>
        <p:nvPicPr>
          <p:cNvPr id="7" name="Picture 6"/>
          <p:cNvPicPr>
            <a:picLocks noChangeAspect="1" noChangeArrowheads="1"/>
          </p:cNvPicPr>
          <p:nvPr/>
        </p:nvPicPr>
        <p:blipFill>
          <a:blip r:embed="rId4"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28018545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rmAutofit fontScale="90000"/>
          </a:bodyPr>
          <a:lstStyle/>
          <a:p>
            <a:r>
              <a:rPr lang="en-US" dirty="0" smtClean="0"/>
              <a:t>Estimation of Policy Impacts</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pPr marL="0" indent="0">
              <a:buNone/>
            </a:pPr>
            <a:r>
              <a:rPr lang="en-US" dirty="0" smtClean="0"/>
              <a:t>Capacity</a:t>
            </a:r>
            <a:r>
              <a:rPr lang="el-GR" baseline="-25000" dirty="0" smtClean="0"/>
              <a:t>it</a:t>
            </a:r>
            <a:r>
              <a:rPr lang="el-GR" dirty="0" smtClean="0"/>
              <a:t>=</a:t>
            </a:r>
            <a:r>
              <a:rPr lang="en-US" dirty="0"/>
              <a:t>b</a:t>
            </a:r>
            <a:r>
              <a:rPr lang="en-US" dirty="0" smtClean="0"/>
              <a:t>1*Policy</a:t>
            </a:r>
            <a:r>
              <a:rPr lang="el-GR" baseline="-25000" dirty="0" smtClean="0"/>
              <a:t>1it</a:t>
            </a:r>
            <a:r>
              <a:rPr lang="el-GR" dirty="0" smtClean="0"/>
              <a:t>+</a:t>
            </a:r>
            <a:r>
              <a:rPr lang="en-US" dirty="0"/>
              <a:t>b</a:t>
            </a:r>
            <a:r>
              <a:rPr lang="en-US" dirty="0" smtClean="0"/>
              <a:t>2*Controls</a:t>
            </a:r>
            <a:r>
              <a:rPr lang="el-GR" baseline="-25000" dirty="0" smtClean="0"/>
              <a:t>it</a:t>
            </a:r>
            <a:r>
              <a:rPr lang="el-GR" dirty="0" smtClean="0"/>
              <a:t>+ε</a:t>
            </a:r>
            <a:r>
              <a:rPr lang="el-GR" baseline="-25000" dirty="0" smtClean="0"/>
              <a:t>it</a:t>
            </a:r>
            <a:r>
              <a:rPr lang="en-US" dirty="0" smtClean="0"/>
              <a:t>                 </a:t>
            </a:r>
          </a:p>
          <a:p>
            <a:pPr marL="0" indent="0">
              <a:buNone/>
            </a:pPr>
            <a:r>
              <a:rPr lang="en-US" sz="2400" dirty="0" err="1" smtClean="0"/>
              <a:t>i</a:t>
            </a:r>
            <a:r>
              <a:rPr lang="en-US" sz="2400" dirty="0" smtClean="0"/>
              <a:t>= region </a:t>
            </a:r>
            <a:r>
              <a:rPr lang="en-US" sz="2400" dirty="0"/>
              <a:t>or a state </a:t>
            </a:r>
            <a:br>
              <a:rPr lang="en-US" sz="2400" dirty="0"/>
            </a:br>
            <a:r>
              <a:rPr lang="en-US" sz="2400" dirty="0" smtClean="0"/>
              <a:t>t=year </a:t>
            </a:r>
          </a:p>
          <a:p>
            <a:pPr marL="0" indent="0">
              <a:buNone/>
            </a:pPr>
            <a:endParaRPr lang="en-US" sz="2400" dirty="0"/>
          </a:p>
          <a:p>
            <a:pPr marL="0" indent="0">
              <a:buNone/>
            </a:pPr>
            <a:endParaRPr lang="en-US" sz="2400" dirty="0" smtClean="0"/>
          </a:p>
          <a:p>
            <a:pPr marL="0" indent="0">
              <a:buNone/>
            </a:pPr>
            <a:r>
              <a:rPr lang="en-US" dirty="0" smtClean="0"/>
              <a:t>Ebers Policy Index: </a:t>
            </a:r>
            <a:r>
              <a:rPr lang="en-US" dirty="0" smtClean="0">
                <a:sym typeface="Wingdings"/>
              </a:rPr>
              <a:t> </a:t>
            </a:r>
          </a:p>
          <a:p>
            <a:pPr marL="0" indent="0">
              <a:buNone/>
            </a:pPr>
            <a:r>
              <a:rPr lang="en-US" dirty="0" smtClean="0">
                <a:sym typeface="Wingdings"/>
              </a:rPr>
              <a:t>Policy = </a:t>
            </a:r>
            <a:r>
              <a:rPr lang="en-US" dirty="0" err="1" smtClean="0">
                <a:sym typeface="Wingdings"/>
              </a:rPr>
              <a:t>arb</a:t>
            </a:r>
            <a:r>
              <a:rPr lang="en-US" dirty="0" smtClean="0">
                <a:sym typeface="Wingdings"/>
              </a:rPr>
              <a:t>. weight* policy focus </a:t>
            </a:r>
            <a:endParaRPr lang="en-US" dirty="0" smtClean="0"/>
          </a:p>
        </p:txBody>
      </p:sp>
      <p:pic>
        <p:nvPicPr>
          <p:cNvPr id="4" name="Picture 3"/>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8348549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2332037"/>
            <a:ext cx="8229600" cy="3611563"/>
          </a:xfrm>
        </p:spPr>
        <p:txBody>
          <a:bodyPr/>
          <a:lstStyle/>
          <a:p>
            <a:r>
              <a:rPr lang="en-US" dirty="0" smtClean="0"/>
              <a:t>Policy tools classification</a:t>
            </a:r>
          </a:p>
          <a:p>
            <a:r>
              <a:rPr lang="en-US" dirty="0" smtClean="0"/>
              <a:t>State and regional differences </a:t>
            </a:r>
          </a:p>
          <a:p>
            <a:endParaRPr lang="en-US" dirty="0" smtClean="0"/>
          </a:p>
          <a:p>
            <a:r>
              <a:rPr lang="en-US" dirty="0" smtClean="0"/>
              <a:t>Further work: </a:t>
            </a:r>
          </a:p>
          <a:p>
            <a:pPr marL="0" indent="0">
              <a:buNone/>
            </a:pPr>
            <a:r>
              <a:rPr lang="en-US" dirty="0" smtClean="0"/>
              <a:t>	Policy interactions? Federal &amp; state local	Unintended consequences?</a:t>
            </a:r>
          </a:p>
        </p:txBody>
      </p:sp>
      <p:pic>
        <p:nvPicPr>
          <p:cNvPr id="4" name="Picture 3"/>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dirty="0" smtClean="0"/>
              <a:t>Thank You!</a:t>
            </a:r>
            <a:endParaRPr lang="en-US" dirty="0"/>
          </a:p>
        </p:txBody>
      </p:sp>
      <p:sp>
        <p:nvSpPr>
          <p:cNvPr id="3" name="Content Placeholder 2"/>
          <p:cNvSpPr>
            <a:spLocks noGrp="1"/>
          </p:cNvSpPr>
          <p:nvPr>
            <p:ph idx="1"/>
          </p:nvPr>
        </p:nvSpPr>
        <p:spPr>
          <a:xfrm>
            <a:off x="457200" y="1600201"/>
            <a:ext cx="8229600" cy="762000"/>
          </a:xfrm>
        </p:spPr>
        <p:txBody>
          <a:bodyPr/>
          <a:lstStyle/>
          <a:p>
            <a:pPr>
              <a:buNone/>
            </a:pPr>
            <a:r>
              <a:rPr lang="en-US" dirty="0" smtClean="0"/>
              <a:t>    </a:t>
            </a:r>
          </a:p>
          <a:p>
            <a:pPr>
              <a:buNone/>
            </a:pPr>
            <a:endParaRPr lang="en-US" dirty="0" smtClean="0"/>
          </a:p>
        </p:txBody>
      </p:sp>
      <p:pic>
        <p:nvPicPr>
          <p:cNvPr id="4" name="Picture 3"/>
          <p:cNvPicPr>
            <a:picLocks noChangeAspect="1" noChangeArrowheads="1"/>
          </p:cNvPicPr>
          <p:nvPr/>
        </p:nvPicPr>
        <p:blipFill>
          <a:blip r:embed="rId2" cstate="print"/>
          <a:srcRect/>
          <a:stretch>
            <a:fillRect/>
          </a:stretch>
        </p:blipFill>
        <p:spPr bwMode="auto">
          <a:xfrm>
            <a:off x="0" y="0"/>
            <a:ext cx="10363198" cy="990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Dependent Variables </a:t>
            </a:r>
            <a:endParaRPr lang="en-US" dirty="0"/>
          </a:p>
        </p:txBody>
      </p:sp>
      <p:sp>
        <p:nvSpPr>
          <p:cNvPr id="3" name="Content Placeholder 2"/>
          <p:cNvSpPr>
            <a:spLocks noGrp="1"/>
          </p:cNvSpPr>
          <p:nvPr>
            <p:ph idx="1"/>
          </p:nvPr>
        </p:nvSpPr>
        <p:spPr>
          <a:xfrm>
            <a:off x="609600" y="1905000"/>
            <a:ext cx="8229600" cy="4525963"/>
          </a:xfrm>
        </p:spPr>
        <p:txBody>
          <a:bodyPr>
            <a:normAutofit fontScale="92500" lnSpcReduction="20000"/>
          </a:bodyPr>
          <a:lstStyle/>
          <a:p>
            <a:r>
              <a:rPr lang="en-US" b="1" dirty="0" smtClean="0"/>
              <a:t>Bioenergy generation variables (</a:t>
            </a:r>
            <a:r>
              <a:rPr lang="en-US" b="1" dirty="0"/>
              <a:t>Y) </a:t>
            </a:r>
            <a:endParaRPr lang="en-US" dirty="0"/>
          </a:p>
          <a:p>
            <a:pPr marL="0" indent="0">
              <a:buNone/>
            </a:pPr>
            <a:r>
              <a:rPr lang="en-US" dirty="0" smtClean="0"/>
              <a:t>Generating </a:t>
            </a:r>
            <a:r>
              <a:rPr lang="en-US" dirty="0"/>
              <a:t>capacity of operating </a:t>
            </a:r>
            <a:r>
              <a:rPr lang="en-US" dirty="0" smtClean="0"/>
              <a:t>plants </a:t>
            </a:r>
            <a:r>
              <a:rPr lang="en-US" dirty="0"/>
              <a:t>(MW) </a:t>
            </a:r>
            <a:endParaRPr lang="en-US" dirty="0" smtClean="0"/>
          </a:p>
          <a:p>
            <a:pPr marL="0" indent="0">
              <a:buNone/>
            </a:pPr>
            <a:endParaRPr lang="en-US" dirty="0" smtClean="0"/>
          </a:p>
          <a:p>
            <a:pPr marL="0" indent="0">
              <a:buNone/>
            </a:pPr>
            <a:r>
              <a:rPr lang="en-US" dirty="0" smtClean="0"/>
              <a:t>Other variables of interest:</a:t>
            </a:r>
          </a:p>
          <a:p>
            <a:pPr marL="0" indent="0">
              <a:buNone/>
            </a:pPr>
            <a:r>
              <a:rPr lang="en-US" dirty="0" smtClean="0"/>
              <a:t>Number of projects that did not come online</a:t>
            </a:r>
          </a:p>
          <a:p>
            <a:pPr marL="0" indent="0">
              <a:buNone/>
            </a:pPr>
            <a:r>
              <a:rPr lang="en-US" dirty="0" smtClean="0"/>
              <a:t>Announced capacity </a:t>
            </a:r>
          </a:p>
          <a:p>
            <a:pPr marL="0" indent="0">
              <a:buNone/>
            </a:pPr>
            <a:r>
              <a:rPr lang="en-US" dirty="0" smtClean="0"/>
              <a:t>Number </a:t>
            </a:r>
            <a:r>
              <a:rPr lang="en-US" dirty="0"/>
              <a:t>of operating </a:t>
            </a:r>
            <a:r>
              <a:rPr lang="en-US" dirty="0" smtClean="0"/>
              <a:t>plants</a:t>
            </a:r>
          </a:p>
          <a:p>
            <a:pPr marL="0" indent="0">
              <a:buNone/>
            </a:pPr>
            <a:r>
              <a:rPr lang="en-US" dirty="0" smtClean="0"/>
              <a:t>Number of announced plants </a:t>
            </a:r>
          </a:p>
          <a:p>
            <a:pPr marL="0" indent="0">
              <a:buNone/>
            </a:pPr>
            <a:r>
              <a:rPr lang="en-US" dirty="0" smtClean="0"/>
              <a:t>Electricity production from woody biomass </a:t>
            </a:r>
          </a:p>
          <a:p>
            <a:pPr marL="0" indent="0">
              <a:buNone/>
            </a:pPr>
            <a:endParaRPr lang="en-US" dirty="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69494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Independent Variables</a:t>
            </a:r>
            <a:endParaRPr lang="en-US" dirty="0"/>
          </a:p>
        </p:txBody>
      </p:sp>
      <p:sp>
        <p:nvSpPr>
          <p:cNvPr id="3" name="Content Placeholder 2"/>
          <p:cNvSpPr>
            <a:spLocks noGrp="1"/>
          </p:cNvSpPr>
          <p:nvPr>
            <p:ph idx="1"/>
          </p:nvPr>
        </p:nvSpPr>
        <p:spPr>
          <a:xfrm>
            <a:off x="457200" y="2133600"/>
            <a:ext cx="8458200" cy="4525963"/>
          </a:xfrm>
        </p:spPr>
        <p:txBody>
          <a:bodyPr>
            <a:normAutofit/>
          </a:bodyPr>
          <a:lstStyle/>
          <a:p>
            <a:r>
              <a:rPr lang="en-US" b="1" dirty="0"/>
              <a:t>Features and attributes of policies (X1) </a:t>
            </a:r>
            <a:endParaRPr lang="en-US" dirty="0"/>
          </a:p>
          <a:p>
            <a:pPr marL="0" indent="0">
              <a:buNone/>
            </a:pPr>
            <a:r>
              <a:rPr lang="en-US" dirty="0" smtClean="0"/>
              <a:t>-Jurisdiction </a:t>
            </a:r>
            <a:r>
              <a:rPr lang="en-US" dirty="0"/>
              <a:t>(state)</a:t>
            </a:r>
            <a:br>
              <a:rPr lang="en-US" dirty="0"/>
            </a:br>
            <a:r>
              <a:rPr lang="en-US" dirty="0" smtClean="0"/>
              <a:t>-Policy </a:t>
            </a:r>
            <a:r>
              <a:rPr lang="en-US" dirty="0"/>
              <a:t>approach (incentive</a:t>
            </a:r>
            <a:r>
              <a:rPr lang="en-US" dirty="0" smtClean="0"/>
              <a:t>, regulation, information</a:t>
            </a:r>
            <a:r>
              <a:rPr lang="en-US" dirty="0"/>
              <a:t>)</a:t>
            </a:r>
            <a:br>
              <a:rPr lang="en-US" dirty="0"/>
            </a:br>
            <a:r>
              <a:rPr lang="en-US" dirty="0" smtClean="0"/>
              <a:t>-Policy </a:t>
            </a:r>
            <a:r>
              <a:rPr lang="en-US" dirty="0"/>
              <a:t>type, subtype, and specification </a:t>
            </a:r>
            <a:br>
              <a:rPr lang="en-US" dirty="0"/>
            </a:br>
            <a:r>
              <a:rPr lang="en-US" dirty="0" smtClean="0"/>
              <a:t>-Policy strength </a:t>
            </a:r>
            <a:r>
              <a:rPr lang="en-US" dirty="0"/>
              <a:t>(levels 1-3)</a:t>
            </a:r>
            <a:br>
              <a:rPr lang="en-US" dirty="0"/>
            </a:br>
            <a:r>
              <a:rPr lang="en-US" dirty="0"/>
              <a:t>-</a:t>
            </a:r>
            <a:r>
              <a:rPr lang="en-US" dirty="0" smtClean="0"/>
              <a:t>Year </a:t>
            </a:r>
            <a:r>
              <a:rPr lang="en-US" dirty="0"/>
              <a:t>of </a:t>
            </a:r>
            <a:r>
              <a:rPr lang="en-US" dirty="0" smtClean="0"/>
              <a:t>adoption</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1829"/>
            <a:ext cx="10363198" cy="990600"/>
          </a:xfrm>
          <a:prstGeom prst="rect">
            <a:avLst/>
          </a:prstGeom>
          <a:noFill/>
          <a:ln w="9525">
            <a:noFill/>
            <a:miter lim="800000"/>
            <a:headEnd/>
            <a:tailEnd/>
          </a:ln>
        </p:spPr>
      </p:pic>
    </p:spTree>
    <p:extLst>
      <p:ext uri="{BB962C8B-B14F-4D97-AF65-F5344CB8AC3E}">
        <p14:creationId xmlns:p14="http://schemas.microsoft.com/office/powerpoint/2010/main" val="258613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Benefits of Forest </a:t>
            </a:r>
            <a:r>
              <a:rPr lang="en-US" dirty="0"/>
              <a:t>B</a:t>
            </a:r>
            <a:r>
              <a:rPr lang="en-US" dirty="0" smtClean="0"/>
              <a:t>ioenergy I</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r>
              <a:rPr lang="en-US" dirty="0"/>
              <a:t>Socio-</a:t>
            </a:r>
            <a:r>
              <a:rPr lang="en-US" dirty="0" smtClean="0"/>
              <a:t>economic:</a:t>
            </a:r>
            <a:endParaRPr lang="en-US" dirty="0"/>
          </a:p>
          <a:p>
            <a:pPr marL="457200" lvl="1" indent="0">
              <a:buNone/>
            </a:pPr>
            <a:r>
              <a:rPr lang="en-US" dirty="0" smtClean="0">
                <a:latin typeface="Zapf Dingbats"/>
                <a:ea typeface="Zapf Dingbats"/>
                <a:cs typeface="Zapf Dingbats"/>
                <a:sym typeface="Zapf Dingbats"/>
              </a:rPr>
              <a:t>✔</a:t>
            </a:r>
            <a:r>
              <a:rPr lang="en-US" dirty="0" smtClean="0"/>
              <a:t>Home</a:t>
            </a:r>
            <a:r>
              <a:rPr lang="en-US" dirty="0"/>
              <a:t>-grown feedstock &amp; energy security</a:t>
            </a:r>
          </a:p>
          <a:p>
            <a:pPr lvl="1">
              <a:buFont typeface="Zapf Dingbats" charset="0"/>
              <a:buChar char="✔"/>
            </a:pPr>
            <a:r>
              <a:rPr lang="en-US" dirty="0" smtClean="0"/>
              <a:t>Local </a:t>
            </a:r>
            <a:r>
              <a:rPr lang="en-US" dirty="0"/>
              <a:t>economic development &amp; tax </a:t>
            </a:r>
            <a:r>
              <a:rPr lang="en-US" dirty="0" smtClean="0"/>
              <a:t>base</a:t>
            </a:r>
          </a:p>
          <a:p>
            <a:pPr lvl="1">
              <a:buFont typeface="Zapf Dingbats" charset="0"/>
              <a:buChar char="✔"/>
            </a:pPr>
            <a:r>
              <a:rPr lang="en-US" dirty="0" smtClean="0"/>
              <a:t>Base</a:t>
            </a:r>
            <a:r>
              <a:rPr lang="en-US" dirty="0"/>
              <a:t>-load </a:t>
            </a:r>
            <a:r>
              <a:rPr lang="en-US" dirty="0" smtClean="0"/>
              <a:t>electricity</a:t>
            </a:r>
          </a:p>
          <a:p>
            <a:pPr lvl="1">
              <a:buFont typeface="Zapf Dingbats" charset="0"/>
              <a:buChar char="✔"/>
            </a:pPr>
            <a:r>
              <a:rPr lang="en-US" dirty="0" smtClean="0"/>
              <a:t> Increased life-time of landfill</a:t>
            </a:r>
          </a:p>
          <a:p>
            <a:pPr lvl="1">
              <a:buFont typeface="Zapf Dingbats" charset="0"/>
              <a:buChar char="✔"/>
            </a:pPr>
            <a:r>
              <a:rPr lang="en-US" dirty="0" smtClean="0"/>
              <a:t>Reduces </a:t>
            </a:r>
            <a:r>
              <a:rPr lang="en-US" dirty="0"/>
              <a:t>biomass build-up and </a:t>
            </a:r>
            <a:r>
              <a:rPr lang="en-US" dirty="0" smtClean="0"/>
              <a:t>wildfires</a:t>
            </a:r>
          </a:p>
          <a:p>
            <a:pPr lvl="1">
              <a:buFont typeface="Zapf Dingbats" charset="0"/>
              <a:buChar char="✔"/>
            </a:pPr>
            <a:r>
              <a:rPr lang="en-US" dirty="0" smtClean="0"/>
              <a:t>Reduced cost of forest treatment</a:t>
            </a:r>
          </a:p>
          <a:p>
            <a:pPr lvl="1"/>
            <a:endParaRPr lang="en-US" dirty="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23289898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Independent Variables II</a:t>
            </a:r>
            <a:endParaRPr lang="en-US" dirty="0"/>
          </a:p>
        </p:txBody>
      </p:sp>
      <p:sp>
        <p:nvSpPr>
          <p:cNvPr id="3" name="Content Placeholder 2"/>
          <p:cNvSpPr>
            <a:spLocks noGrp="1"/>
          </p:cNvSpPr>
          <p:nvPr>
            <p:ph idx="1"/>
          </p:nvPr>
        </p:nvSpPr>
        <p:spPr>
          <a:xfrm>
            <a:off x="457200" y="1828800"/>
            <a:ext cx="8382000" cy="5029200"/>
          </a:xfrm>
        </p:spPr>
        <p:txBody>
          <a:bodyPr>
            <a:normAutofit lnSpcReduction="10000"/>
          </a:bodyPr>
          <a:lstStyle/>
          <a:p>
            <a:r>
              <a:rPr lang="en-US" b="1" dirty="0" smtClean="0"/>
              <a:t>Other control variables: </a:t>
            </a:r>
          </a:p>
          <a:p>
            <a:pPr marL="0" indent="0">
              <a:buNone/>
            </a:pPr>
            <a:r>
              <a:rPr lang="en-US" dirty="0"/>
              <a:t>-</a:t>
            </a:r>
            <a:r>
              <a:rPr lang="en-US" dirty="0" smtClean="0"/>
              <a:t>Whole</a:t>
            </a:r>
            <a:r>
              <a:rPr lang="en-US" dirty="0"/>
              <a:t>-sale electricity prices </a:t>
            </a:r>
            <a:br>
              <a:rPr lang="en-US" dirty="0"/>
            </a:br>
            <a:r>
              <a:rPr lang="en-US" dirty="0" smtClean="0"/>
              <a:t>-Prices </a:t>
            </a:r>
            <a:r>
              <a:rPr lang="en-US" dirty="0"/>
              <a:t>of chips </a:t>
            </a:r>
            <a:r>
              <a:rPr lang="en-US" dirty="0" smtClean="0"/>
              <a:t>&amp; pellets</a:t>
            </a:r>
            <a:br>
              <a:rPr lang="en-US" dirty="0" smtClean="0"/>
            </a:br>
            <a:r>
              <a:rPr lang="en-US" dirty="0" smtClean="0"/>
              <a:t>-Long</a:t>
            </a:r>
            <a:r>
              <a:rPr lang="en-US" dirty="0"/>
              <a:t>-term interest </a:t>
            </a:r>
            <a:r>
              <a:rPr lang="en-US" dirty="0" smtClean="0"/>
              <a:t>rates</a:t>
            </a:r>
            <a:br>
              <a:rPr lang="en-US" dirty="0" smtClean="0"/>
            </a:br>
            <a:r>
              <a:rPr lang="en-US" dirty="0" smtClean="0"/>
              <a:t>-Income per capita </a:t>
            </a:r>
            <a:br>
              <a:rPr lang="en-US" dirty="0" smtClean="0"/>
            </a:br>
            <a:r>
              <a:rPr lang="en-US" dirty="0" smtClean="0"/>
              <a:t>-State </a:t>
            </a:r>
            <a:r>
              <a:rPr lang="en-US" dirty="0"/>
              <a:t>business climate index</a:t>
            </a:r>
            <a:br>
              <a:rPr lang="en-US" dirty="0"/>
            </a:br>
            <a:r>
              <a:rPr lang="en-US" dirty="0" smtClean="0"/>
              <a:t>-Regional </a:t>
            </a:r>
            <a:r>
              <a:rPr lang="en-US" dirty="0"/>
              <a:t>dummy</a:t>
            </a:r>
            <a:br>
              <a:rPr lang="en-US" dirty="0"/>
            </a:br>
            <a:r>
              <a:rPr lang="en-US" dirty="0"/>
              <a:t>-</a:t>
            </a:r>
            <a:r>
              <a:rPr lang="en-US" dirty="0" smtClean="0"/>
              <a:t>Availability </a:t>
            </a:r>
            <a:r>
              <a:rPr lang="en-US" dirty="0"/>
              <a:t>of forest </a:t>
            </a:r>
            <a:r>
              <a:rPr lang="en-US" dirty="0" smtClean="0"/>
              <a:t>feedstock (no fed lands)</a:t>
            </a:r>
            <a:r>
              <a:rPr lang="en-US" dirty="0"/>
              <a:t/>
            </a:r>
            <a:br>
              <a:rPr lang="en-US" dirty="0"/>
            </a:br>
            <a:r>
              <a:rPr lang="en-US" dirty="0" smtClean="0"/>
              <a:t>-Size of </a:t>
            </a:r>
            <a:r>
              <a:rPr lang="en-US" dirty="0"/>
              <a:t>pulp and paper </a:t>
            </a:r>
            <a:r>
              <a:rPr lang="en-US" dirty="0" smtClean="0"/>
              <a:t>industry dummy (FS)</a:t>
            </a:r>
          </a:p>
          <a:p>
            <a:pPr marL="0" indent="0">
              <a:buNone/>
            </a:pPr>
            <a:r>
              <a:rPr lang="en-US" dirty="0" smtClean="0"/>
              <a:t>-Public attitudes towards environment index</a:t>
            </a:r>
            <a:endParaRPr lang="en-US" dirty="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73824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rmAutofit fontScale="90000"/>
          </a:bodyPr>
          <a:lstStyle/>
          <a:p>
            <a:r>
              <a:rPr lang="en-US" dirty="0" smtClean="0"/>
              <a:t>Other factors influencing forest biomass not included in this study</a:t>
            </a:r>
            <a:endParaRPr lang="en-US" dirty="0"/>
          </a:p>
        </p:txBody>
      </p:sp>
      <p:sp>
        <p:nvSpPr>
          <p:cNvPr id="3" name="Content Placeholder 2"/>
          <p:cNvSpPr>
            <a:spLocks noGrp="1"/>
          </p:cNvSpPr>
          <p:nvPr>
            <p:ph idx="1"/>
          </p:nvPr>
        </p:nvSpPr>
        <p:spPr>
          <a:xfrm>
            <a:off x="457200" y="2332037"/>
            <a:ext cx="8686800" cy="4525963"/>
          </a:xfrm>
        </p:spPr>
        <p:txBody>
          <a:bodyPr/>
          <a:lstStyle/>
          <a:p>
            <a:r>
              <a:rPr lang="en-US" dirty="0" smtClean="0"/>
              <a:t>Public </a:t>
            </a:r>
            <a:r>
              <a:rPr lang="en-US" b="1" dirty="0" smtClean="0"/>
              <a:t>building</a:t>
            </a:r>
            <a:r>
              <a:rPr lang="en-US" dirty="0" smtClean="0"/>
              <a:t> standards (LEED)</a:t>
            </a:r>
          </a:p>
          <a:p>
            <a:r>
              <a:rPr lang="en-US" dirty="0" smtClean="0"/>
              <a:t>Second generation or advanced </a:t>
            </a:r>
            <a:r>
              <a:rPr lang="en-US" b="1" dirty="0" err="1" smtClean="0"/>
              <a:t>biofuel</a:t>
            </a:r>
            <a:r>
              <a:rPr lang="en-US" dirty="0" smtClean="0"/>
              <a:t> policies</a:t>
            </a:r>
          </a:p>
          <a:p>
            <a:r>
              <a:rPr lang="en-US" dirty="0" smtClean="0"/>
              <a:t>Forest biomass harvesting </a:t>
            </a:r>
            <a:r>
              <a:rPr lang="en-US" b="1" dirty="0" smtClean="0"/>
              <a:t>guidelines</a:t>
            </a:r>
          </a:p>
          <a:p>
            <a:r>
              <a:rPr lang="en-US" dirty="0" smtClean="0"/>
              <a:t>Changes in legal </a:t>
            </a:r>
            <a:r>
              <a:rPr lang="en-US" b="1" dirty="0" smtClean="0"/>
              <a:t>definition</a:t>
            </a:r>
            <a:r>
              <a:rPr lang="en-US" dirty="0" smtClean="0"/>
              <a:t> of biomass &amp; bioenergy</a:t>
            </a:r>
          </a:p>
          <a:p>
            <a:r>
              <a:rPr lang="en-US" b="1" dirty="0" smtClean="0"/>
              <a:t>Utility-led</a:t>
            </a:r>
            <a:r>
              <a:rPr lang="en-US" dirty="0" smtClean="0"/>
              <a:t> and other </a:t>
            </a:r>
            <a:r>
              <a:rPr lang="en-US" b="1" dirty="0" smtClean="0"/>
              <a:t>private</a:t>
            </a:r>
            <a:r>
              <a:rPr lang="en-US" dirty="0" smtClean="0"/>
              <a:t> programs</a:t>
            </a:r>
          </a:p>
          <a:p>
            <a:r>
              <a:rPr lang="en-US" dirty="0" smtClean="0"/>
              <a:t>Organized </a:t>
            </a:r>
            <a:r>
              <a:rPr lang="en-US" b="1" dirty="0" smtClean="0"/>
              <a:t>interest groups</a:t>
            </a:r>
          </a:p>
          <a:p>
            <a:endParaRPr lang="en-US" dirty="0" smtClean="0"/>
          </a:p>
        </p:txBody>
      </p:sp>
      <p:pic>
        <p:nvPicPr>
          <p:cNvPr id="4" name="Picture 3"/>
          <p:cNvPicPr>
            <a:picLocks noChangeAspect="1" noChangeArrowheads="1"/>
          </p:cNvPicPr>
          <p:nvPr/>
        </p:nvPicPr>
        <p:blipFill>
          <a:blip r:embed="rId2" cstate="print"/>
          <a:srcRect/>
          <a:stretch>
            <a:fillRect/>
          </a:stretch>
        </p:blipFill>
        <p:spPr bwMode="auto">
          <a:xfrm>
            <a:off x="0" y="0"/>
            <a:ext cx="9144000" cy="87405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smtClean="0"/>
              <a:t>Significance of Forest Bioenergy</a:t>
            </a:r>
            <a:br>
              <a:rPr lang="en-US" dirty="0" smtClean="0"/>
            </a:br>
            <a:endParaRPr lang="en-US" dirty="0"/>
          </a:p>
        </p:txBody>
      </p:sp>
      <p:sp>
        <p:nvSpPr>
          <p:cNvPr id="3" name="Content Placeholder 2"/>
          <p:cNvSpPr>
            <a:spLocks noGrp="1"/>
          </p:cNvSpPr>
          <p:nvPr>
            <p:ph idx="1"/>
          </p:nvPr>
        </p:nvSpPr>
        <p:spPr>
          <a:xfrm>
            <a:off x="-29030" y="2209800"/>
            <a:ext cx="8868230" cy="4217534"/>
          </a:xfrm>
        </p:spPr>
        <p:txBody>
          <a:bodyPr>
            <a:normAutofit/>
          </a:bodyPr>
          <a:lstStyle/>
          <a:p>
            <a:pPr lvl="1"/>
            <a:r>
              <a:rPr lang="en-US" sz="2400" dirty="0" smtClean="0"/>
              <a:t>for electricity: hydro (</a:t>
            </a:r>
            <a:r>
              <a:rPr lang="en-US" sz="2400" dirty="0"/>
              <a:t>8</a:t>
            </a:r>
            <a:r>
              <a:rPr lang="en-US" sz="2400" dirty="0" smtClean="0"/>
              <a:t>%), wind (</a:t>
            </a:r>
            <a:r>
              <a:rPr lang="en-US" sz="2400" dirty="0"/>
              <a:t>3</a:t>
            </a:r>
            <a:r>
              <a:rPr lang="en-US" sz="2400" dirty="0" smtClean="0"/>
              <a:t>%), woody biomass (</a:t>
            </a:r>
            <a:r>
              <a:rPr lang="en-US" sz="2400" dirty="0"/>
              <a:t>1</a:t>
            </a:r>
            <a:r>
              <a:rPr lang="en-US" sz="2400" dirty="0" smtClean="0"/>
              <a:t>%)</a:t>
            </a:r>
          </a:p>
          <a:p>
            <a:pPr lvl="1"/>
            <a:r>
              <a:rPr lang="en-US" sz="2400" dirty="0"/>
              <a:t>u</a:t>
            </a:r>
            <a:r>
              <a:rPr lang="en-US" sz="2400" dirty="0" smtClean="0"/>
              <a:t>seful </a:t>
            </a:r>
            <a:r>
              <a:rPr lang="en-US" sz="2400" dirty="0"/>
              <a:t>thermal </a:t>
            </a:r>
            <a:r>
              <a:rPr lang="en-US" sz="2400" dirty="0" smtClean="0"/>
              <a:t>output of CHP: wood (35%), natural </a:t>
            </a:r>
            <a:r>
              <a:rPr lang="en-US" sz="2400" dirty="0"/>
              <a:t>gas (</a:t>
            </a:r>
            <a:r>
              <a:rPr lang="en-US" sz="2400" dirty="0" smtClean="0"/>
              <a:t>34%), coal </a:t>
            </a:r>
            <a:r>
              <a:rPr lang="en-US" sz="2400" dirty="0"/>
              <a:t>(19</a:t>
            </a:r>
            <a:r>
              <a:rPr lang="en-US" sz="2400" dirty="0" smtClean="0"/>
              <a:t>%) </a:t>
            </a:r>
          </a:p>
          <a:p>
            <a:pPr lvl="1"/>
            <a:r>
              <a:rPr lang="en-US" sz="2400" dirty="0"/>
              <a:t>r</a:t>
            </a:r>
            <a:r>
              <a:rPr lang="en-US" sz="2400" dirty="0" smtClean="0"/>
              <a:t>esidential heating source </a:t>
            </a:r>
          </a:p>
          <a:p>
            <a:endParaRPr lang="en-US" dirty="0" smtClean="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15451437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381000" y="0"/>
            <a:ext cx="8322335" cy="6126163"/>
          </a:xfrm>
          <a:prstGeom prst="rect">
            <a:avLst/>
          </a:prstGeom>
          <a:noFill/>
          <a:ln w="9525">
            <a:noFill/>
            <a:miter lim="800000"/>
            <a:headEnd/>
            <a:tailEnd/>
          </a:ln>
        </p:spPr>
      </p:pic>
      <p:sp>
        <p:nvSpPr>
          <p:cNvPr id="6" name="Rectangle 5"/>
          <p:cNvSpPr/>
          <p:nvPr/>
        </p:nvSpPr>
        <p:spPr>
          <a:xfrm>
            <a:off x="0" y="6172201"/>
            <a:ext cx="9601200" cy="523220"/>
          </a:xfrm>
          <a:prstGeom prst="rect">
            <a:avLst/>
          </a:prstGeom>
        </p:spPr>
        <p:txBody>
          <a:bodyPr wrap="square">
            <a:spAutoFit/>
          </a:bodyPr>
          <a:lstStyle/>
          <a:p>
            <a:r>
              <a:rPr lang="en-US" sz="1400" dirty="0" smtClean="0"/>
              <a:t>Source:  Georgia </a:t>
            </a:r>
            <a:r>
              <a:rPr lang="en-US" sz="1400" smtClean="0"/>
              <a:t>Forestry Commission</a:t>
            </a:r>
            <a:endParaRPr lang="en-US" sz="1400" dirty="0" smtClean="0">
              <a:hlinkClick r:id="rId3"/>
            </a:endParaRPr>
          </a:p>
          <a:p>
            <a:r>
              <a:rPr lang="en-US" sz="1400" dirty="0" smtClean="0">
                <a:hlinkClick r:id="rId3"/>
              </a:rPr>
              <a:t>http://www.gfc.state.ga.us/utilization/forest-biomass/research/ForestBioenergyinGeorgiappt-Jan2010.pdf</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graphs</a:t>
            </a:r>
            <a:endParaRPr lang="en-US" dirty="0"/>
          </a:p>
        </p:txBody>
      </p:sp>
      <p:sp>
        <p:nvSpPr>
          <p:cNvPr id="3" name="Content Placeholder 2"/>
          <p:cNvSpPr>
            <a:spLocks noGrp="1"/>
          </p:cNvSpPr>
          <p:nvPr>
            <p:ph idx="1"/>
          </p:nvPr>
        </p:nvSpPr>
        <p:spPr/>
        <p:txBody>
          <a:bodyPr/>
          <a:lstStyle/>
          <a:p>
            <a:r>
              <a:rPr lang="en-US" dirty="0" smtClean="0"/>
              <a:t># policies </a:t>
            </a:r>
            <a:r>
              <a:rPr lang="en-US" dirty="0" err="1" smtClean="0"/>
              <a:t>vs</a:t>
            </a:r>
            <a:r>
              <a:rPr lang="en-US" dirty="0" smtClean="0"/>
              <a:t> states</a:t>
            </a:r>
          </a:p>
          <a:p>
            <a:r>
              <a:rPr lang="en-US" dirty="0" smtClean="0"/>
              <a:t>Score </a:t>
            </a:r>
            <a:r>
              <a:rPr lang="en-US" dirty="0" err="1" smtClean="0"/>
              <a:t>vs</a:t>
            </a:r>
            <a:r>
              <a:rPr lang="en-US" dirty="0" smtClean="0"/>
              <a:t> states</a:t>
            </a:r>
          </a:p>
          <a:p>
            <a:r>
              <a:rPr lang="en-US" dirty="0" smtClean="0"/>
              <a:t>Score </a:t>
            </a:r>
            <a:r>
              <a:rPr lang="en-US" dirty="0" err="1" smtClean="0"/>
              <a:t>vs</a:t>
            </a:r>
            <a:r>
              <a:rPr lang="en-US" dirty="0" smtClean="0"/>
              <a:t> number</a:t>
            </a:r>
          </a:p>
          <a:p>
            <a:r>
              <a:rPr lang="en-US" dirty="0" smtClean="0"/>
              <a:t>Bar graphs by policy approach, and strength</a:t>
            </a:r>
            <a:endParaRPr lang="en-US" dirty="0"/>
          </a:p>
        </p:txBody>
      </p:sp>
    </p:spTree>
    <p:extLst>
      <p:ext uri="{BB962C8B-B14F-4D97-AF65-F5344CB8AC3E}">
        <p14:creationId xmlns:p14="http://schemas.microsoft.com/office/powerpoint/2010/main" val="419674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Benefits of Forest Bioenergy II</a:t>
            </a:r>
            <a:endParaRPr lang="en-US" dirty="0"/>
          </a:p>
        </p:txBody>
      </p:sp>
      <p:sp>
        <p:nvSpPr>
          <p:cNvPr id="3" name="Content Placeholder 2"/>
          <p:cNvSpPr>
            <a:spLocks noGrp="1"/>
          </p:cNvSpPr>
          <p:nvPr>
            <p:ph idx="1"/>
          </p:nvPr>
        </p:nvSpPr>
        <p:spPr>
          <a:xfrm>
            <a:off x="457200" y="2133600"/>
            <a:ext cx="8229600" cy="4525963"/>
          </a:xfrm>
        </p:spPr>
        <p:txBody>
          <a:bodyPr/>
          <a:lstStyle/>
          <a:p>
            <a:pPr marL="0" indent="0">
              <a:buNone/>
            </a:pPr>
            <a:r>
              <a:rPr lang="en-US" dirty="0" smtClean="0"/>
              <a:t>Ecological:</a:t>
            </a:r>
          </a:p>
          <a:p>
            <a:pPr>
              <a:buFont typeface="Zapf Dingbats" charset="0"/>
              <a:buChar char=" "/>
            </a:pPr>
            <a:r>
              <a:rPr lang="en-US" dirty="0" smtClean="0">
                <a:latin typeface="Zapf Dingbats"/>
                <a:ea typeface="Zapf Dingbats"/>
                <a:cs typeface="Zapf Dingbats"/>
                <a:sym typeface="Zapf Dingbats"/>
              </a:rPr>
              <a:t> ✔</a:t>
            </a:r>
            <a:r>
              <a:rPr lang="en-US" dirty="0" smtClean="0"/>
              <a:t>Sustainable </a:t>
            </a:r>
            <a:r>
              <a:rPr lang="en-US" dirty="0"/>
              <a:t>harvesting </a:t>
            </a:r>
            <a:r>
              <a:rPr lang="en-US" dirty="0" smtClean="0"/>
              <a:t>practices</a:t>
            </a:r>
            <a:endParaRPr lang="en-US" dirty="0"/>
          </a:p>
          <a:p>
            <a:pPr>
              <a:buFont typeface="Zapf Dingbats" charset="0"/>
              <a:buChar char=" "/>
            </a:pPr>
            <a:r>
              <a:rPr lang="en-US" dirty="0" smtClean="0">
                <a:latin typeface="Zapf Dingbats"/>
                <a:ea typeface="Zapf Dingbats"/>
                <a:cs typeface="Zapf Dingbats"/>
                <a:sym typeface="Zapf Dingbats"/>
              </a:rPr>
              <a:t> ✔</a:t>
            </a:r>
            <a:r>
              <a:rPr lang="en-US" dirty="0" smtClean="0"/>
              <a:t>Remove </a:t>
            </a:r>
            <a:r>
              <a:rPr lang="en-US" dirty="0"/>
              <a:t>invasive wood </a:t>
            </a:r>
            <a:r>
              <a:rPr lang="en-US" dirty="0" smtClean="0"/>
              <a:t>species</a:t>
            </a:r>
            <a:r>
              <a:rPr lang="en-US" dirty="0"/>
              <a:t> </a:t>
            </a:r>
            <a:endParaRPr lang="en-US" dirty="0" smtClean="0"/>
          </a:p>
          <a:p>
            <a:pPr marL="457200" lvl="1" indent="0">
              <a:buNone/>
            </a:pPr>
            <a:r>
              <a:rPr lang="en-US" dirty="0" smtClean="0">
                <a:latin typeface="Zapf Dingbats"/>
                <a:ea typeface="Zapf Dingbats"/>
                <a:cs typeface="Zapf Dingbats"/>
                <a:sym typeface="Zapf Dingbats"/>
              </a:rPr>
              <a:t>✔</a:t>
            </a:r>
            <a:r>
              <a:rPr lang="en-US" sz="3200" dirty="0" smtClean="0"/>
              <a:t>Decrease </a:t>
            </a:r>
            <a:r>
              <a:rPr lang="en-US" sz="3200" dirty="0"/>
              <a:t>insects and disease outbreak </a:t>
            </a:r>
            <a:endParaRPr lang="en-US" sz="3200" dirty="0" smtClean="0"/>
          </a:p>
          <a:p>
            <a:pPr marL="457200" lvl="1" indent="0">
              <a:buNone/>
            </a:pPr>
            <a:r>
              <a:rPr lang="en-US" sz="3200" dirty="0" smtClean="0">
                <a:latin typeface="Zapf Dingbats"/>
                <a:ea typeface="Zapf Dingbats"/>
                <a:cs typeface="Zapf Dingbats"/>
                <a:sym typeface="Zapf Dingbats"/>
              </a:rPr>
              <a:t>✔</a:t>
            </a:r>
            <a:r>
              <a:rPr lang="en-US" sz="3200" dirty="0" smtClean="0"/>
              <a:t>Releases biogenic carbon</a:t>
            </a:r>
            <a:endParaRPr lang="en-US" sz="3200" dirty="0"/>
          </a:p>
        </p:txBody>
      </p:sp>
      <p:pic>
        <p:nvPicPr>
          <p:cNvPr id="4" name="Picture 3"/>
          <p:cNvPicPr>
            <a:picLocks noChangeAspect="1" noChangeArrowheads="1"/>
          </p:cNvPicPr>
          <p:nvPr/>
        </p:nvPicPr>
        <p:blipFill>
          <a:blip r:embed="rId2"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25024205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Research Questions</a:t>
            </a:r>
            <a:endParaRPr lang="en-US" dirty="0"/>
          </a:p>
        </p:txBody>
      </p:sp>
      <p:sp>
        <p:nvSpPr>
          <p:cNvPr id="3" name="Content Placeholder 2"/>
          <p:cNvSpPr>
            <a:spLocks noGrp="1"/>
          </p:cNvSpPr>
          <p:nvPr>
            <p:ph idx="1"/>
          </p:nvPr>
        </p:nvSpPr>
        <p:spPr>
          <a:xfrm>
            <a:off x="457200" y="2057400"/>
            <a:ext cx="8382000" cy="5105400"/>
          </a:xfrm>
        </p:spPr>
        <p:txBody>
          <a:bodyPr/>
          <a:lstStyle/>
          <a:p>
            <a:pPr marL="0" indent="0">
              <a:buNone/>
              <a:defRPr/>
            </a:pPr>
            <a:r>
              <a:rPr lang="en-US" b="1" dirty="0" smtClean="0"/>
              <a:t>Policy Impacts: </a:t>
            </a:r>
          </a:p>
          <a:p>
            <a:pPr marL="0" indent="0">
              <a:buNone/>
              <a:defRPr/>
            </a:pPr>
            <a:endParaRPr lang="en-US" b="1" dirty="0" smtClean="0"/>
          </a:p>
          <a:p>
            <a:pPr marL="0" indent="0">
              <a:buNone/>
              <a:defRPr/>
            </a:pPr>
            <a:r>
              <a:rPr lang="en-US" dirty="0" smtClean="0"/>
              <a:t>Did </a:t>
            </a:r>
            <a:r>
              <a:rPr lang="en-US" b="1" dirty="0" smtClean="0"/>
              <a:t>public policies </a:t>
            </a:r>
            <a:r>
              <a:rPr lang="en-US" dirty="0" smtClean="0"/>
              <a:t>impact generating </a:t>
            </a:r>
            <a:r>
              <a:rPr lang="en-US" b="1" dirty="0" smtClean="0"/>
              <a:t>capacity </a:t>
            </a:r>
            <a:r>
              <a:rPr lang="en-US" dirty="0" smtClean="0"/>
              <a:t>in forest </a:t>
            </a:r>
            <a:r>
              <a:rPr lang="en-US" b="1" dirty="0" smtClean="0"/>
              <a:t>bioenergy</a:t>
            </a:r>
            <a:r>
              <a:rPr lang="en-US" dirty="0" smtClean="0"/>
              <a:t>?</a:t>
            </a:r>
          </a:p>
          <a:p>
            <a:pPr marL="0" indent="0">
              <a:buNone/>
              <a:defRPr/>
            </a:pPr>
            <a:endParaRPr lang="en-US" dirty="0" smtClean="0"/>
          </a:p>
          <a:p>
            <a:pPr marL="0" indent="0">
              <a:buNone/>
              <a:defRPr/>
            </a:pPr>
            <a:r>
              <a:rPr lang="en-US" dirty="0" smtClean="0"/>
              <a:t>If yes, which </a:t>
            </a:r>
            <a:r>
              <a:rPr lang="en-US" b="1" dirty="0" smtClean="0"/>
              <a:t>type</a:t>
            </a:r>
            <a:r>
              <a:rPr lang="en-US" dirty="0" smtClean="0"/>
              <a:t> of policies resulted in the highest generation? </a:t>
            </a:r>
          </a:p>
          <a:p>
            <a:pPr marL="0" indent="0">
              <a:buNone/>
              <a:defRPr/>
            </a:pP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0"/>
            <a:ext cx="10363198" cy="990600"/>
          </a:xfrm>
          <a:prstGeom prst="rect">
            <a:avLst/>
          </a:prstGeom>
          <a:noFill/>
          <a:ln w="9525">
            <a:noFill/>
            <a:miter lim="800000"/>
            <a:headEnd/>
            <a:tailEnd/>
          </a:ln>
        </p:spPr>
      </p:pic>
    </p:spTree>
    <p:extLst>
      <p:ext uri="{BB962C8B-B14F-4D97-AF65-F5344CB8AC3E}">
        <p14:creationId xmlns:p14="http://schemas.microsoft.com/office/powerpoint/2010/main" val="3631433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0"/>
            <a:ext cx="9144000" cy="874059"/>
          </a:xfrm>
          <a:prstGeom prst="rect">
            <a:avLst/>
          </a:prstGeom>
          <a:noFill/>
          <a:ln w="9525">
            <a:noFill/>
            <a:miter lim="800000"/>
            <a:headEnd/>
            <a:tailEnd/>
          </a:ln>
        </p:spPr>
      </p:pic>
      <p:sp>
        <p:nvSpPr>
          <p:cNvPr id="10" name="Title 1"/>
          <p:cNvSpPr txBox="1">
            <a:spLocks/>
          </p:cNvSpPr>
          <p:nvPr/>
        </p:nvSpPr>
        <p:spPr>
          <a:xfrm>
            <a:off x="304800" y="838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Overview of the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study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381000" y="1524000"/>
            <a:ext cx="8534400" cy="4953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mn-lt"/>
              <a:ea typeface="+mn-ea"/>
              <a:cs typeface="+mn-cs"/>
            </a:endParaRPr>
          </a:p>
          <a:p>
            <a:pPr marL="457200" lvl="0" indent="-457200">
              <a:spcBef>
                <a:spcPct val="20000"/>
              </a:spcBef>
              <a:buFont typeface="Arial"/>
              <a:buChar char="•"/>
              <a:defRPr/>
            </a:pPr>
            <a:r>
              <a:rPr lang="en-US" sz="2600" b="1" dirty="0" smtClean="0"/>
              <a:t>Focus:</a:t>
            </a:r>
            <a:r>
              <a:rPr lang="en-US" sz="2600" dirty="0" smtClean="0"/>
              <a:t> electricity &amp; CHP produced from forest biomass</a:t>
            </a:r>
            <a:endParaRPr lang="en-US" sz="2800" dirty="0" smtClean="0"/>
          </a:p>
          <a:p>
            <a:pPr marL="457200" indent="-457200">
              <a:spcBef>
                <a:spcPct val="20000"/>
              </a:spcBef>
              <a:buFont typeface="Arial"/>
              <a:buChar char="•"/>
              <a:defRPr/>
            </a:pPr>
            <a:r>
              <a:rPr lang="en-US" sz="2600" b="1" dirty="0" smtClean="0"/>
              <a:t>New </a:t>
            </a:r>
            <a:r>
              <a:rPr lang="en-US" sz="2600" b="1" dirty="0"/>
              <a:t>opportunity</a:t>
            </a:r>
            <a:r>
              <a:rPr lang="en-US" sz="2600" dirty="0"/>
              <a:t>: </a:t>
            </a:r>
            <a:r>
              <a:rPr lang="en-US" sz="2600" dirty="0" smtClean="0"/>
              <a:t>market </a:t>
            </a:r>
            <a:r>
              <a:rPr lang="en-US" sz="2600" dirty="0"/>
              <a:t>for low-grade woody </a:t>
            </a:r>
            <a:r>
              <a:rPr lang="en-US" sz="2600" dirty="0" smtClean="0"/>
              <a:t>materials </a:t>
            </a:r>
            <a:endParaRPr lang="en-US" sz="2600" b="1" dirty="0" smtClean="0"/>
          </a:p>
          <a:p>
            <a:pPr marL="457200" lvl="0" indent="-457200">
              <a:spcBef>
                <a:spcPct val="20000"/>
              </a:spcBef>
              <a:buFont typeface="Arial"/>
              <a:buChar char="•"/>
              <a:defRPr/>
            </a:pPr>
            <a:r>
              <a:rPr lang="en-US" sz="2600" b="1" dirty="0" smtClean="0"/>
              <a:t>Technology:</a:t>
            </a:r>
            <a:r>
              <a:rPr lang="en-US" sz="2600" dirty="0" smtClean="0"/>
              <a:t> combustion, CHP, co-firing </a:t>
            </a:r>
          </a:p>
          <a:p>
            <a:pPr marL="457200" lvl="0" indent="-457200">
              <a:spcBef>
                <a:spcPct val="20000"/>
              </a:spcBef>
              <a:buFont typeface="Arial"/>
              <a:buChar char="•"/>
              <a:defRPr/>
            </a:pPr>
            <a:r>
              <a:rPr lang="en-US" sz="2600" b="1" dirty="0" smtClean="0"/>
              <a:t>Larger </a:t>
            </a:r>
            <a:r>
              <a:rPr lang="en-US" sz="2600" b="1" dirty="0" smtClean="0"/>
              <a:t>scale (&gt;1 MW):</a:t>
            </a:r>
            <a:r>
              <a:rPr lang="en-US" sz="2600" dirty="0" smtClean="0"/>
              <a:t> industrial &amp; commercial sectors</a:t>
            </a:r>
          </a:p>
          <a:p>
            <a:pPr marL="457200" lvl="0" indent="-457200">
              <a:spcBef>
                <a:spcPct val="20000"/>
              </a:spcBef>
              <a:buFont typeface="Arial"/>
              <a:buChar char="•"/>
              <a:defRPr/>
            </a:pPr>
            <a:r>
              <a:rPr lang="en-US" sz="2600" b="1" dirty="0" smtClean="0"/>
              <a:t>Policies: </a:t>
            </a:r>
            <a:r>
              <a:rPr lang="en-US" sz="2600" dirty="0"/>
              <a:t>f</a:t>
            </a:r>
            <a:r>
              <a:rPr lang="en-US" sz="2600" dirty="0" smtClean="0"/>
              <a:t>ederal and state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t>Study design</a:t>
            </a:r>
            <a:endParaRPr lang="en-US" dirty="0"/>
          </a:p>
        </p:txBody>
      </p:sp>
      <p:sp>
        <p:nvSpPr>
          <p:cNvPr id="3" name="Content Placeholder 2"/>
          <p:cNvSpPr>
            <a:spLocks noGrp="1"/>
          </p:cNvSpPr>
          <p:nvPr>
            <p:ph idx="1"/>
          </p:nvPr>
        </p:nvSpPr>
        <p:spPr>
          <a:xfrm>
            <a:off x="990600" y="2590800"/>
            <a:ext cx="4191000" cy="609599"/>
          </a:xfrm>
        </p:spPr>
        <p:txBody>
          <a:bodyPr/>
          <a:lstStyle/>
          <a:p>
            <a:pPr marL="0" indent="0">
              <a:buNone/>
            </a:pPr>
            <a:r>
              <a:rPr lang="en-US" dirty="0" smtClean="0"/>
              <a:t>Input policies</a:t>
            </a:r>
          </a:p>
        </p:txBody>
      </p:sp>
      <p:pic>
        <p:nvPicPr>
          <p:cNvPr id="4" name="Picture 3"/>
          <p:cNvPicPr>
            <a:picLocks noChangeAspect="1" noChangeArrowheads="1"/>
          </p:cNvPicPr>
          <p:nvPr/>
        </p:nvPicPr>
        <p:blipFill>
          <a:blip r:embed="rId2" cstate="print"/>
          <a:srcRect/>
          <a:stretch>
            <a:fillRect/>
          </a:stretch>
        </p:blipFill>
        <p:spPr bwMode="auto">
          <a:xfrm>
            <a:off x="0" y="0"/>
            <a:ext cx="9144000" cy="874059"/>
          </a:xfrm>
          <a:prstGeom prst="rect">
            <a:avLst/>
          </a:prstGeom>
          <a:noFill/>
          <a:ln w="9525">
            <a:noFill/>
            <a:miter lim="800000"/>
            <a:headEnd/>
            <a:tailEnd/>
          </a:ln>
        </p:spPr>
      </p:pic>
      <p:sp>
        <p:nvSpPr>
          <p:cNvPr id="6" name="Content Placeholder 2"/>
          <p:cNvSpPr txBox="1">
            <a:spLocks/>
          </p:cNvSpPr>
          <p:nvPr/>
        </p:nvSpPr>
        <p:spPr>
          <a:xfrm>
            <a:off x="6019800" y="2590800"/>
            <a:ext cx="2819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Output policies</a:t>
            </a:r>
          </a:p>
        </p:txBody>
      </p:sp>
      <p:sp>
        <p:nvSpPr>
          <p:cNvPr id="7" name="Content Placeholder 2"/>
          <p:cNvSpPr txBox="1">
            <a:spLocks/>
          </p:cNvSpPr>
          <p:nvPr/>
        </p:nvSpPr>
        <p:spPr>
          <a:xfrm>
            <a:off x="3048000" y="5181600"/>
            <a:ext cx="26670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Capital policies</a:t>
            </a:r>
            <a:endParaRPr lang="en-US" dirty="0"/>
          </a:p>
        </p:txBody>
      </p:sp>
      <p:sp>
        <p:nvSpPr>
          <p:cNvPr id="8" name="Rectangle 7"/>
          <p:cNvSpPr/>
          <p:nvPr/>
        </p:nvSpPr>
        <p:spPr>
          <a:xfrm>
            <a:off x="3581400" y="3505200"/>
            <a:ext cx="1577611" cy="1416844"/>
          </a:xfrm>
          <a:prstGeom prst="rect">
            <a:avLst/>
          </a:prstGeom>
          <a:solidFill>
            <a:srgbClr val="05543A"/>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p:cNvPicPr>
            <a:picLocks noChangeAspect="1"/>
          </p:cNvPicPr>
          <p:nvPr/>
        </p:nvPicPr>
        <p:blipFill>
          <a:blip r:embed="rId3"/>
          <a:stretch>
            <a:fillRect/>
          </a:stretch>
        </p:blipFill>
        <p:spPr>
          <a:xfrm>
            <a:off x="4114800" y="4114800"/>
            <a:ext cx="457200" cy="526907"/>
          </a:xfrm>
          <a:prstGeom prst="rect">
            <a:avLst/>
          </a:prstGeom>
        </p:spPr>
      </p:pic>
      <p:sp>
        <p:nvSpPr>
          <p:cNvPr id="14" name="Right Arrow 13"/>
          <p:cNvSpPr/>
          <p:nvPr/>
        </p:nvSpPr>
        <p:spPr>
          <a:xfrm>
            <a:off x="2133600" y="4038600"/>
            <a:ext cx="1295400" cy="228600"/>
          </a:xfrm>
          <a:prstGeom prst="rightArrow">
            <a:avLst/>
          </a:prstGeom>
          <a:solidFill>
            <a:srgbClr val="05543A"/>
          </a:solidFill>
          <a:ln>
            <a:solidFill>
              <a:srgbClr val="4F6228"/>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p:cNvPicPr>
            <a:picLocks noChangeAspect="1"/>
          </p:cNvPicPr>
          <p:nvPr/>
        </p:nvPicPr>
        <p:blipFill>
          <a:blip r:embed="rId4"/>
          <a:stretch>
            <a:fillRect/>
          </a:stretch>
        </p:blipFill>
        <p:spPr>
          <a:xfrm>
            <a:off x="609600" y="3581400"/>
            <a:ext cx="1524000" cy="1537730"/>
          </a:xfrm>
          <a:prstGeom prst="rect">
            <a:avLst/>
          </a:prstGeom>
        </p:spPr>
      </p:pic>
      <p:pic>
        <p:nvPicPr>
          <p:cNvPr id="19" name="Picture 18"/>
          <p:cNvPicPr>
            <a:picLocks noChangeAspect="1"/>
          </p:cNvPicPr>
          <p:nvPr/>
        </p:nvPicPr>
        <p:blipFill>
          <a:blip r:embed="rId5"/>
          <a:stretch>
            <a:fillRect/>
          </a:stretch>
        </p:blipFill>
        <p:spPr>
          <a:xfrm>
            <a:off x="6705600" y="3429000"/>
            <a:ext cx="1612397" cy="1663700"/>
          </a:xfrm>
          <a:prstGeom prst="rect">
            <a:avLst/>
          </a:prstGeom>
        </p:spPr>
      </p:pic>
      <p:sp>
        <p:nvSpPr>
          <p:cNvPr id="20" name="Right Arrow 19"/>
          <p:cNvSpPr/>
          <p:nvPr/>
        </p:nvSpPr>
        <p:spPr>
          <a:xfrm>
            <a:off x="5257800" y="4038600"/>
            <a:ext cx="1295400" cy="228600"/>
          </a:xfrm>
          <a:prstGeom prst="rightArrow">
            <a:avLst/>
          </a:prstGeom>
          <a:solidFill>
            <a:srgbClr val="05543A"/>
          </a:solidFill>
          <a:ln>
            <a:solidFill>
              <a:srgbClr val="4F6228"/>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p:cNvSpPr/>
          <p:nvPr/>
        </p:nvSpPr>
        <p:spPr>
          <a:xfrm>
            <a:off x="4724400" y="2819400"/>
            <a:ext cx="381000" cy="731044"/>
          </a:xfrm>
          <a:prstGeom prst="rect">
            <a:avLst/>
          </a:prstGeom>
          <a:solidFill>
            <a:srgbClr val="05543A"/>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744189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4648200" y="2057400"/>
            <a:ext cx="4302631" cy="2954996"/>
          </a:xfrm>
          <a:prstGeom prst="flowChartAlternateProcess">
            <a:avLst/>
          </a:prstGeom>
          <a:solidFill>
            <a:srgbClr val="05543A"/>
          </a:solidFill>
          <a:ln>
            <a:solidFill>
              <a:srgbClr val="4F6228"/>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Alternate Process 6"/>
          <p:cNvSpPr/>
          <p:nvPr/>
        </p:nvSpPr>
        <p:spPr>
          <a:xfrm>
            <a:off x="152400" y="2057400"/>
            <a:ext cx="4302631" cy="2954996"/>
          </a:xfrm>
          <a:prstGeom prst="flowChartAlternateProcess">
            <a:avLst/>
          </a:prstGeom>
          <a:solidFill>
            <a:srgbClr val="05543A"/>
          </a:solidFill>
          <a:ln>
            <a:solidFill>
              <a:srgbClr val="4F6228"/>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1066800"/>
            <a:ext cx="8229600" cy="304800"/>
          </a:xfrm>
        </p:spPr>
        <p:txBody>
          <a:bodyPr>
            <a:normAutofit fontScale="90000"/>
          </a:bodyPr>
          <a:lstStyle/>
          <a:p>
            <a:r>
              <a:rPr lang="en-US" dirty="0" smtClean="0"/>
              <a:t>Data</a:t>
            </a:r>
            <a:endParaRPr lang="en-US" dirty="0"/>
          </a:p>
        </p:txBody>
      </p:sp>
      <p:sp>
        <p:nvSpPr>
          <p:cNvPr id="3" name="Content Placeholder 2"/>
          <p:cNvSpPr>
            <a:spLocks noGrp="1"/>
          </p:cNvSpPr>
          <p:nvPr>
            <p:ph idx="1"/>
          </p:nvPr>
        </p:nvSpPr>
        <p:spPr>
          <a:xfrm>
            <a:off x="304800" y="2133600"/>
            <a:ext cx="4114800" cy="2743200"/>
          </a:xfrm>
        </p:spPr>
        <p:txBody>
          <a:bodyPr>
            <a:normAutofit fontScale="92500" lnSpcReduction="10000"/>
          </a:bodyPr>
          <a:lstStyle/>
          <a:p>
            <a:pPr marL="0" indent="0">
              <a:buNone/>
            </a:pPr>
            <a:r>
              <a:rPr lang="en-US" sz="2600" b="1" dirty="0" smtClean="0">
                <a:solidFill>
                  <a:schemeClr val="bg1"/>
                </a:solidFill>
              </a:rPr>
              <a:t>Policy database</a:t>
            </a:r>
            <a:r>
              <a:rPr lang="en-US" sz="2600" b="1" dirty="0">
                <a:solidFill>
                  <a:schemeClr val="bg1"/>
                </a:solidFill>
              </a:rPr>
              <a:t>: </a:t>
            </a:r>
          </a:p>
          <a:p>
            <a:pPr>
              <a:buFontTx/>
              <a:buChar char="-"/>
            </a:pPr>
            <a:r>
              <a:rPr lang="en-US" sz="2400" dirty="0" smtClean="0">
                <a:solidFill>
                  <a:schemeClr val="bg1"/>
                </a:solidFill>
              </a:rPr>
              <a:t>465 state and federal policies</a:t>
            </a:r>
          </a:p>
          <a:p>
            <a:pPr>
              <a:buFontTx/>
              <a:buChar char="-"/>
            </a:pPr>
            <a:r>
              <a:rPr lang="en-US" sz="2400" dirty="0">
                <a:solidFill>
                  <a:schemeClr val="bg1"/>
                </a:solidFill>
              </a:rPr>
              <a:t>p</a:t>
            </a:r>
            <a:r>
              <a:rPr lang="en-US" sz="2400" dirty="0" smtClean="0">
                <a:solidFill>
                  <a:schemeClr val="bg1"/>
                </a:solidFill>
              </a:rPr>
              <a:t>olicy classification by category </a:t>
            </a:r>
          </a:p>
          <a:p>
            <a:pPr>
              <a:buFontTx/>
              <a:buChar char="-"/>
            </a:pPr>
            <a:r>
              <a:rPr lang="en-US" sz="2400" dirty="0">
                <a:solidFill>
                  <a:schemeClr val="bg1"/>
                </a:solidFill>
              </a:rPr>
              <a:t>y</a:t>
            </a:r>
            <a:r>
              <a:rPr lang="en-US" sz="2400" dirty="0" smtClean="0">
                <a:solidFill>
                  <a:schemeClr val="bg1"/>
                </a:solidFill>
              </a:rPr>
              <a:t>ear of introduction</a:t>
            </a:r>
          </a:p>
          <a:p>
            <a:pPr>
              <a:buFontTx/>
              <a:buChar char="-"/>
            </a:pPr>
            <a:r>
              <a:rPr lang="en-US" sz="2400" dirty="0">
                <a:solidFill>
                  <a:schemeClr val="bg1"/>
                </a:solidFill>
              </a:rPr>
              <a:t>a</a:t>
            </a:r>
            <a:r>
              <a:rPr lang="en-US" sz="2400" dirty="0" smtClean="0">
                <a:solidFill>
                  <a:schemeClr val="bg1"/>
                </a:solidFill>
              </a:rPr>
              <a:t>pplicable sector</a:t>
            </a:r>
          </a:p>
          <a:p>
            <a:pPr>
              <a:buFontTx/>
              <a:buChar char="-"/>
            </a:pPr>
            <a:r>
              <a:rPr lang="en-US" sz="2400" dirty="0" smtClean="0">
                <a:solidFill>
                  <a:schemeClr val="bg1"/>
                </a:solidFill>
              </a:rPr>
              <a:t>sources: data-mining, Becker et al. 2011, DSIRE</a:t>
            </a:r>
          </a:p>
          <a:p>
            <a:pPr>
              <a:buFontTx/>
              <a:buChar char="-"/>
            </a:pPr>
            <a:endParaRPr lang="en-US" sz="2400" dirty="0" smtClean="0"/>
          </a:p>
        </p:txBody>
      </p:sp>
      <p:pic>
        <p:nvPicPr>
          <p:cNvPr id="4" name="Picture 3"/>
          <p:cNvPicPr>
            <a:picLocks noChangeAspect="1" noChangeArrowheads="1"/>
          </p:cNvPicPr>
          <p:nvPr/>
        </p:nvPicPr>
        <p:blipFill>
          <a:blip r:embed="rId3" cstate="print"/>
          <a:srcRect/>
          <a:stretch>
            <a:fillRect/>
          </a:stretch>
        </p:blipFill>
        <p:spPr bwMode="auto">
          <a:xfrm>
            <a:off x="0" y="0"/>
            <a:ext cx="9144000" cy="874059"/>
          </a:xfrm>
          <a:prstGeom prst="rect">
            <a:avLst/>
          </a:prstGeom>
          <a:noFill/>
          <a:ln w="9525">
            <a:noFill/>
            <a:miter lim="800000"/>
            <a:headEnd/>
            <a:tailEnd/>
          </a:ln>
        </p:spPr>
      </p:pic>
      <p:sp>
        <p:nvSpPr>
          <p:cNvPr id="5" name="Content Placeholder 2"/>
          <p:cNvSpPr txBox="1">
            <a:spLocks/>
          </p:cNvSpPr>
          <p:nvPr/>
        </p:nvSpPr>
        <p:spPr>
          <a:xfrm>
            <a:off x="4714225" y="2133600"/>
            <a:ext cx="44196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smtClean="0">
                <a:solidFill>
                  <a:srgbClr val="FFFFFF"/>
                </a:solidFill>
              </a:rPr>
              <a:t>Generating capacity database: </a:t>
            </a:r>
          </a:p>
          <a:p>
            <a:pPr>
              <a:buFontTx/>
              <a:buChar char="-"/>
            </a:pPr>
            <a:r>
              <a:rPr lang="en-US" sz="2200" dirty="0" smtClean="0">
                <a:solidFill>
                  <a:srgbClr val="FFFFFF"/>
                </a:solidFill>
              </a:rPr>
              <a:t>operating capacity MW</a:t>
            </a:r>
          </a:p>
          <a:p>
            <a:pPr>
              <a:buFontTx/>
              <a:buChar char="-"/>
            </a:pPr>
            <a:r>
              <a:rPr lang="en-US" sz="2200" dirty="0" smtClean="0">
                <a:solidFill>
                  <a:srgbClr val="FFFFFF"/>
                </a:solidFill>
              </a:rPr>
              <a:t>number of plants </a:t>
            </a:r>
          </a:p>
          <a:p>
            <a:pPr>
              <a:buFontTx/>
              <a:buChar char="-"/>
            </a:pPr>
            <a:r>
              <a:rPr lang="en-US" sz="2200" dirty="0">
                <a:solidFill>
                  <a:srgbClr val="FFFFFF"/>
                </a:solidFill>
              </a:rPr>
              <a:t>a</a:t>
            </a:r>
            <a:r>
              <a:rPr lang="en-US" sz="2200" dirty="0" smtClean="0">
                <a:solidFill>
                  <a:srgbClr val="FFFFFF"/>
                </a:solidFill>
              </a:rPr>
              <a:t>nnounced capacity</a:t>
            </a:r>
          </a:p>
          <a:p>
            <a:pPr>
              <a:buFontTx/>
              <a:buChar char="-"/>
            </a:pPr>
            <a:r>
              <a:rPr lang="en-US" sz="2200" dirty="0" smtClean="0">
                <a:solidFill>
                  <a:srgbClr val="FFFFFF"/>
                </a:solidFill>
              </a:rPr>
              <a:t>years 2003-2013</a:t>
            </a:r>
          </a:p>
          <a:p>
            <a:pPr>
              <a:buFontTx/>
              <a:buChar char="-"/>
            </a:pPr>
            <a:r>
              <a:rPr lang="en-US" sz="2200" dirty="0" smtClean="0">
                <a:solidFill>
                  <a:srgbClr val="FFFFFF"/>
                </a:solidFill>
              </a:rPr>
              <a:t>sources: EIA, </a:t>
            </a:r>
            <a:r>
              <a:rPr lang="en-US" sz="2200" dirty="0" err="1" smtClean="0">
                <a:solidFill>
                  <a:srgbClr val="FFFFFF"/>
                </a:solidFill>
              </a:rPr>
              <a:t>Forisk</a:t>
            </a:r>
            <a:r>
              <a:rPr lang="en-US" sz="2200" dirty="0" smtClean="0">
                <a:solidFill>
                  <a:srgbClr val="FFFFFF"/>
                </a:solidFill>
              </a:rPr>
              <a:t> Consulting</a:t>
            </a:r>
          </a:p>
          <a:p>
            <a:pPr marL="0" indent="0">
              <a:buFont typeface="Arial" pitchFamily="34" charset="0"/>
              <a:buNone/>
            </a:pPr>
            <a:endParaRPr lang="en-US" sz="2800" dirty="0" smtClean="0"/>
          </a:p>
          <a:p>
            <a:pPr marL="0" indent="0">
              <a:buFont typeface="Arial" pitchFamily="34" charset="0"/>
              <a:buNone/>
            </a:pPr>
            <a:endParaRPr lang="en-US" sz="26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874059"/>
          </a:xfrm>
          <a:prstGeom prst="rect">
            <a:avLst/>
          </a:prstGeom>
          <a:noFill/>
          <a:ln w="9525">
            <a:noFill/>
            <a:miter lim="800000"/>
            <a:headEnd/>
            <a:tailEnd/>
          </a:ln>
        </p:spPr>
      </p:pic>
      <p:sp>
        <p:nvSpPr>
          <p:cNvPr id="9" name="Title 1"/>
          <p:cNvSpPr>
            <a:spLocks noGrp="1"/>
          </p:cNvSpPr>
          <p:nvPr>
            <p:ph type="title"/>
          </p:nvPr>
        </p:nvSpPr>
        <p:spPr>
          <a:xfrm>
            <a:off x="152400" y="609600"/>
            <a:ext cx="8229600" cy="1143000"/>
          </a:xfrm>
        </p:spPr>
        <p:txBody>
          <a:bodyPr>
            <a:normAutofit/>
          </a:bodyPr>
          <a:lstStyle/>
          <a:p>
            <a:r>
              <a:rPr lang="en-US" sz="4000" dirty="0" smtClean="0"/>
              <a:t>Carrots</a:t>
            </a:r>
            <a:endParaRPr lang="en-US" sz="4000" dirty="0"/>
          </a:p>
        </p:txBody>
      </p:sp>
      <p:sp>
        <p:nvSpPr>
          <p:cNvPr id="6" name="Alternate Process 5"/>
          <p:cNvSpPr/>
          <p:nvPr/>
        </p:nvSpPr>
        <p:spPr>
          <a:xfrm>
            <a:off x="0" y="1752600"/>
            <a:ext cx="859155" cy="4564380"/>
          </a:xfrm>
          <a:prstGeom prst="flowChartAlternateProces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2" name="Diagram 11"/>
          <p:cNvGraphicFramePr/>
          <p:nvPr>
            <p:extLst>
              <p:ext uri="{D42A27DB-BD31-4B8C-83A1-F6EECF244321}">
                <p14:modId xmlns:p14="http://schemas.microsoft.com/office/powerpoint/2010/main" val="19618821"/>
              </p:ext>
            </p:extLst>
          </p:nvPr>
        </p:nvGraphicFramePr>
        <p:xfrm>
          <a:off x="933450" y="1708150"/>
          <a:ext cx="72390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1"/>
          <p:cNvSpPr txBox="1">
            <a:spLocks/>
          </p:cNvSpPr>
          <p:nvPr/>
        </p:nvSpPr>
        <p:spPr>
          <a:xfrm rot="16200000">
            <a:off x="-3848100" y="35147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chemeClr val="bg1"/>
                </a:solidFill>
              </a:rPr>
              <a:t>Incentive (243)</a:t>
            </a:r>
            <a:endParaRPr lang="en-US" sz="3400" b="1" dirty="0">
              <a:solidFill>
                <a:schemeClr val="bg1"/>
              </a:solidFill>
            </a:endParaRPr>
          </a:p>
        </p:txBody>
      </p:sp>
      <p:sp>
        <p:nvSpPr>
          <p:cNvPr id="14" name="Octagon 13"/>
          <p:cNvSpPr/>
          <p:nvPr/>
        </p:nvSpPr>
        <p:spPr>
          <a:xfrm>
            <a:off x="6862445" y="2819400"/>
            <a:ext cx="2281555" cy="822960"/>
          </a:xfrm>
          <a:prstGeom prst="octagon">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ctagon 14"/>
          <p:cNvSpPr/>
          <p:nvPr/>
        </p:nvSpPr>
        <p:spPr>
          <a:xfrm>
            <a:off x="6838950" y="3657600"/>
            <a:ext cx="2305050" cy="914400"/>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ctagon 15"/>
          <p:cNvSpPr/>
          <p:nvPr/>
        </p:nvSpPr>
        <p:spPr>
          <a:xfrm>
            <a:off x="5715000" y="5029200"/>
            <a:ext cx="2438400" cy="914400"/>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ctagon 16"/>
          <p:cNvSpPr/>
          <p:nvPr/>
        </p:nvSpPr>
        <p:spPr>
          <a:xfrm>
            <a:off x="5715000" y="5943600"/>
            <a:ext cx="2438400" cy="914400"/>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6477000" y="2895600"/>
            <a:ext cx="3048000" cy="6096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t>Property Tax Incentive (25)</a:t>
            </a:r>
          </a:p>
          <a:p>
            <a:r>
              <a:rPr lang="en-US" sz="2200" dirty="0" smtClean="0"/>
              <a:t>Sales/Use Tax Exemption (20)</a:t>
            </a:r>
          </a:p>
          <a:p>
            <a:r>
              <a:rPr lang="en-US" sz="2200" dirty="0" smtClean="0"/>
              <a:t>Tax Exemption Zone (3)</a:t>
            </a:r>
            <a:endParaRPr lang="en-US" sz="2200" dirty="0"/>
          </a:p>
        </p:txBody>
      </p:sp>
      <p:sp>
        <p:nvSpPr>
          <p:cNvPr id="19" name="Title 1"/>
          <p:cNvSpPr txBox="1">
            <a:spLocks/>
          </p:cNvSpPr>
          <p:nvPr/>
        </p:nvSpPr>
        <p:spPr>
          <a:xfrm>
            <a:off x="6737350" y="3810000"/>
            <a:ext cx="2559050" cy="6096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t>Corporate Tax Credit (22)</a:t>
            </a:r>
          </a:p>
          <a:p>
            <a:r>
              <a:rPr lang="en-US" sz="2200" dirty="0" smtClean="0"/>
              <a:t>Production Tax Credit (8)</a:t>
            </a:r>
          </a:p>
          <a:p>
            <a:r>
              <a:rPr lang="en-US" sz="2200" dirty="0" smtClean="0"/>
              <a:t>Investment Tax Credit (6)</a:t>
            </a:r>
            <a:endParaRPr lang="en-US" sz="2200" dirty="0"/>
          </a:p>
        </p:txBody>
      </p:sp>
      <p:sp>
        <p:nvSpPr>
          <p:cNvPr id="20" name="Title 1"/>
          <p:cNvSpPr txBox="1">
            <a:spLocks/>
          </p:cNvSpPr>
          <p:nvPr/>
        </p:nvSpPr>
        <p:spPr>
          <a:xfrm>
            <a:off x="5638800" y="5181600"/>
            <a:ext cx="24384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smtClean="0"/>
              <a:t>Loan Program (26)</a:t>
            </a:r>
          </a:p>
          <a:p>
            <a:r>
              <a:rPr lang="en-US" sz="1700" dirty="0" smtClean="0"/>
              <a:t>Loan Guarantee (1)</a:t>
            </a:r>
            <a:endParaRPr lang="en-US" sz="1700" dirty="0"/>
          </a:p>
        </p:txBody>
      </p:sp>
      <p:sp>
        <p:nvSpPr>
          <p:cNvPr id="21" name="Title 1"/>
          <p:cNvSpPr txBox="1">
            <a:spLocks/>
          </p:cNvSpPr>
          <p:nvPr/>
        </p:nvSpPr>
        <p:spPr>
          <a:xfrm>
            <a:off x="5715000" y="6096000"/>
            <a:ext cx="2438400" cy="6096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t>State Bond Program (4)</a:t>
            </a:r>
          </a:p>
          <a:p>
            <a:r>
              <a:rPr lang="en-US" sz="2200" dirty="0" smtClean="0"/>
              <a:t>Federal Bond Program (2)</a:t>
            </a:r>
            <a:endParaRPr lang="en-US" sz="2200" dirty="0"/>
          </a:p>
        </p:txBody>
      </p:sp>
      <p:sp>
        <p:nvSpPr>
          <p:cNvPr id="24" name="Right Arrow 23"/>
          <p:cNvSpPr/>
          <p:nvPr/>
        </p:nvSpPr>
        <p:spPr>
          <a:xfrm rot="20492166">
            <a:off x="6267057" y="3215195"/>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1528292">
            <a:off x="6189210" y="3854403"/>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Arrow 25"/>
          <p:cNvSpPr/>
          <p:nvPr/>
        </p:nvSpPr>
        <p:spPr>
          <a:xfrm rot="20492166">
            <a:off x="5047858" y="5272595"/>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rot="1528292">
            <a:off x="5046210" y="5988003"/>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874059"/>
          </a:xfrm>
          <a:prstGeom prst="rect">
            <a:avLst/>
          </a:prstGeom>
          <a:noFill/>
          <a:ln w="9525">
            <a:noFill/>
            <a:miter lim="800000"/>
            <a:headEnd/>
            <a:tailEnd/>
          </a:ln>
        </p:spPr>
      </p:pic>
      <p:sp>
        <p:nvSpPr>
          <p:cNvPr id="7" name="Title 1"/>
          <p:cNvSpPr>
            <a:spLocks noGrp="1"/>
          </p:cNvSpPr>
          <p:nvPr>
            <p:ph type="title"/>
          </p:nvPr>
        </p:nvSpPr>
        <p:spPr>
          <a:xfrm>
            <a:off x="152400" y="609600"/>
            <a:ext cx="8229600" cy="1143000"/>
          </a:xfrm>
        </p:spPr>
        <p:txBody>
          <a:bodyPr>
            <a:normAutofit/>
          </a:bodyPr>
          <a:lstStyle/>
          <a:p>
            <a:r>
              <a:rPr lang="en-US" sz="4000" dirty="0" smtClean="0"/>
              <a:t>Sticks and Sermons</a:t>
            </a:r>
            <a:endParaRPr lang="en-US" sz="4000" dirty="0"/>
          </a:p>
        </p:txBody>
      </p:sp>
      <p:sp>
        <p:nvSpPr>
          <p:cNvPr id="8" name="Alternate Process 7"/>
          <p:cNvSpPr/>
          <p:nvPr/>
        </p:nvSpPr>
        <p:spPr>
          <a:xfrm>
            <a:off x="228600" y="1676400"/>
            <a:ext cx="1011555" cy="2583180"/>
          </a:xfrm>
          <a:prstGeom prst="flowChartAlternateProces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itle 1"/>
          <p:cNvSpPr txBox="1">
            <a:spLocks/>
          </p:cNvSpPr>
          <p:nvPr/>
        </p:nvSpPr>
        <p:spPr>
          <a:xfrm rot="16200000">
            <a:off x="-571500" y="2247900"/>
            <a:ext cx="2514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chemeClr val="bg1"/>
                </a:solidFill>
              </a:rPr>
              <a:t>Regulation (118)</a:t>
            </a:r>
            <a:endParaRPr lang="en-US" sz="3400" b="1" dirty="0">
              <a:solidFill>
                <a:schemeClr val="bg1"/>
              </a:solidFill>
            </a:endParaRPr>
          </a:p>
        </p:txBody>
      </p:sp>
      <p:sp>
        <p:nvSpPr>
          <p:cNvPr id="10" name="Alternate Process 9"/>
          <p:cNvSpPr/>
          <p:nvPr/>
        </p:nvSpPr>
        <p:spPr>
          <a:xfrm>
            <a:off x="228600" y="4419600"/>
            <a:ext cx="990600" cy="2438400"/>
          </a:xfrm>
          <a:prstGeom prst="flowChartAlternateProces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p:cNvSpPr txBox="1">
            <a:spLocks/>
          </p:cNvSpPr>
          <p:nvPr/>
        </p:nvSpPr>
        <p:spPr>
          <a:xfrm rot="16200000">
            <a:off x="-571500" y="4914900"/>
            <a:ext cx="2514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solidFill>
                  <a:schemeClr val="bg1"/>
                </a:solidFill>
              </a:rPr>
              <a:t>Information (104)</a:t>
            </a:r>
            <a:endParaRPr lang="en-US" sz="3400" b="1" dirty="0">
              <a:solidFill>
                <a:schemeClr val="bg1"/>
              </a:solidFill>
            </a:endParaRPr>
          </a:p>
        </p:txBody>
      </p:sp>
      <p:graphicFrame>
        <p:nvGraphicFramePr>
          <p:cNvPr id="12" name="Diagram 11"/>
          <p:cNvGraphicFramePr/>
          <p:nvPr>
            <p:extLst>
              <p:ext uri="{D42A27DB-BD31-4B8C-83A1-F6EECF244321}">
                <p14:modId xmlns:p14="http://schemas.microsoft.com/office/powerpoint/2010/main" val="3154206340"/>
              </p:ext>
            </p:extLst>
          </p:nvPr>
        </p:nvGraphicFramePr>
        <p:xfrm>
          <a:off x="1295400" y="1676400"/>
          <a:ext cx="77724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1295400" y="3352800"/>
            <a:ext cx="3047999" cy="1066800"/>
            <a:chOff x="1429" y="755"/>
            <a:chExt cx="2945717" cy="1979688"/>
          </a:xfrm>
        </p:grpSpPr>
        <p:sp>
          <p:nvSpPr>
            <p:cNvPr id="14" name="Rounded Rectangle 13"/>
            <p:cNvSpPr/>
            <p:nvPr/>
          </p:nvSpPr>
          <p:spPr>
            <a:xfrm>
              <a:off x="1429" y="755"/>
              <a:ext cx="2945717" cy="19796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98069" y="97395"/>
              <a:ext cx="2694039" cy="1443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100" dirty="0" smtClean="0"/>
                <a:t>Connectivity</a:t>
              </a:r>
              <a:r>
                <a:rPr lang="en-US" sz="3100" kern="1200" dirty="0" smtClean="0"/>
                <a:t> Standard (</a:t>
              </a:r>
              <a:r>
                <a:rPr lang="en-US" sz="3100" dirty="0" smtClean="0"/>
                <a:t>42</a:t>
              </a:r>
              <a:r>
                <a:rPr lang="en-US" sz="3100" kern="1200" dirty="0" smtClean="0"/>
                <a:t>)</a:t>
              </a:r>
              <a:endParaRPr lang="en-US" sz="3100" kern="1200" dirty="0"/>
            </a:p>
          </p:txBody>
        </p:sp>
      </p:grpSp>
      <p:sp>
        <p:nvSpPr>
          <p:cNvPr id="16" name="Right Arrow 15"/>
          <p:cNvSpPr/>
          <p:nvPr/>
        </p:nvSpPr>
        <p:spPr>
          <a:xfrm>
            <a:off x="3962400" y="2514600"/>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 name="Diagram 19"/>
          <p:cNvGraphicFramePr/>
          <p:nvPr>
            <p:extLst>
              <p:ext uri="{D42A27DB-BD31-4B8C-83A1-F6EECF244321}">
                <p14:modId xmlns:p14="http://schemas.microsoft.com/office/powerpoint/2010/main" val="184802506"/>
              </p:ext>
            </p:extLst>
          </p:nvPr>
        </p:nvGraphicFramePr>
        <p:xfrm>
          <a:off x="1371600" y="4419600"/>
          <a:ext cx="7772400" cy="1295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Right Arrow 20"/>
          <p:cNvSpPr/>
          <p:nvPr/>
        </p:nvSpPr>
        <p:spPr>
          <a:xfrm>
            <a:off x="3962400" y="4953000"/>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val="367013555"/>
              </p:ext>
            </p:extLst>
          </p:nvPr>
        </p:nvGraphicFramePr>
        <p:xfrm>
          <a:off x="1333500" y="5715000"/>
          <a:ext cx="7772400" cy="12319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3" name="Right Arrow 22"/>
          <p:cNvSpPr/>
          <p:nvPr/>
        </p:nvSpPr>
        <p:spPr>
          <a:xfrm>
            <a:off x="3962400" y="6172200"/>
            <a:ext cx="609897" cy="216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01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3479</TotalTime>
  <Words>1053</Words>
  <Application>Microsoft Macintosh PowerPoint</Application>
  <PresentationFormat>On-screen Show (4:3)</PresentationFormat>
  <Paragraphs>261</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Policy Impacts on Installed Capacity in Forest Bioenergy Sector in the United States</vt:lpstr>
      <vt:lpstr>Benefits of Forest Bioenergy I</vt:lpstr>
      <vt:lpstr>Benefits of Forest Bioenergy II</vt:lpstr>
      <vt:lpstr>Research Questions</vt:lpstr>
      <vt:lpstr>PowerPoint Presentation</vt:lpstr>
      <vt:lpstr>Study design</vt:lpstr>
      <vt:lpstr>Data</vt:lpstr>
      <vt:lpstr>Carrots</vt:lpstr>
      <vt:lpstr>Sticks and Sermons</vt:lpstr>
      <vt:lpstr>Policy Introduction by Type</vt:lpstr>
      <vt:lpstr>Policy Focus: 3 levels</vt:lpstr>
      <vt:lpstr>Forest Bioenergy Policy Index 2013</vt:lpstr>
      <vt:lpstr>State Leaders in Installed Capacity 2013</vt:lpstr>
      <vt:lpstr>Policies and Bioenergy Capacities 2013</vt:lpstr>
      <vt:lpstr>Estimation of Policy Impacts</vt:lpstr>
      <vt:lpstr>Conclusions</vt:lpstr>
      <vt:lpstr>Thank You!</vt:lpstr>
      <vt:lpstr>Dependent Variables </vt:lpstr>
      <vt:lpstr>Independent Variables</vt:lpstr>
      <vt:lpstr>Independent Variables II</vt:lpstr>
      <vt:lpstr>Other factors influencing forest biomass not included in this study</vt:lpstr>
      <vt:lpstr>Significance of Forest Bioenergy </vt:lpstr>
      <vt:lpstr>PowerPoint Presentation</vt:lpstr>
      <vt:lpstr>Extra graphs</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Anna Ebers</cp:lastModifiedBy>
  <cp:revision>172</cp:revision>
  <dcterms:created xsi:type="dcterms:W3CDTF">2013-10-03T18:24:28Z</dcterms:created>
  <dcterms:modified xsi:type="dcterms:W3CDTF">2014-05-07T14:56:49Z</dcterms:modified>
</cp:coreProperties>
</file>