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3.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3"/>
  </p:notesMasterIdLst>
  <p:handoutMasterIdLst>
    <p:handoutMasterId r:id="rId134"/>
  </p:handoutMasterIdLst>
  <p:sldIdLst>
    <p:sldId id="256" r:id="rId2"/>
    <p:sldId id="257" r:id="rId3"/>
    <p:sldId id="258" r:id="rId4"/>
    <p:sldId id="282" r:id="rId5"/>
    <p:sldId id="260" r:id="rId6"/>
    <p:sldId id="263" r:id="rId7"/>
    <p:sldId id="264" r:id="rId8"/>
    <p:sldId id="276" r:id="rId9"/>
    <p:sldId id="266" r:id="rId10"/>
    <p:sldId id="277" r:id="rId11"/>
    <p:sldId id="268" r:id="rId12"/>
    <p:sldId id="281" r:id="rId13"/>
    <p:sldId id="270" r:id="rId14"/>
    <p:sldId id="271" r:id="rId15"/>
    <p:sldId id="272" r:id="rId16"/>
    <p:sldId id="273" r:id="rId17"/>
    <p:sldId id="280" r:id="rId18"/>
    <p:sldId id="261" r:id="rId19"/>
    <p:sldId id="262" r:id="rId20"/>
    <p:sldId id="274" r:id="rId21"/>
    <p:sldId id="275" r:id="rId22"/>
    <p:sldId id="278" r:id="rId23"/>
    <p:sldId id="279"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 id="329" r:id="rId71"/>
    <p:sldId id="330" r:id="rId72"/>
    <p:sldId id="331" r:id="rId73"/>
    <p:sldId id="332" r:id="rId74"/>
    <p:sldId id="333" r:id="rId75"/>
    <p:sldId id="334" r:id="rId76"/>
    <p:sldId id="335" r:id="rId77"/>
    <p:sldId id="336" r:id="rId78"/>
    <p:sldId id="337" r:id="rId79"/>
    <p:sldId id="338" r:id="rId80"/>
    <p:sldId id="339" r:id="rId81"/>
    <p:sldId id="340" r:id="rId82"/>
    <p:sldId id="341" r:id="rId83"/>
    <p:sldId id="342" r:id="rId84"/>
    <p:sldId id="343" r:id="rId85"/>
    <p:sldId id="344" r:id="rId86"/>
    <p:sldId id="345" r:id="rId87"/>
    <p:sldId id="346" r:id="rId88"/>
    <p:sldId id="347" r:id="rId89"/>
    <p:sldId id="348" r:id="rId90"/>
    <p:sldId id="349" r:id="rId91"/>
    <p:sldId id="350" r:id="rId92"/>
    <p:sldId id="351" r:id="rId93"/>
    <p:sldId id="352" r:id="rId94"/>
    <p:sldId id="353" r:id="rId95"/>
    <p:sldId id="354" r:id="rId96"/>
    <p:sldId id="355" r:id="rId97"/>
    <p:sldId id="356" r:id="rId98"/>
    <p:sldId id="357" r:id="rId99"/>
    <p:sldId id="358" r:id="rId100"/>
    <p:sldId id="359" r:id="rId101"/>
    <p:sldId id="360" r:id="rId102"/>
    <p:sldId id="361" r:id="rId103"/>
    <p:sldId id="362" r:id="rId104"/>
    <p:sldId id="363" r:id="rId105"/>
    <p:sldId id="364" r:id="rId106"/>
    <p:sldId id="365" r:id="rId107"/>
    <p:sldId id="366" r:id="rId108"/>
    <p:sldId id="367" r:id="rId109"/>
    <p:sldId id="368" r:id="rId110"/>
    <p:sldId id="369" r:id="rId111"/>
    <p:sldId id="370" r:id="rId112"/>
    <p:sldId id="371" r:id="rId113"/>
    <p:sldId id="372" r:id="rId114"/>
    <p:sldId id="373" r:id="rId115"/>
    <p:sldId id="374" r:id="rId116"/>
    <p:sldId id="375" r:id="rId117"/>
    <p:sldId id="376" r:id="rId118"/>
    <p:sldId id="377" r:id="rId119"/>
    <p:sldId id="378" r:id="rId120"/>
    <p:sldId id="379" r:id="rId121"/>
    <p:sldId id="380" r:id="rId122"/>
    <p:sldId id="381" r:id="rId123"/>
    <p:sldId id="382" r:id="rId124"/>
    <p:sldId id="383" r:id="rId125"/>
    <p:sldId id="384" r:id="rId126"/>
    <p:sldId id="385" r:id="rId127"/>
    <p:sldId id="386" r:id="rId128"/>
    <p:sldId id="387" r:id="rId129"/>
    <p:sldId id="388" r:id="rId130"/>
    <p:sldId id="389" r:id="rId131"/>
    <p:sldId id="390" r:id="rId1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86" d="100"/>
          <a:sy n="186" d="100"/>
        </p:scale>
        <p:origin x="-3024"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notesMaster" Target="notesMasters/notesMaster1.xml"/><Relationship Id="rId134" Type="http://schemas.openxmlformats.org/officeDocument/2006/relationships/handoutMaster" Target="handoutMasters/handoutMaster1.xml"/><Relationship Id="rId135" Type="http://schemas.openxmlformats.org/officeDocument/2006/relationships/printerSettings" Target="printerSettings/printerSettings1.bin"/><Relationship Id="rId136" Type="http://schemas.openxmlformats.org/officeDocument/2006/relationships/presProps" Target="presProps.xml"/><Relationship Id="rId137" Type="http://schemas.openxmlformats.org/officeDocument/2006/relationships/viewProps" Target="viewProps.xml"/><Relationship Id="rId138" Type="http://schemas.openxmlformats.org/officeDocument/2006/relationships/theme" Target="theme/theme1.xml"/><Relationship Id="rId13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oleObject" Target="MacOS%20HD:Users:rlschewe:Dropbox:EEPR%20talk:Table%20on%20GHG.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OS%20HD:Users:rlschewe:Dropbox:EEPR%20talk:Table%20on%20GHG.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OS%20HD:Users:rlschewe:Dropbox:Article%20Development:Firey:General%20Sociology%20rewrite:New%20survey%20analysis:Regression%20resul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US</a:t>
            </a:r>
            <a:r>
              <a:rPr lang="en-US" baseline="0"/>
              <a:t> GHG Emissions, 2012</a:t>
            </a:r>
            <a:endParaRPr lang="en-US"/>
          </a:p>
        </c:rich>
      </c:tx>
      <c:layout/>
      <c:overlay val="0"/>
    </c:title>
    <c:autoTitleDeleted val="0"/>
    <c:view3D>
      <c:rotX val="15"/>
      <c:rotY val="20"/>
      <c:rAngAx val="0"/>
      <c:perspective val="30"/>
    </c:view3D>
    <c:floor>
      <c:thickness val="0"/>
    </c:floor>
    <c:sideWall>
      <c:thickness val="0"/>
    </c:sideWall>
    <c:backWall>
      <c:thickness val="0"/>
    </c:backWall>
    <c:plotArea>
      <c:layout/>
      <c:bar3DChart>
        <c:barDir val="col"/>
        <c:grouping val="standard"/>
        <c:varyColors val="0"/>
        <c:ser>
          <c:idx val="0"/>
          <c:order val="0"/>
          <c:tx>
            <c:strRef>
              <c:f>OVerall!$C$1</c:f>
              <c:strCache>
                <c:ptCount val="1"/>
                <c:pt idx="0">
                  <c:v>Gg</c:v>
                </c:pt>
              </c:strCache>
            </c:strRef>
          </c:tx>
          <c:invertIfNegative val="0"/>
          <c:dLbls>
            <c:dLbl>
              <c:idx val="0"/>
              <c:layout/>
              <c:tx>
                <c:rich>
                  <a:bodyPr/>
                  <a:lstStyle/>
                  <a:p>
                    <a:r>
                      <a:rPr lang="en-US" sz="1800" b="1" i="0"/>
                      <a:t>99%</a:t>
                    </a:r>
                    <a:endParaRPr lang="en-US" sz="2000" b="1" i="0"/>
                  </a:p>
                </c:rich>
              </c:tx>
              <c:showLegendKey val="0"/>
              <c:showVal val="1"/>
              <c:showCatName val="0"/>
              <c:showSerName val="0"/>
              <c:showPercent val="0"/>
              <c:showBubbleSize val="0"/>
            </c:dLbl>
            <c:dLbl>
              <c:idx val="1"/>
              <c:layout/>
              <c:tx>
                <c:rich>
                  <a:bodyPr/>
                  <a:lstStyle/>
                  <a:p>
                    <a:r>
                      <a:rPr lang="en-US" sz="1800" b="1" i="0"/>
                      <a:t>0.5%</a:t>
                    </a:r>
                    <a:endParaRPr lang="en-US"/>
                  </a:p>
                </c:rich>
              </c:tx>
              <c:showLegendKey val="0"/>
              <c:showVal val="1"/>
              <c:showCatName val="0"/>
              <c:showSerName val="0"/>
              <c:showPercent val="0"/>
              <c:showBubbleSize val="0"/>
            </c:dLbl>
            <c:dLbl>
              <c:idx val="2"/>
              <c:layout/>
              <c:tx>
                <c:rich>
                  <a:bodyPr/>
                  <a:lstStyle/>
                  <a:p>
                    <a:r>
                      <a:rPr lang="en-US" sz="1800" b="1" i="0"/>
                      <a:t>0.02%</a:t>
                    </a:r>
                    <a:endParaRPr lang="en-US"/>
                  </a:p>
                </c:rich>
              </c:tx>
              <c:showLegendKey val="0"/>
              <c:showVal val="1"/>
              <c:showCatName val="0"/>
              <c:showSerName val="0"/>
              <c:showPercent val="0"/>
              <c:showBubbleSize val="0"/>
            </c:dLbl>
            <c:numFmt formatCode="0.00%" sourceLinked="0"/>
            <c:txPr>
              <a:bodyPr/>
              <a:lstStyle/>
              <a:p>
                <a:pPr>
                  <a:defRPr sz="1800" b="1" i="0"/>
                </a:pPr>
                <a:endParaRPr lang="en-US"/>
              </a:p>
            </c:txPr>
            <c:showLegendKey val="0"/>
            <c:showVal val="1"/>
            <c:showCatName val="0"/>
            <c:showSerName val="0"/>
            <c:showPercent val="0"/>
            <c:showBubbleSize val="0"/>
            <c:showLeaderLines val="0"/>
          </c:dLbls>
          <c:cat>
            <c:strRef>
              <c:f>OVerall!$B$2:$B$4</c:f>
              <c:strCache>
                <c:ptCount val="3"/>
                <c:pt idx="0">
                  <c:v>CO2</c:v>
                </c:pt>
                <c:pt idx="1">
                  <c:v>CH4</c:v>
                </c:pt>
                <c:pt idx="2">
                  <c:v>N2O</c:v>
                </c:pt>
              </c:strCache>
            </c:strRef>
          </c:cat>
          <c:val>
            <c:numRef>
              <c:f>OVerall!$C$2:$C$4</c:f>
              <c:numCache>
                <c:formatCode>#,##0</c:formatCode>
                <c:ptCount val="3"/>
                <c:pt idx="0">
                  <c:v>5.383214E6</c:v>
                </c:pt>
                <c:pt idx="1">
                  <c:v>27013.0</c:v>
                </c:pt>
                <c:pt idx="2">
                  <c:v>1323.0</c:v>
                </c:pt>
              </c:numCache>
            </c:numRef>
          </c:val>
        </c:ser>
        <c:ser>
          <c:idx val="1"/>
          <c:order val="1"/>
          <c:tx>
            <c:strRef>
              <c:f>OVerall!$D$1</c:f>
              <c:strCache>
                <c:ptCount val="1"/>
                <c:pt idx="0">
                  <c:v>Tg CO2 Eq</c:v>
                </c:pt>
              </c:strCache>
            </c:strRef>
          </c:tx>
          <c:invertIfNegative val="0"/>
          <c:dLbls>
            <c:dLbl>
              <c:idx val="0"/>
              <c:layout/>
              <c:tx>
                <c:rich>
                  <a:bodyPr/>
                  <a:lstStyle/>
                  <a:p>
                    <a:r>
                      <a:rPr lang="en-US" sz="1800" b="1" i="0"/>
                      <a:t>85%</a:t>
                    </a:r>
                    <a:endParaRPr lang="en-US"/>
                  </a:p>
                </c:rich>
              </c:tx>
              <c:showLegendKey val="0"/>
              <c:showVal val="1"/>
              <c:showCatName val="0"/>
              <c:showSerName val="0"/>
              <c:showPercent val="0"/>
              <c:showBubbleSize val="0"/>
            </c:dLbl>
            <c:dLbl>
              <c:idx val="1"/>
              <c:layout/>
              <c:tx>
                <c:rich>
                  <a:bodyPr/>
                  <a:lstStyle/>
                  <a:p>
                    <a:r>
                      <a:rPr lang="en-US" sz="1800" b="1" i="0"/>
                      <a:t>9%</a:t>
                    </a:r>
                    <a:endParaRPr lang="en-US"/>
                  </a:p>
                </c:rich>
              </c:tx>
              <c:showLegendKey val="0"/>
              <c:showVal val="1"/>
              <c:showCatName val="0"/>
              <c:showSerName val="0"/>
              <c:showPercent val="0"/>
              <c:showBubbleSize val="0"/>
            </c:dLbl>
            <c:dLbl>
              <c:idx val="2"/>
              <c:layout/>
              <c:tx>
                <c:rich>
                  <a:bodyPr/>
                  <a:lstStyle/>
                  <a:p>
                    <a:r>
                      <a:rPr lang="en-US" sz="1800" b="1" i="0"/>
                      <a:t>6%</a:t>
                    </a:r>
                    <a:endParaRPr lang="en-US"/>
                  </a:p>
                </c:rich>
              </c:tx>
              <c:showLegendKey val="0"/>
              <c:showVal val="1"/>
              <c:showCatName val="0"/>
              <c:showSerName val="0"/>
              <c:showPercent val="0"/>
              <c:showBubbleSize val="0"/>
            </c:dLbl>
            <c:numFmt formatCode="General" sourceLinked="0"/>
            <c:txPr>
              <a:bodyPr/>
              <a:lstStyle/>
              <a:p>
                <a:pPr>
                  <a:defRPr sz="1800" b="1" i="0"/>
                </a:pPr>
                <a:endParaRPr lang="en-US"/>
              </a:p>
            </c:txPr>
            <c:showLegendKey val="0"/>
            <c:showVal val="1"/>
            <c:showCatName val="0"/>
            <c:showSerName val="0"/>
            <c:showPercent val="0"/>
            <c:showBubbleSize val="0"/>
            <c:showLeaderLines val="0"/>
          </c:dLbls>
          <c:cat>
            <c:strRef>
              <c:f>OVerall!$B$2:$B$4</c:f>
              <c:strCache>
                <c:ptCount val="3"/>
                <c:pt idx="0">
                  <c:v>CO2</c:v>
                </c:pt>
                <c:pt idx="1">
                  <c:v>CH4</c:v>
                </c:pt>
                <c:pt idx="2">
                  <c:v>N2O</c:v>
                </c:pt>
              </c:strCache>
            </c:strRef>
          </c:cat>
          <c:val>
            <c:numRef>
              <c:f>OVerall!$D$2:$D$4</c:f>
              <c:numCache>
                <c:formatCode>General</c:formatCode>
                <c:ptCount val="3"/>
                <c:pt idx="0">
                  <c:v>5.383214E6</c:v>
                </c:pt>
                <c:pt idx="1">
                  <c:v>567273.0</c:v>
                </c:pt>
                <c:pt idx="2">
                  <c:v>410130.0</c:v>
                </c:pt>
              </c:numCache>
            </c:numRef>
          </c:val>
        </c:ser>
        <c:dLbls>
          <c:showLegendKey val="0"/>
          <c:showVal val="0"/>
          <c:showCatName val="0"/>
          <c:showSerName val="0"/>
          <c:showPercent val="0"/>
          <c:showBubbleSize val="0"/>
        </c:dLbls>
        <c:gapWidth val="150"/>
        <c:shape val="box"/>
        <c:axId val="-2098960440"/>
        <c:axId val="2145821672"/>
        <c:axId val="2145550312"/>
      </c:bar3DChart>
      <c:catAx>
        <c:axId val="-2098960440"/>
        <c:scaling>
          <c:orientation val="minMax"/>
        </c:scaling>
        <c:delete val="0"/>
        <c:axPos val="b"/>
        <c:majorTickMark val="out"/>
        <c:minorTickMark val="none"/>
        <c:tickLblPos val="nextTo"/>
        <c:txPr>
          <a:bodyPr/>
          <a:lstStyle/>
          <a:p>
            <a:pPr>
              <a:defRPr sz="1400"/>
            </a:pPr>
            <a:endParaRPr lang="en-US"/>
          </a:p>
        </c:txPr>
        <c:crossAx val="2145821672"/>
        <c:crosses val="autoZero"/>
        <c:auto val="1"/>
        <c:lblAlgn val="ctr"/>
        <c:lblOffset val="100"/>
        <c:noMultiLvlLbl val="0"/>
      </c:catAx>
      <c:valAx>
        <c:axId val="2145821672"/>
        <c:scaling>
          <c:orientation val="minMax"/>
        </c:scaling>
        <c:delete val="0"/>
        <c:axPos val="l"/>
        <c:majorGridlines/>
        <c:numFmt formatCode="#,##0" sourceLinked="1"/>
        <c:majorTickMark val="out"/>
        <c:minorTickMark val="none"/>
        <c:tickLblPos val="nextTo"/>
        <c:crossAx val="-2098960440"/>
        <c:crosses val="autoZero"/>
        <c:crossBetween val="between"/>
      </c:valAx>
      <c:serAx>
        <c:axId val="2145550312"/>
        <c:scaling>
          <c:orientation val="minMax"/>
        </c:scaling>
        <c:delete val="0"/>
        <c:axPos val="b"/>
        <c:majorTickMark val="out"/>
        <c:minorTickMark val="none"/>
        <c:tickLblPos val="nextTo"/>
        <c:txPr>
          <a:bodyPr/>
          <a:lstStyle/>
          <a:p>
            <a:pPr>
              <a:defRPr sz="1400"/>
            </a:pPr>
            <a:endParaRPr lang="en-US"/>
          </a:p>
        </c:txPr>
        <c:crossAx val="2145821672"/>
        <c:crosses val="autoZero"/>
      </c:serAx>
    </c:plotArea>
    <c:legend>
      <c:legendPos val="r"/>
      <c:layout/>
      <c:overlay val="0"/>
      <c:txPr>
        <a:bodyPr/>
        <a:lstStyle/>
        <a:p>
          <a:pPr>
            <a:defRPr sz="18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Sources of US N20 Emissions, 2012</a:t>
            </a:r>
          </a:p>
        </c:rich>
      </c:tx>
      <c:layout/>
      <c:overlay val="0"/>
    </c:title>
    <c:autoTitleDeleted val="0"/>
    <c:plotArea>
      <c:layout/>
      <c:pieChart>
        <c:varyColors val="1"/>
        <c:ser>
          <c:idx val="0"/>
          <c:order val="0"/>
          <c:dLbls>
            <c:dLbl>
              <c:idx val="1"/>
              <c:layout>
                <c:manualLayout>
                  <c:x val="0.151223097112861"/>
                  <c:y val="-0.29469706911636"/>
                </c:manualLayout>
              </c:layout>
              <c:showLegendKey val="0"/>
              <c:showVal val="1"/>
              <c:showCatName val="0"/>
              <c:showSerName val="0"/>
              <c:showPercent val="0"/>
              <c:showBubbleSize val="0"/>
            </c:dLbl>
            <c:dLbl>
              <c:idx val="2"/>
              <c:layout>
                <c:manualLayout>
                  <c:x val="0.0286646981627297"/>
                  <c:y val="0.157407407407407"/>
                </c:manualLayout>
              </c:layout>
              <c:showLegendKey val="0"/>
              <c:showVal val="1"/>
              <c:showCatName val="0"/>
              <c:showSerName val="0"/>
              <c:showPercent val="0"/>
              <c:showBubbleSize val="0"/>
            </c:dLbl>
            <c:txPr>
              <a:bodyPr lIns="0">
                <a:noAutofit/>
              </a:bodyPr>
              <a:lstStyle/>
              <a:p>
                <a:pPr>
                  <a:defRPr sz="2000" b="1" i="0" baseline="0"/>
                </a:pPr>
                <a:endParaRPr lang="en-US"/>
              </a:p>
            </c:txPr>
            <c:showLegendKey val="0"/>
            <c:showVal val="1"/>
            <c:showCatName val="0"/>
            <c:showSerName val="0"/>
            <c:showPercent val="0"/>
            <c:showBubbleSize val="0"/>
            <c:showLeaderLines val="1"/>
          </c:dLbls>
          <c:cat>
            <c:strRef>
              <c:f>'Ag Uses'!$C$5:$C$7</c:f>
              <c:strCache>
                <c:ptCount val="3"/>
                <c:pt idx="0">
                  <c:v>Other sources</c:v>
                </c:pt>
                <c:pt idx="1">
                  <c:v>Agricultural Soil Management</c:v>
                </c:pt>
                <c:pt idx="2">
                  <c:v>Manure Management</c:v>
                </c:pt>
              </c:strCache>
            </c:strRef>
          </c:cat>
          <c:val>
            <c:numRef>
              <c:f>'Ag Uses'!$D$5:$D$7</c:f>
              <c:numCache>
                <c:formatCode>0%</c:formatCode>
                <c:ptCount val="3"/>
                <c:pt idx="0">
                  <c:v>0.21</c:v>
                </c:pt>
                <c:pt idx="1">
                  <c:v>0.75</c:v>
                </c:pt>
                <c:pt idx="2">
                  <c:v>0.04</c:v>
                </c:pt>
              </c:numCache>
            </c:numRef>
          </c:val>
        </c:ser>
        <c:dLbls>
          <c:showLegendKey val="0"/>
          <c:showVal val="0"/>
          <c:showCatName val="0"/>
          <c:showSerName val="0"/>
          <c:showPercent val="0"/>
          <c:showBubbleSize val="0"/>
          <c:showLeaderLines val="1"/>
        </c:dLbls>
        <c:firstSliceAng val="0"/>
      </c:pieChart>
    </c:plotArea>
    <c:legend>
      <c:legendPos val="r"/>
      <c:layout/>
      <c:overlay val="0"/>
      <c:txPr>
        <a:bodyPr/>
        <a:lstStyle/>
        <a:p>
          <a:pPr rtl="0">
            <a:defRPr sz="1800"/>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stacked"/>
        <c:varyColors val="0"/>
        <c:ser>
          <c:idx val="0"/>
          <c:order val="0"/>
          <c:tx>
            <c:v>Not</c:v>
          </c:tx>
          <c:invertIfNegative val="0"/>
          <c:dLbls>
            <c:showLegendKey val="0"/>
            <c:showVal val="1"/>
            <c:showCatName val="0"/>
            <c:showSerName val="0"/>
            <c:showPercent val="0"/>
            <c:showBubbleSize val="0"/>
            <c:showLeaderLines val="0"/>
          </c:dLbls>
          <c:cat>
            <c:strRef>
              <c:f>Charts!$C$28:$C$31</c:f>
              <c:strCache>
                <c:ptCount val="4"/>
                <c:pt idx="0">
                  <c:v>Price of corn</c:v>
                </c:pt>
                <c:pt idx="1">
                  <c:v>Price of fertilizer</c:v>
                </c:pt>
                <c:pt idx="2">
                  <c:v>Balance of expected cost and return</c:v>
                </c:pt>
                <c:pt idx="3">
                  <c:v>Max. yield potential</c:v>
                </c:pt>
              </c:strCache>
            </c:strRef>
          </c:cat>
          <c:val>
            <c:numRef>
              <c:f>Charts!$D$28:$D$31</c:f>
              <c:numCache>
                <c:formatCode>0</c:formatCode>
                <c:ptCount val="4"/>
                <c:pt idx="0">
                  <c:v>67.0</c:v>
                </c:pt>
                <c:pt idx="1">
                  <c:v>53.0</c:v>
                </c:pt>
                <c:pt idx="2" formatCode="General">
                  <c:v>31.0</c:v>
                </c:pt>
                <c:pt idx="3" formatCode="General">
                  <c:v>29.0</c:v>
                </c:pt>
              </c:numCache>
            </c:numRef>
          </c:val>
        </c:ser>
        <c:ser>
          <c:idx val="1"/>
          <c:order val="1"/>
          <c:tx>
            <c:v>Slightly</c:v>
          </c:tx>
          <c:invertIfNegative val="0"/>
          <c:dLbls>
            <c:showLegendKey val="0"/>
            <c:showVal val="1"/>
            <c:showCatName val="0"/>
            <c:showSerName val="0"/>
            <c:showPercent val="0"/>
            <c:showBubbleSize val="0"/>
            <c:showLeaderLines val="0"/>
          </c:dLbls>
          <c:cat>
            <c:strRef>
              <c:f>Charts!$C$28:$C$31</c:f>
              <c:strCache>
                <c:ptCount val="4"/>
                <c:pt idx="0">
                  <c:v>Price of corn</c:v>
                </c:pt>
                <c:pt idx="1">
                  <c:v>Price of fertilizer</c:v>
                </c:pt>
                <c:pt idx="2">
                  <c:v>Balance of expected cost and return</c:v>
                </c:pt>
                <c:pt idx="3">
                  <c:v>Max. yield potential</c:v>
                </c:pt>
              </c:strCache>
            </c:strRef>
          </c:cat>
          <c:val>
            <c:numRef>
              <c:f>Charts!$E$28:$E$31</c:f>
              <c:numCache>
                <c:formatCode>General</c:formatCode>
                <c:ptCount val="4"/>
                <c:pt idx="0">
                  <c:v>62.0</c:v>
                </c:pt>
                <c:pt idx="1">
                  <c:v>69.0</c:v>
                </c:pt>
                <c:pt idx="2">
                  <c:v>34.0</c:v>
                </c:pt>
                <c:pt idx="3">
                  <c:v>43.0</c:v>
                </c:pt>
              </c:numCache>
            </c:numRef>
          </c:val>
        </c:ser>
        <c:ser>
          <c:idx val="2"/>
          <c:order val="2"/>
          <c:tx>
            <c:v>Somewhat</c:v>
          </c:tx>
          <c:invertIfNegative val="0"/>
          <c:dLbls>
            <c:showLegendKey val="0"/>
            <c:showVal val="1"/>
            <c:showCatName val="0"/>
            <c:showSerName val="0"/>
            <c:showPercent val="0"/>
            <c:showBubbleSize val="0"/>
            <c:showLeaderLines val="0"/>
          </c:dLbls>
          <c:cat>
            <c:strRef>
              <c:f>Charts!$C$28:$C$31</c:f>
              <c:strCache>
                <c:ptCount val="4"/>
                <c:pt idx="0">
                  <c:v>Price of corn</c:v>
                </c:pt>
                <c:pt idx="1">
                  <c:v>Price of fertilizer</c:v>
                </c:pt>
                <c:pt idx="2">
                  <c:v>Balance of expected cost and return</c:v>
                </c:pt>
                <c:pt idx="3">
                  <c:v>Max. yield potential</c:v>
                </c:pt>
              </c:strCache>
            </c:strRef>
          </c:cat>
          <c:val>
            <c:numRef>
              <c:f>Charts!$F$28:$F$31</c:f>
              <c:numCache>
                <c:formatCode>General</c:formatCode>
                <c:ptCount val="4"/>
                <c:pt idx="0">
                  <c:v>105.0</c:v>
                </c:pt>
                <c:pt idx="1">
                  <c:v>111.0</c:v>
                </c:pt>
                <c:pt idx="2">
                  <c:v>126.0</c:v>
                </c:pt>
                <c:pt idx="3">
                  <c:v>131.0</c:v>
                </c:pt>
              </c:numCache>
            </c:numRef>
          </c:val>
        </c:ser>
        <c:ser>
          <c:idx val="3"/>
          <c:order val="3"/>
          <c:tx>
            <c:v>Very</c:v>
          </c:tx>
          <c:invertIfNegative val="0"/>
          <c:dLbls>
            <c:showLegendKey val="0"/>
            <c:showVal val="1"/>
            <c:showCatName val="0"/>
            <c:showSerName val="0"/>
            <c:showPercent val="0"/>
            <c:showBubbleSize val="0"/>
            <c:showLeaderLines val="0"/>
          </c:dLbls>
          <c:cat>
            <c:strRef>
              <c:f>Charts!$C$28:$C$31</c:f>
              <c:strCache>
                <c:ptCount val="4"/>
                <c:pt idx="0">
                  <c:v>Price of corn</c:v>
                </c:pt>
                <c:pt idx="1">
                  <c:v>Price of fertilizer</c:v>
                </c:pt>
                <c:pt idx="2">
                  <c:v>Balance of expected cost and return</c:v>
                </c:pt>
                <c:pt idx="3">
                  <c:v>Max. yield potential</c:v>
                </c:pt>
              </c:strCache>
            </c:strRef>
          </c:cat>
          <c:val>
            <c:numRef>
              <c:f>Charts!$G$28:$G$31</c:f>
              <c:numCache>
                <c:formatCode>General</c:formatCode>
                <c:ptCount val="4"/>
                <c:pt idx="0">
                  <c:v>96.0</c:v>
                </c:pt>
                <c:pt idx="1">
                  <c:v>100.0</c:v>
                </c:pt>
                <c:pt idx="2">
                  <c:v>126.0</c:v>
                </c:pt>
                <c:pt idx="3">
                  <c:v>117.0</c:v>
                </c:pt>
              </c:numCache>
            </c:numRef>
          </c:val>
        </c:ser>
        <c:dLbls>
          <c:showLegendKey val="0"/>
          <c:showVal val="0"/>
          <c:showCatName val="0"/>
          <c:showSerName val="0"/>
          <c:showPercent val="0"/>
          <c:showBubbleSize val="0"/>
        </c:dLbls>
        <c:gapWidth val="150"/>
        <c:overlap val="100"/>
        <c:axId val="-2099530776"/>
        <c:axId val="2054256936"/>
      </c:barChart>
      <c:catAx>
        <c:axId val="-2099530776"/>
        <c:scaling>
          <c:orientation val="minMax"/>
        </c:scaling>
        <c:delete val="0"/>
        <c:axPos val="b"/>
        <c:majorTickMark val="out"/>
        <c:minorTickMark val="none"/>
        <c:tickLblPos val="nextTo"/>
        <c:crossAx val="2054256936"/>
        <c:crosses val="autoZero"/>
        <c:auto val="1"/>
        <c:lblAlgn val="ctr"/>
        <c:lblOffset val="100"/>
        <c:noMultiLvlLbl val="0"/>
      </c:catAx>
      <c:valAx>
        <c:axId val="2054256936"/>
        <c:scaling>
          <c:orientation val="minMax"/>
        </c:scaling>
        <c:delete val="0"/>
        <c:axPos val="l"/>
        <c:majorGridlines/>
        <c:numFmt formatCode="0" sourceLinked="1"/>
        <c:majorTickMark val="out"/>
        <c:minorTickMark val="none"/>
        <c:tickLblPos val="nextTo"/>
        <c:crossAx val="-2099530776"/>
        <c:crosses val="autoZero"/>
        <c:crossBetween val="between"/>
      </c:valAx>
    </c:plotArea>
    <c:legend>
      <c:legendPos val="r"/>
      <c:layout/>
      <c:overlay val="0"/>
    </c:legend>
    <c:plotVisOnly val="1"/>
    <c:dispBlanksAs val="gap"/>
    <c:showDLblsOverMax val="0"/>
  </c:chart>
  <c:spPr>
    <a:solidFill>
      <a:schemeClr val="bg1"/>
    </a:solidFill>
  </c:spPr>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3F7ACF-8828-9841-A524-8264FD0DF7D9}" type="doc">
      <dgm:prSet loTypeId="urn:microsoft.com/office/officeart/2005/8/layout/cycle2" loCatId="" qsTypeId="urn:microsoft.com/office/officeart/2005/8/quickstyle/simple4" qsCatId="simple" csTypeId="urn:microsoft.com/office/officeart/2005/8/colors/accent1_2" csCatId="accent1" phldr="1"/>
      <dgm:spPr/>
      <dgm:t>
        <a:bodyPr/>
        <a:lstStyle/>
        <a:p>
          <a:endParaRPr lang="en-US"/>
        </a:p>
      </dgm:t>
    </dgm:pt>
    <dgm:pt modelId="{C142E50D-617A-F04F-B2FD-95C32F056675}">
      <dgm:prSet phldrT="[Text]"/>
      <dgm:spPr/>
      <dgm:t>
        <a:bodyPr/>
        <a:lstStyle/>
        <a:p>
          <a:r>
            <a:rPr lang="en-US" dirty="0" smtClean="0"/>
            <a:t>Survey Analysis</a:t>
          </a:r>
          <a:endParaRPr lang="en-US" dirty="0"/>
        </a:p>
      </dgm:t>
    </dgm:pt>
    <dgm:pt modelId="{E958AF8D-504F-F642-AB52-2E3A050572E4}" type="parTrans" cxnId="{C5CA7605-A7AD-584A-B443-BF7FF033F8CE}">
      <dgm:prSet/>
      <dgm:spPr/>
      <dgm:t>
        <a:bodyPr/>
        <a:lstStyle/>
        <a:p>
          <a:endParaRPr lang="en-US"/>
        </a:p>
      </dgm:t>
    </dgm:pt>
    <dgm:pt modelId="{27122D01-1179-D24C-BC0B-7405A0448EC2}" type="sibTrans" cxnId="{C5CA7605-A7AD-584A-B443-BF7FF033F8CE}">
      <dgm:prSet/>
      <dgm:spPr/>
      <dgm:t>
        <a:bodyPr/>
        <a:lstStyle/>
        <a:p>
          <a:endParaRPr lang="en-US"/>
        </a:p>
      </dgm:t>
    </dgm:pt>
    <dgm:pt modelId="{54C1F853-A85F-3549-9571-3925630D4EED}">
      <dgm:prSet phldrT="[Text]"/>
      <dgm:spPr/>
      <dgm:t>
        <a:bodyPr/>
        <a:lstStyle/>
        <a:p>
          <a:r>
            <a:rPr lang="en-US" dirty="0" smtClean="0"/>
            <a:t>Interview Coding</a:t>
          </a:r>
          <a:endParaRPr lang="en-US" dirty="0"/>
        </a:p>
      </dgm:t>
    </dgm:pt>
    <dgm:pt modelId="{B9C15A4F-2C47-7B4D-8163-820CDDB2C4DE}" type="parTrans" cxnId="{A38517FC-6920-4B4D-BC90-51E1FC7A4532}">
      <dgm:prSet/>
      <dgm:spPr/>
      <dgm:t>
        <a:bodyPr/>
        <a:lstStyle/>
        <a:p>
          <a:endParaRPr lang="en-US"/>
        </a:p>
      </dgm:t>
    </dgm:pt>
    <dgm:pt modelId="{38C4843F-4EFD-4549-BE16-1BD2964A802D}" type="sibTrans" cxnId="{A38517FC-6920-4B4D-BC90-51E1FC7A4532}">
      <dgm:prSet/>
      <dgm:spPr/>
      <dgm:t>
        <a:bodyPr/>
        <a:lstStyle/>
        <a:p>
          <a:endParaRPr lang="en-US"/>
        </a:p>
      </dgm:t>
    </dgm:pt>
    <dgm:pt modelId="{B3E9B9C4-2621-C64D-8762-D6979A65FC1E}">
      <dgm:prSet phldrT="[Text]"/>
      <dgm:spPr/>
      <dgm:t>
        <a:bodyPr/>
        <a:lstStyle/>
        <a:p>
          <a:r>
            <a:rPr lang="en-US" dirty="0" smtClean="0"/>
            <a:t>Focus Group Coding</a:t>
          </a:r>
          <a:endParaRPr lang="en-US" dirty="0"/>
        </a:p>
      </dgm:t>
    </dgm:pt>
    <dgm:pt modelId="{27282FCD-359F-4746-9FA3-871DCF68E1A3}" type="parTrans" cxnId="{B300ECC9-C27B-894A-AC41-D9B83300227A}">
      <dgm:prSet/>
      <dgm:spPr/>
      <dgm:t>
        <a:bodyPr/>
        <a:lstStyle/>
        <a:p>
          <a:endParaRPr lang="en-US"/>
        </a:p>
      </dgm:t>
    </dgm:pt>
    <dgm:pt modelId="{69CFFD89-371B-714A-8FA1-97209DE85FFF}" type="sibTrans" cxnId="{B300ECC9-C27B-894A-AC41-D9B83300227A}">
      <dgm:prSet/>
      <dgm:spPr/>
      <dgm:t>
        <a:bodyPr/>
        <a:lstStyle/>
        <a:p>
          <a:endParaRPr lang="en-US"/>
        </a:p>
      </dgm:t>
    </dgm:pt>
    <dgm:pt modelId="{CF4EE43F-B677-1E4D-944D-DE6DEDDC5D3D}" type="pres">
      <dgm:prSet presAssocID="{D23F7ACF-8828-9841-A524-8264FD0DF7D9}" presName="cycle" presStyleCnt="0">
        <dgm:presLayoutVars>
          <dgm:dir/>
          <dgm:resizeHandles val="exact"/>
        </dgm:presLayoutVars>
      </dgm:prSet>
      <dgm:spPr/>
      <dgm:t>
        <a:bodyPr/>
        <a:lstStyle/>
        <a:p>
          <a:endParaRPr lang="en-US"/>
        </a:p>
      </dgm:t>
    </dgm:pt>
    <dgm:pt modelId="{9357A502-0E27-354B-B185-3E753CABA71E}" type="pres">
      <dgm:prSet presAssocID="{C142E50D-617A-F04F-B2FD-95C32F056675}" presName="node" presStyleLbl="node1" presStyleIdx="0" presStyleCnt="3">
        <dgm:presLayoutVars>
          <dgm:bulletEnabled val="1"/>
        </dgm:presLayoutVars>
      </dgm:prSet>
      <dgm:spPr/>
      <dgm:t>
        <a:bodyPr/>
        <a:lstStyle/>
        <a:p>
          <a:endParaRPr lang="en-US"/>
        </a:p>
      </dgm:t>
    </dgm:pt>
    <dgm:pt modelId="{09C2A5E6-58B5-D246-9525-5317EF1DDA1B}" type="pres">
      <dgm:prSet presAssocID="{27122D01-1179-D24C-BC0B-7405A0448EC2}" presName="sibTrans" presStyleLbl="sibTrans2D1" presStyleIdx="0" presStyleCnt="3"/>
      <dgm:spPr/>
      <dgm:t>
        <a:bodyPr/>
        <a:lstStyle/>
        <a:p>
          <a:endParaRPr lang="en-US"/>
        </a:p>
      </dgm:t>
    </dgm:pt>
    <dgm:pt modelId="{164F17CC-0F0D-4A4C-816E-D8F5BA4D40E1}" type="pres">
      <dgm:prSet presAssocID="{27122D01-1179-D24C-BC0B-7405A0448EC2}" presName="connectorText" presStyleLbl="sibTrans2D1" presStyleIdx="0" presStyleCnt="3"/>
      <dgm:spPr/>
      <dgm:t>
        <a:bodyPr/>
        <a:lstStyle/>
        <a:p>
          <a:endParaRPr lang="en-US"/>
        </a:p>
      </dgm:t>
    </dgm:pt>
    <dgm:pt modelId="{2ACAA93B-0170-D941-840E-92E17404BFFB}" type="pres">
      <dgm:prSet presAssocID="{54C1F853-A85F-3549-9571-3925630D4EED}" presName="node" presStyleLbl="node1" presStyleIdx="1" presStyleCnt="3">
        <dgm:presLayoutVars>
          <dgm:bulletEnabled val="1"/>
        </dgm:presLayoutVars>
      </dgm:prSet>
      <dgm:spPr/>
      <dgm:t>
        <a:bodyPr/>
        <a:lstStyle/>
        <a:p>
          <a:endParaRPr lang="en-US"/>
        </a:p>
      </dgm:t>
    </dgm:pt>
    <dgm:pt modelId="{26F0ED33-20FD-5544-8196-0EF85B1A05E6}" type="pres">
      <dgm:prSet presAssocID="{38C4843F-4EFD-4549-BE16-1BD2964A802D}" presName="sibTrans" presStyleLbl="sibTrans2D1" presStyleIdx="1" presStyleCnt="3"/>
      <dgm:spPr/>
      <dgm:t>
        <a:bodyPr/>
        <a:lstStyle/>
        <a:p>
          <a:endParaRPr lang="en-US"/>
        </a:p>
      </dgm:t>
    </dgm:pt>
    <dgm:pt modelId="{E50C17EB-F28F-D945-A718-8BC32978BA49}" type="pres">
      <dgm:prSet presAssocID="{38C4843F-4EFD-4549-BE16-1BD2964A802D}" presName="connectorText" presStyleLbl="sibTrans2D1" presStyleIdx="1" presStyleCnt="3"/>
      <dgm:spPr/>
      <dgm:t>
        <a:bodyPr/>
        <a:lstStyle/>
        <a:p>
          <a:endParaRPr lang="en-US"/>
        </a:p>
      </dgm:t>
    </dgm:pt>
    <dgm:pt modelId="{F1808AF2-3CBB-354C-820B-23F9255AFB67}" type="pres">
      <dgm:prSet presAssocID="{B3E9B9C4-2621-C64D-8762-D6979A65FC1E}" presName="node" presStyleLbl="node1" presStyleIdx="2" presStyleCnt="3">
        <dgm:presLayoutVars>
          <dgm:bulletEnabled val="1"/>
        </dgm:presLayoutVars>
      </dgm:prSet>
      <dgm:spPr/>
      <dgm:t>
        <a:bodyPr/>
        <a:lstStyle/>
        <a:p>
          <a:endParaRPr lang="en-US"/>
        </a:p>
      </dgm:t>
    </dgm:pt>
    <dgm:pt modelId="{922A9371-1502-414C-9664-112E893A90C5}" type="pres">
      <dgm:prSet presAssocID="{69CFFD89-371B-714A-8FA1-97209DE85FFF}" presName="sibTrans" presStyleLbl="sibTrans2D1" presStyleIdx="2" presStyleCnt="3"/>
      <dgm:spPr/>
      <dgm:t>
        <a:bodyPr/>
        <a:lstStyle/>
        <a:p>
          <a:endParaRPr lang="en-US"/>
        </a:p>
      </dgm:t>
    </dgm:pt>
    <dgm:pt modelId="{966AAA2B-BCD9-CD43-BA31-17FF59326B80}" type="pres">
      <dgm:prSet presAssocID="{69CFFD89-371B-714A-8FA1-97209DE85FFF}" presName="connectorText" presStyleLbl="sibTrans2D1" presStyleIdx="2" presStyleCnt="3"/>
      <dgm:spPr/>
      <dgm:t>
        <a:bodyPr/>
        <a:lstStyle/>
        <a:p>
          <a:endParaRPr lang="en-US"/>
        </a:p>
      </dgm:t>
    </dgm:pt>
  </dgm:ptLst>
  <dgm:cxnLst>
    <dgm:cxn modelId="{B389EA17-027C-1F4C-85E0-C9833A21C6A3}" type="presOf" srcId="{27122D01-1179-D24C-BC0B-7405A0448EC2}" destId="{09C2A5E6-58B5-D246-9525-5317EF1DDA1B}" srcOrd="0" destOrd="0" presId="urn:microsoft.com/office/officeart/2005/8/layout/cycle2"/>
    <dgm:cxn modelId="{CE916BDA-0C0C-2A46-AB66-D283520686E8}" type="presOf" srcId="{69CFFD89-371B-714A-8FA1-97209DE85FFF}" destId="{922A9371-1502-414C-9664-112E893A90C5}" srcOrd="0" destOrd="0" presId="urn:microsoft.com/office/officeart/2005/8/layout/cycle2"/>
    <dgm:cxn modelId="{8C8CEFD0-E0F9-D348-B4E3-FB6E79EB5BC4}" type="presOf" srcId="{38C4843F-4EFD-4549-BE16-1BD2964A802D}" destId="{26F0ED33-20FD-5544-8196-0EF85B1A05E6}" srcOrd="0" destOrd="0" presId="urn:microsoft.com/office/officeart/2005/8/layout/cycle2"/>
    <dgm:cxn modelId="{4E8219C4-5D61-0247-9E08-F2D387101A47}" type="presOf" srcId="{27122D01-1179-D24C-BC0B-7405A0448EC2}" destId="{164F17CC-0F0D-4A4C-816E-D8F5BA4D40E1}" srcOrd="1" destOrd="0" presId="urn:microsoft.com/office/officeart/2005/8/layout/cycle2"/>
    <dgm:cxn modelId="{3B2BE9CB-1A8B-AF4B-A4B9-59C4271DEB2B}" type="presOf" srcId="{38C4843F-4EFD-4549-BE16-1BD2964A802D}" destId="{E50C17EB-F28F-D945-A718-8BC32978BA49}" srcOrd="1" destOrd="0" presId="urn:microsoft.com/office/officeart/2005/8/layout/cycle2"/>
    <dgm:cxn modelId="{B300ECC9-C27B-894A-AC41-D9B83300227A}" srcId="{D23F7ACF-8828-9841-A524-8264FD0DF7D9}" destId="{B3E9B9C4-2621-C64D-8762-D6979A65FC1E}" srcOrd="2" destOrd="0" parTransId="{27282FCD-359F-4746-9FA3-871DCF68E1A3}" sibTransId="{69CFFD89-371B-714A-8FA1-97209DE85FFF}"/>
    <dgm:cxn modelId="{3E5529FD-34B4-9C4E-A1A0-AC2CD40EB1C6}" type="presOf" srcId="{B3E9B9C4-2621-C64D-8762-D6979A65FC1E}" destId="{F1808AF2-3CBB-354C-820B-23F9255AFB67}" srcOrd="0" destOrd="0" presId="urn:microsoft.com/office/officeart/2005/8/layout/cycle2"/>
    <dgm:cxn modelId="{0BEC7140-9BAB-5B42-B582-51363D70B70C}" type="presOf" srcId="{69CFFD89-371B-714A-8FA1-97209DE85FFF}" destId="{966AAA2B-BCD9-CD43-BA31-17FF59326B80}" srcOrd="1" destOrd="0" presId="urn:microsoft.com/office/officeart/2005/8/layout/cycle2"/>
    <dgm:cxn modelId="{4289003E-1ACC-9040-8570-1505FDBD0EDC}" type="presOf" srcId="{C142E50D-617A-F04F-B2FD-95C32F056675}" destId="{9357A502-0E27-354B-B185-3E753CABA71E}" srcOrd="0" destOrd="0" presId="urn:microsoft.com/office/officeart/2005/8/layout/cycle2"/>
    <dgm:cxn modelId="{A38517FC-6920-4B4D-BC90-51E1FC7A4532}" srcId="{D23F7ACF-8828-9841-A524-8264FD0DF7D9}" destId="{54C1F853-A85F-3549-9571-3925630D4EED}" srcOrd="1" destOrd="0" parTransId="{B9C15A4F-2C47-7B4D-8163-820CDDB2C4DE}" sibTransId="{38C4843F-4EFD-4549-BE16-1BD2964A802D}"/>
    <dgm:cxn modelId="{C5CA7605-A7AD-584A-B443-BF7FF033F8CE}" srcId="{D23F7ACF-8828-9841-A524-8264FD0DF7D9}" destId="{C142E50D-617A-F04F-B2FD-95C32F056675}" srcOrd="0" destOrd="0" parTransId="{E958AF8D-504F-F642-AB52-2E3A050572E4}" sibTransId="{27122D01-1179-D24C-BC0B-7405A0448EC2}"/>
    <dgm:cxn modelId="{BDBEF603-C591-C542-8BF1-127AAD628399}" type="presOf" srcId="{54C1F853-A85F-3549-9571-3925630D4EED}" destId="{2ACAA93B-0170-D941-840E-92E17404BFFB}" srcOrd="0" destOrd="0" presId="urn:microsoft.com/office/officeart/2005/8/layout/cycle2"/>
    <dgm:cxn modelId="{6041D28B-5A98-4C4C-8E58-6E2AFAF1077C}" type="presOf" srcId="{D23F7ACF-8828-9841-A524-8264FD0DF7D9}" destId="{CF4EE43F-B677-1E4D-944D-DE6DEDDC5D3D}" srcOrd="0" destOrd="0" presId="urn:microsoft.com/office/officeart/2005/8/layout/cycle2"/>
    <dgm:cxn modelId="{30E3BBA1-0509-DC44-87A7-8BE667540F7D}" type="presParOf" srcId="{CF4EE43F-B677-1E4D-944D-DE6DEDDC5D3D}" destId="{9357A502-0E27-354B-B185-3E753CABA71E}" srcOrd="0" destOrd="0" presId="urn:microsoft.com/office/officeart/2005/8/layout/cycle2"/>
    <dgm:cxn modelId="{20A64A04-8F22-9B4C-A891-051F9E23DE0C}" type="presParOf" srcId="{CF4EE43F-B677-1E4D-944D-DE6DEDDC5D3D}" destId="{09C2A5E6-58B5-D246-9525-5317EF1DDA1B}" srcOrd="1" destOrd="0" presId="urn:microsoft.com/office/officeart/2005/8/layout/cycle2"/>
    <dgm:cxn modelId="{F1BDE8F0-378F-8B4A-BD0C-06B30DB63F72}" type="presParOf" srcId="{09C2A5E6-58B5-D246-9525-5317EF1DDA1B}" destId="{164F17CC-0F0D-4A4C-816E-D8F5BA4D40E1}" srcOrd="0" destOrd="0" presId="urn:microsoft.com/office/officeart/2005/8/layout/cycle2"/>
    <dgm:cxn modelId="{F7672AAD-F99C-FA45-BEB6-4E6E30F7022C}" type="presParOf" srcId="{CF4EE43F-B677-1E4D-944D-DE6DEDDC5D3D}" destId="{2ACAA93B-0170-D941-840E-92E17404BFFB}" srcOrd="2" destOrd="0" presId="urn:microsoft.com/office/officeart/2005/8/layout/cycle2"/>
    <dgm:cxn modelId="{5AF555A4-7365-484B-8356-64C6B0C61C84}" type="presParOf" srcId="{CF4EE43F-B677-1E4D-944D-DE6DEDDC5D3D}" destId="{26F0ED33-20FD-5544-8196-0EF85B1A05E6}" srcOrd="3" destOrd="0" presId="urn:microsoft.com/office/officeart/2005/8/layout/cycle2"/>
    <dgm:cxn modelId="{A72C030A-3767-D248-A2DF-F0517E2A9D6A}" type="presParOf" srcId="{26F0ED33-20FD-5544-8196-0EF85B1A05E6}" destId="{E50C17EB-F28F-D945-A718-8BC32978BA49}" srcOrd="0" destOrd="0" presId="urn:microsoft.com/office/officeart/2005/8/layout/cycle2"/>
    <dgm:cxn modelId="{DFB173A2-0F56-F549-95EB-A8940BF11463}" type="presParOf" srcId="{CF4EE43F-B677-1E4D-944D-DE6DEDDC5D3D}" destId="{F1808AF2-3CBB-354C-820B-23F9255AFB67}" srcOrd="4" destOrd="0" presId="urn:microsoft.com/office/officeart/2005/8/layout/cycle2"/>
    <dgm:cxn modelId="{CDB9860C-2163-3744-A8B0-2CC04034CC03}" type="presParOf" srcId="{CF4EE43F-B677-1E4D-944D-DE6DEDDC5D3D}" destId="{922A9371-1502-414C-9664-112E893A90C5}" srcOrd="5" destOrd="0" presId="urn:microsoft.com/office/officeart/2005/8/layout/cycle2"/>
    <dgm:cxn modelId="{EA977046-028A-D74B-9115-04049574CA2C}" type="presParOf" srcId="{922A9371-1502-414C-9664-112E893A90C5}" destId="{966AAA2B-BCD9-CD43-BA31-17FF59326B80}"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57A502-0E27-354B-B185-3E753CABA71E}">
      <dsp:nvSpPr>
        <dsp:cNvPr id="0" name=""/>
        <dsp:cNvSpPr/>
      </dsp:nvSpPr>
      <dsp:spPr>
        <a:xfrm>
          <a:off x="2165449" y="606"/>
          <a:ext cx="1765101" cy="1765101"/>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Survey Analysis</a:t>
          </a:r>
          <a:endParaRPr lang="en-US" sz="2400" kern="1200" dirty="0"/>
        </a:p>
      </dsp:txBody>
      <dsp:txXfrm>
        <a:off x="2423942" y="259099"/>
        <a:ext cx="1248115" cy="1248115"/>
      </dsp:txXfrm>
    </dsp:sp>
    <dsp:sp modelId="{09C2A5E6-58B5-D246-9525-5317EF1DDA1B}">
      <dsp:nvSpPr>
        <dsp:cNvPr id="0" name=""/>
        <dsp:cNvSpPr/>
      </dsp:nvSpPr>
      <dsp:spPr>
        <a:xfrm rot="3600000">
          <a:off x="3469294" y="1722603"/>
          <a:ext cx="470660" cy="595721"/>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a:off x="3504594" y="1780606"/>
        <a:ext cx="329462" cy="357433"/>
      </dsp:txXfrm>
    </dsp:sp>
    <dsp:sp modelId="{2ACAA93B-0170-D941-840E-92E17404BFFB}">
      <dsp:nvSpPr>
        <dsp:cNvPr id="0" name=""/>
        <dsp:cNvSpPr/>
      </dsp:nvSpPr>
      <dsp:spPr>
        <a:xfrm>
          <a:off x="3492018" y="2298292"/>
          <a:ext cx="1765101" cy="1765101"/>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Interview Coding</a:t>
          </a:r>
          <a:endParaRPr lang="en-US" sz="2400" kern="1200" dirty="0"/>
        </a:p>
      </dsp:txBody>
      <dsp:txXfrm>
        <a:off x="3750511" y="2556785"/>
        <a:ext cx="1248115" cy="1248115"/>
      </dsp:txXfrm>
    </dsp:sp>
    <dsp:sp modelId="{26F0ED33-20FD-5544-8196-0EF85B1A05E6}">
      <dsp:nvSpPr>
        <dsp:cNvPr id="0" name=""/>
        <dsp:cNvSpPr/>
      </dsp:nvSpPr>
      <dsp:spPr>
        <a:xfrm rot="10800000">
          <a:off x="2825990" y="2882982"/>
          <a:ext cx="470660" cy="595721"/>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rot="10800000">
        <a:off x="2967188" y="3002126"/>
        <a:ext cx="329462" cy="357433"/>
      </dsp:txXfrm>
    </dsp:sp>
    <dsp:sp modelId="{F1808AF2-3CBB-354C-820B-23F9255AFB67}">
      <dsp:nvSpPr>
        <dsp:cNvPr id="0" name=""/>
        <dsp:cNvSpPr/>
      </dsp:nvSpPr>
      <dsp:spPr>
        <a:xfrm>
          <a:off x="838879" y="2298292"/>
          <a:ext cx="1765101" cy="1765101"/>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Focus Group Coding</a:t>
          </a:r>
          <a:endParaRPr lang="en-US" sz="2400" kern="1200" dirty="0"/>
        </a:p>
      </dsp:txBody>
      <dsp:txXfrm>
        <a:off x="1097372" y="2556785"/>
        <a:ext cx="1248115" cy="1248115"/>
      </dsp:txXfrm>
    </dsp:sp>
    <dsp:sp modelId="{922A9371-1502-414C-9664-112E893A90C5}">
      <dsp:nvSpPr>
        <dsp:cNvPr id="0" name=""/>
        <dsp:cNvSpPr/>
      </dsp:nvSpPr>
      <dsp:spPr>
        <a:xfrm rot="18000000">
          <a:off x="2142724" y="1745675"/>
          <a:ext cx="470660" cy="595721"/>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a:off x="2178024" y="1925960"/>
        <a:ext cx="329462" cy="357433"/>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BB7396C-1DFF-D045-8264-90830143BBAF}" type="datetimeFigureOut">
              <a:rPr lang="en-US" smtClean="0"/>
              <a:t>2/27/15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D847580-8626-AA4A-B4AC-E2211A57FF76}" type="slidenum">
              <a:rPr lang="en-US" smtClean="0"/>
              <a:t>‹#›</a:t>
            </a:fld>
            <a:endParaRPr lang="en-US"/>
          </a:p>
        </p:txBody>
      </p:sp>
    </p:spTree>
    <p:extLst>
      <p:ext uri="{BB962C8B-B14F-4D97-AF65-F5344CB8AC3E}">
        <p14:creationId xmlns:p14="http://schemas.microsoft.com/office/powerpoint/2010/main" val="25654660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C89485-6D10-A340-85FA-F23BA2BA7D15}" type="datetimeFigureOut">
              <a:rPr lang="en-US" smtClean="0"/>
              <a:t>2/27/15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C4046C-91A6-9D47-AD83-BFBD7E316598}" type="slidenum">
              <a:rPr lang="en-US" smtClean="0"/>
              <a:t>‹#›</a:t>
            </a:fld>
            <a:endParaRPr lang="en-US"/>
          </a:p>
        </p:txBody>
      </p:sp>
    </p:spTree>
    <p:extLst>
      <p:ext uri="{BB962C8B-B14F-4D97-AF65-F5344CB8AC3E}">
        <p14:creationId xmlns:p14="http://schemas.microsoft.com/office/powerpoint/2010/main" val="309793229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25.39 lbs./acre </a:t>
            </a:r>
            <a:endParaRPr lang="en-US" dirty="0"/>
          </a:p>
        </p:txBody>
      </p:sp>
      <p:sp>
        <p:nvSpPr>
          <p:cNvPr id="4" name="Slide Number Placeholder 3"/>
          <p:cNvSpPr>
            <a:spLocks noGrp="1"/>
          </p:cNvSpPr>
          <p:nvPr>
            <p:ph type="sldNum" sz="quarter" idx="10"/>
          </p:nvPr>
        </p:nvSpPr>
        <p:spPr/>
        <p:txBody>
          <a:bodyPr/>
          <a:lstStyle/>
          <a:p>
            <a:fld id="{8413F8B3-ED9F-294D-9073-2CD2B9AEA724}" type="slidenum">
              <a:rPr lang="en-US" smtClean="0"/>
              <a:t>13</a:t>
            </a:fld>
            <a:endParaRPr lang="en-US"/>
          </a:p>
        </p:txBody>
      </p:sp>
    </p:spTree>
    <p:extLst>
      <p:ext uri="{BB962C8B-B14F-4D97-AF65-F5344CB8AC3E}">
        <p14:creationId xmlns:p14="http://schemas.microsoft.com/office/powerpoint/2010/main" val="2226587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Nearly twice as large on average,</a:t>
            </a:r>
            <a:endParaRPr lang="en-US" dirty="0"/>
          </a:p>
        </p:txBody>
      </p:sp>
      <p:sp>
        <p:nvSpPr>
          <p:cNvPr id="4" name="Slide Number Placeholder 3"/>
          <p:cNvSpPr>
            <a:spLocks noGrp="1"/>
          </p:cNvSpPr>
          <p:nvPr>
            <p:ph type="sldNum" sz="quarter" idx="10"/>
          </p:nvPr>
        </p:nvSpPr>
        <p:spPr/>
        <p:txBody>
          <a:bodyPr/>
          <a:lstStyle/>
          <a:p>
            <a:fld id="{8413F8B3-ED9F-294D-9073-2CD2B9AEA724}" type="slidenum">
              <a:rPr lang="en-US" smtClean="0"/>
              <a:t>82</a:t>
            </a:fld>
            <a:endParaRPr lang="en-US"/>
          </a:p>
        </p:txBody>
      </p:sp>
    </p:spTree>
    <p:extLst>
      <p:ext uri="{BB962C8B-B14F-4D97-AF65-F5344CB8AC3E}">
        <p14:creationId xmlns:p14="http://schemas.microsoft.com/office/powerpoint/2010/main" val="663903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13F8B3-ED9F-294D-9073-2CD2B9AEA724}" type="slidenum">
              <a:rPr lang="en-US" smtClean="0"/>
              <a:t>96</a:t>
            </a:fld>
            <a:endParaRPr lang="en-US"/>
          </a:p>
        </p:txBody>
      </p:sp>
    </p:spTree>
    <p:extLst>
      <p:ext uri="{BB962C8B-B14F-4D97-AF65-F5344CB8AC3E}">
        <p14:creationId xmlns:p14="http://schemas.microsoft.com/office/powerpoint/2010/main" val="2883525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55CB10-D4C2-F342-B8CA-8604316998E7}" type="slidenum">
              <a:rPr lang="en-US" smtClean="0"/>
              <a:pPr/>
              <a:t>99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55CB10-D4C2-F342-B8CA-8604316998E7}" type="slidenum">
              <a:rPr lang="en-US" smtClean="0"/>
              <a:pPr/>
              <a:t>100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55CB10-D4C2-F342-B8CA-8604316998E7}" type="slidenum">
              <a:rPr lang="en-US" smtClean="0"/>
              <a:pPr/>
              <a:t>101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Global nitrogen</a:t>
            </a:r>
            <a:r>
              <a:rPr lang="en-US" baseline="0" dirty="0" smtClean="0"/>
              <a:t> fertilizer use has increase approximately 10 fold since 1950, hypoxia and groundwater pollution, 60% of US coastal rivers and bays have been degraded by nutrient pollution and the dead zone in the gulf of </a:t>
            </a:r>
            <a:r>
              <a:rPr lang="en-US" sz="1200" kern="1200" dirty="0" smtClean="0">
                <a:solidFill>
                  <a:schemeClr val="tx1"/>
                </a:solidFill>
                <a:latin typeface="+mn-lt"/>
                <a:ea typeface="+mn-ea"/>
                <a:cs typeface="+mn-cs"/>
              </a:rPr>
              <a:t>has covered an average of 6,000 square miles over the past five years and the National Oceanic and Atmospheric Administration expects it to be over 7,800 square miles this year (University of Michigan, 2009).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Increasing</a:t>
            </a:r>
            <a:r>
              <a:rPr lang="en-US" sz="1200" kern="1200" baseline="0" dirty="0" smtClean="0">
                <a:solidFill>
                  <a:schemeClr val="tx1"/>
                </a:solidFill>
                <a:latin typeface="+mn-lt"/>
                <a:ea typeface="+mn-ea"/>
                <a:cs typeface="+mn-cs"/>
              </a:rPr>
              <a:t> concern about </a:t>
            </a:r>
            <a:r>
              <a:rPr lang="en-US" sz="1200" kern="1200" baseline="0" dirty="0" err="1" smtClean="0">
                <a:solidFill>
                  <a:schemeClr val="tx1"/>
                </a:solidFill>
                <a:latin typeface="+mn-lt"/>
                <a:ea typeface="+mn-ea"/>
                <a:cs typeface="+mn-cs"/>
              </a:rPr>
              <a:t>contibution</a:t>
            </a:r>
            <a:r>
              <a:rPr lang="en-US" sz="1200" kern="1200" baseline="0" dirty="0" smtClean="0">
                <a:solidFill>
                  <a:schemeClr val="tx1"/>
                </a:solidFill>
                <a:latin typeface="+mn-lt"/>
                <a:ea typeface="+mn-ea"/>
                <a:cs typeface="+mn-cs"/>
              </a:rPr>
              <a:t> of nitrogen fertilizer to nitrous oxide in the atmosphere, which traps heat at about 300 times the rate of CO2, agriculture contributes about 70% of the US N20 </a:t>
            </a:r>
            <a:r>
              <a:rPr lang="en-US" sz="1200" kern="1200" baseline="0" dirty="0" err="1" smtClean="0">
                <a:solidFill>
                  <a:schemeClr val="tx1"/>
                </a:solidFill>
                <a:latin typeface="+mn-lt"/>
                <a:ea typeface="+mn-ea"/>
                <a:cs typeface="+mn-cs"/>
              </a:rPr>
              <a:t>emmissions</a:t>
            </a:r>
            <a:r>
              <a:rPr lang="en-US" sz="1200" kern="1200" baseline="0" dirty="0" smtClean="0">
                <a:solidFill>
                  <a:schemeClr val="tx1"/>
                </a:solidFill>
                <a:latin typeface="+mn-lt"/>
                <a:ea typeface="+mn-ea"/>
                <a:cs typeface="+mn-cs"/>
              </a:rPr>
              <a:t> in the US.</a:t>
            </a:r>
            <a:endParaRPr lang="en-US" dirty="0"/>
          </a:p>
        </p:txBody>
      </p:sp>
      <p:sp>
        <p:nvSpPr>
          <p:cNvPr id="4" name="Slide Number Placeholder 3"/>
          <p:cNvSpPr>
            <a:spLocks noGrp="1"/>
          </p:cNvSpPr>
          <p:nvPr>
            <p:ph type="sldNum" sz="quarter" idx="10"/>
          </p:nvPr>
        </p:nvSpPr>
        <p:spPr/>
        <p:txBody>
          <a:bodyPr/>
          <a:lstStyle/>
          <a:p>
            <a:fld id="{7555CB10-D4C2-F342-B8CA-8604316998E7}" type="slidenum">
              <a:rPr lang="en-US" smtClean="0"/>
              <a:pPr/>
              <a:t>104</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55CB10-D4C2-F342-B8CA-8604316998E7}" type="slidenum">
              <a:rPr lang="en-US" smtClean="0"/>
              <a:pPr/>
              <a:t>105</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55CB10-D4C2-F342-B8CA-8604316998E7}" type="slidenum">
              <a:rPr lang="en-US" smtClean="0"/>
              <a:pPr/>
              <a:t>106</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Bill Heffernan</a:t>
            </a:r>
          </a:p>
          <a:p>
            <a:endParaRPr lang="en-US" dirty="0"/>
          </a:p>
        </p:txBody>
      </p:sp>
      <p:sp>
        <p:nvSpPr>
          <p:cNvPr id="4" name="Slide Number Placeholder 3"/>
          <p:cNvSpPr>
            <a:spLocks noGrp="1"/>
          </p:cNvSpPr>
          <p:nvPr>
            <p:ph type="sldNum" sz="quarter" idx="10"/>
          </p:nvPr>
        </p:nvSpPr>
        <p:spPr/>
        <p:txBody>
          <a:bodyPr/>
          <a:lstStyle/>
          <a:p>
            <a:fld id="{8413F8B3-ED9F-294D-9073-2CD2B9AEA724}" type="slidenum">
              <a:rPr lang="en-US" smtClean="0"/>
              <a:t>111</a:t>
            </a:fld>
            <a:endParaRPr lang="en-US"/>
          </a:p>
        </p:txBody>
      </p:sp>
    </p:spTree>
    <p:extLst>
      <p:ext uri="{BB962C8B-B14F-4D97-AF65-F5344CB8AC3E}">
        <p14:creationId xmlns:p14="http://schemas.microsoft.com/office/powerpoint/2010/main" val="3471703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Phil Howard</a:t>
            </a:r>
          </a:p>
          <a:p>
            <a:endParaRPr lang="en-US" dirty="0"/>
          </a:p>
        </p:txBody>
      </p:sp>
      <p:sp>
        <p:nvSpPr>
          <p:cNvPr id="4" name="Slide Number Placeholder 3"/>
          <p:cNvSpPr>
            <a:spLocks noGrp="1"/>
          </p:cNvSpPr>
          <p:nvPr>
            <p:ph type="sldNum" sz="quarter" idx="10"/>
          </p:nvPr>
        </p:nvSpPr>
        <p:spPr/>
        <p:txBody>
          <a:bodyPr/>
          <a:lstStyle/>
          <a:p>
            <a:fld id="{8413F8B3-ED9F-294D-9073-2CD2B9AEA724}" type="slidenum">
              <a:rPr lang="en-US" smtClean="0"/>
              <a:t>112</a:t>
            </a:fld>
            <a:endParaRPr lang="en-US"/>
          </a:p>
        </p:txBody>
      </p:sp>
    </p:spTree>
    <p:extLst>
      <p:ext uri="{BB962C8B-B14F-4D97-AF65-F5344CB8AC3E}">
        <p14:creationId xmlns:p14="http://schemas.microsoft.com/office/powerpoint/2010/main" val="3408123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Nearly twice as large on average,</a:t>
            </a:r>
            <a:endParaRPr lang="en-US" dirty="0"/>
          </a:p>
        </p:txBody>
      </p:sp>
      <p:sp>
        <p:nvSpPr>
          <p:cNvPr id="4" name="Slide Number Placeholder 3"/>
          <p:cNvSpPr>
            <a:spLocks noGrp="1"/>
          </p:cNvSpPr>
          <p:nvPr>
            <p:ph type="sldNum" sz="quarter" idx="10"/>
          </p:nvPr>
        </p:nvSpPr>
        <p:spPr/>
        <p:txBody>
          <a:bodyPr/>
          <a:lstStyle/>
          <a:p>
            <a:fld id="{8413F8B3-ED9F-294D-9073-2CD2B9AEA724}" type="slidenum">
              <a:rPr lang="en-US" smtClean="0"/>
              <a:t>14</a:t>
            </a:fld>
            <a:endParaRPr lang="en-US"/>
          </a:p>
        </p:txBody>
      </p:sp>
    </p:spTree>
    <p:extLst>
      <p:ext uri="{BB962C8B-B14F-4D97-AF65-F5344CB8AC3E}">
        <p14:creationId xmlns:p14="http://schemas.microsoft.com/office/powerpoint/2010/main" val="663903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 Monsanto tech is in 90% of soybeans and 80% of corn in US</a:t>
            </a:r>
          </a:p>
          <a:p>
            <a:endParaRPr lang="en-US" dirty="0" smtClean="0"/>
          </a:p>
          <a:p>
            <a:r>
              <a:rPr lang="en-US" dirty="0" smtClean="0"/>
              <a:t>2007 Texas, Iowa, and other states</a:t>
            </a:r>
            <a:r>
              <a:rPr lang="en-US" baseline="0" dirty="0" smtClean="0"/>
              <a:t> started the antitrust inquiries into Monsanto</a:t>
            </a:r>
          </a:p>
          <a:p>
            <a:endParaRPr lang="en-US" baseline="0" dirty="0" smtClean="0"/>
          </a:p>
          <a:p>
            <a:r>
              <a:rPr lang="en-US" dirty="0" smtClean="0"/>
              <a:t>Mid 1990s 300 seed companies</a:t>
            </a:r>
            <a:r>
              <a:rPr lang="en-US" baseline="0" dirty="0" smtClean="0"/>
              <a:t> to less than 100</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413F8B3-ED9F-294D-9073-2CD2B9AEA724}" type="slidenum">
              <a:rPr lang="en-US" smtClean="0"/>
              <a:t>129</a:t>
            </a:fld>
            <a:endParaRPr lang="en-US"/>
          </a:p>
        </p:txBody>
      </p:sp>
    </p:spTree>
    <p:extLst>
      <p:ext uri="{BB962C8B-B14F-4D97-AF65-F5344CB8AC3E}">
        <p14:creationId xmlns:p14="http://schemas.microsoft.com/office/powerpoint/2010/main" val="676767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N2O is only about 5% of the GHG emissions from human activity,</a:t>
            </a:r>
            <a:r>
              <a:rPr lang="en-US" baseline="0" dirty="0" smtClean="0"/>
              <a:t> but 298 times the heat trapping capacity</a:t>
            </a:r>
            <a:endParaRPr lang="en-US" dirty="0"/>
          </a:p>
        </p:txBody>
      </p:sp>
      <p:sp>
        <p:nvSpPr>
          <p:cNvPr id="4" name="Slide Number Placeholder 3"/>
          <p:cNvSpPr>
            <a:spLocks noGrp="1"/>
          </p:cNvSpPr>
          <p:nvPr>
            <p:ph type="sldNum" sz="quarter" idx="10"/>
          </p:nvPr>
        </p:nvSpPr>
        <p:spPr/>
        <p:txBody>
          <a:bodyPr/>
          <a:lstStyle/>
          <a:p>
            <a:fld id="{8413F8B3-ED9F-294D-9073-2CD2B9AEA724}" type="slidenum">
              <a:rPr lang="en-US" smtClean="0"/>
              <a:t>29</a:t>
            </a:fld>
            <a:endParaRPr lang="en-US"/>
          </a:p>
        </p:txBody>
      </p:sp>
    </p:spTree>
    <p:extLst>
      <p:ext uri="{BB962C8B-B14F-4D97-AF65-F5344CB8AC3E}">
        <p14:creationId xmlns:p14="http://schemas.microsoft.com/office/powerpoint/2010/main" val="441243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Global nitrogen</a:t>
            </a:r>
            <a:r>
              <a:rPr lang="en-US" baseline="0" dirty="0" smtClean="0"/>
              <a:t> fertilizer use has increase approximately 10 fold since 1950, hypoxia and groundwater pollution, 60% of US coastal rivers and bays have been degraded by nutrient pollution and the dead zone in the gulf of </a:t>
            </a:r>
            <a:r>
              <a:rPr lang="en-US" sz="1200" kern="1200" dirty="0" smtClean="0">
                <a:solidFill>
                  <a:schemeClr val="tx1"/>
                </a:solidFill>
                <a:latin typeface="+mn-lt"/>
                <a:ea typeface="+mn-ea"/>
                <a:cs typeface="+mn-cs"/>
              </a:rPr>
              <a:t>has covered an average of 6,000 square miles over the past five years and the National Oceanic and Atmospheric Administration expects it to be over 7,800 square miles this year (University of Michigan, 2009).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Increasing</a:t>
            </a:r>
            <a:r>
              <a:rPr lang="en-US" sz="1200" kern="1200" baseline="0" dirty="0" smtClean="0">
                <a:solidFill>
                  <a:schemeClr val="tx1"/>
                </a:solidFill>
                <a:latin typeface="+mn-lt"/>
                <a:ea typeface="+mn-ea"/>
                <a:cs typeface="+mn-cs"/>
              </a:rPr>
              <a:t> concern about </a:t>
            </a:r>
            <a:r>
              <a:rPr lang="en-US" sz="1200" kern="1200" baseline="0" dirty="0" err="1" smtClean="0">
                <a:solidFill>
                  <a:schemeClr val="tx1"/>
                </a:solidFill>
                <a:latin typeface="+mn-lt"/>
                <a:ea typeface="+mn-ea"/>
                <a:cs typeface="+mn-cs"/>
              </a:rPr>
              <a:t>contibution</a:t>
            </a:r>
            <a:r>
              <a:rPr lang="en-US" sz="1200" kern="1200" baseline="0" dirty="0" smtClean="0">
                <a:solidFill>
                  <a:schemeClr val="tx1"/>
                </a:solidFill>
                <a:latin typeface="+mn-lt"/>
                <a:ea typeface="+mn-ea"/>
                <a:cs typeface="+mn-cs"/>
              </a:rPr>
              <a:t> of nitrogen fertilizer to nitrous oxide in the atmosphere, which traps heat at about 300 times the rate of CO2, agriculture contributes about 70% of the US N20 </a:t>
            </a:r>
            <a:r>
              <a:rPr lang="en-US" sz="1200" kern="1200" baseline="0" dirty="0" err="1" smtClean="0">
                <a:solidFill>
                  <a:schemeClr val="tx1"/>
                </a:solidFill>
                <a:latin typeface="+mn-lt"/>
                <a:ea typeface="+mn-ea"/>
                <a:cs typeface="+mn-cs"/>
              </a:rPr>
              <a:t>emmissions</a:t>
            </a:r>
            <a:r>
              <a:rPr lang="en-US" sz="1200" kern="1200" baseline="0" dirty="0" smtClean="0">
                <a:solidFill>
                  <a:schemeClr val="tx1"/>
                </a:solidFill>
                <a:latin typeface="+mn-lt"/>
                <a:ea typeface="+mn-ea"/>
                <a:cs typeface="+mn-cs"/>
              </a:rPr>
              <a:t> in the US.</a:t>
            </a:r>
            <a:endParaRPr lang="en-US" dirty="0"/>
          </a:p>
        </p:txBody>
      </p:sp>
      <p:sp>
        <p:nvSpPr>
          <p:cNvPr id="4" name="Slide Number Placeholder 3"/>
          <p:cNvSpPr>
            <a:spLocks noGrp="1"/>
          </p:cNvSpPr>
          <p:nvPr>
            <p:ph type="sldNum" sz="quarter" idx="10"/>
          </p:nvPr>
        </p:nvSpPr>
        <p:spPr/>
        <p:txBody>
          <a:bodyPr/>
          <a:lstStyle/>
          <a:p>
            <a:fld id="{7555CB10-D4C2-F342-B8CA-8604316998E7}" type="slidenum">
              <a:rPr lang="en-US" smtClean="0"/>
              <a:pPr/>
              <a:t>37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031"/>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7B54D6E-FCC5-6647-AF7B-DB5E0F67EA2E}" type="slidenum">
              <a:rPr lang="en-US" sz="1200"/>
              <a:pPr/>
              <a:t>41</a:t>
            </a:fld>
            <a:endParaRPr lang="en-US" sz="1200"/>
          </a:p>
        </p:txBody>
      </p:sp>
      <p:sp>
        <p:nvSpPr>
          <p:cNvPr id="29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483" name="Rectangle 3"/>
          <p:cNvSpPr>
            <a:spLocks noGrp="1" noChangeArrowheads="1"/>
          </p:cNvSpPr>
          <p:nvPr>
            <p:ph type="body" idx="1"/>
          </p:nvPr>
        </p:nvSpPr>
        <p:spPr>
          <a:noFill/>
        </p:spPr>
        <p:txBody>
          <a:bodyPr/>
          <a:lstStyle/>
          <a:p>
            <a:pPr marL="171450" indent="-171450" eaLnBrk="1" hangingPunct="1">
              <a:buFontTx/>
              <a:buChar char="-"/>
            </a:pPr>
            <a:r>
              <a:rPr lang="en-US" dirty="0" smtClean="0"/>
              <a:t>Average farm size: 306</a:t>
            </a:r>
            <a:r>
              <a:rPr lang="en-US" baseline="0" dirty="0" smtClean="0"/>
              <a:t> acres in CORN (230 football fields)</a:t>
            </a:r>
          </a:p>
          <a:p>
            <a:pPr marL="171450" indent="-171450" eaLnBrk="1" hangingPunct="1">
              <a:buFontTx/>
              <a:buChar char="-"/>
            </a:pPr>
            <a:r>
              <a:rPr lang="en-US" dirty="0" smtClean="0"/>
              <a:t>Largest 4700, median</a:t>
            </a:r>
            <a:r>
              <a:rPr lang="en-US" baseline="0" dirty="0" smtClean="0"/>
              <a:t> 150 acres, smallest 10 acres</a:t>
            </a:r>
          </a:p>
          <a:p>
            <a:pPr marL="171450" indent="-171450" eaLnBrk="1" hangingPunct="1">
              <a:buFontTx/>
              <a:buChar char="-"/>
            </a:pP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55CB10-D4C2-F342-B8CA-8604316998E7}" type="slidenum">
              <a:rPr lang="en-US" smtClean="0"/>
              <a:pPr/>
              <a:t>42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55CB10-D4C2-F342-B8CA-8604316998E7}" type="slidenum">
              <a:rPr lang="en-US" smtClean="0"/>
              <a:pPr/>
              <a:t>43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55CB10-D4C2-F342-B8CA-8604316998E7}" type="slidenum">
              <a:rPr lang="en-US" smtClean="0"/>
              <a:pPr/>
              <a:t>44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25.39 lbs./acre </a:t>
            </a:r>
            <a:endParaRPr lang="en-US" dirty="0"/>
          </a:p>
        </p:txBody>
      </p:sp>
      <p:sp>
        <p:nvSpPr>
          <p:cNvPr id="4" name="Slide Number Placeholder 3"/>
          <p:cNvSpPr>
            <a:spLocks noGrp="1"/>
          </p:cNvSpPr>
          <p:nvPr>
            <p:ph type="sldNum" sz="quarter" idx="10"/>
          </p:nvPr>
        </p:nvSpPr>
        <p:spPr/>
        <p:txBody>
          <a:bodyPr/>
          <a:lstStyle/>
          <a:p>
            <a:fld id="{8413F8B3-ED9F-294D-9073-2CD2B9AEA724}" type="slidenum">
              <a:rPr lang="en-US" smtClean="0"/>
              <a:t>81</a:t>
            </a:fld>
            <a:endParaRPr lang="en-US"/>
          </a:p>
        </p:txBody>
      </p:sp>
    </p:spTree>
    <p:extLst>
      <p:ext uri="{BB962C8B-B14F-4D97-AF65-F5344CB8AC3E}">
        <p14:creationId xmlns:p14="http://schemas.microsoft.com/office/powerpoint/2010/main" val="2226587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EBB84D-329C-EA49-9194-555D94C5B7F4}" type="datetimeFigureOut">
              <a:rPr lang="en-US" smtClean="0"/>
              <a:t>2/27/15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7AD41F-2519-3148-B56A-0418662D35EC}" type="slidenum">
              <a:rPr lang="en-US" smtClean="0"/>
              <a:t>‹#›</a:t>
            </a:fld>
            <a:endParaRPr lang="en-US"/>
          </a:p>
        </p:txBody>
      </p:sp>
    </p:spTree>
    <p:extLst>
      <p:ext uri="{BB962C8B-B14F-4D97-AF65-F5344CB8AC3E}">
        <p14:creationId xmlns:p14="http://schemas.microsoft.com/office/powerpoint/2010/main" val="1505024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EBB84D-329C-EA49-9194-555D94C5B7F4}" type="datetimeFigureOut">
              <a:rPr lang="en-US" smtClean="0"/>
              <a:t>2/27/15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7AD41F-2519-3148-B56A-0418662D35EC}" type="slidenum">
              <a:rPr lang="en-US" smtClean="0"/>
              <a:t>‹#›</a:t>
            </a:fld>
            <a:endParaRPr lang="en-US"/>
          </a:p>
        </p:txBody>
      </p:sp>
    </p:spTree>
    <p:extLst>
      <p:ext uri="{BB962C8B-B14F-4D97-AF65-F5344CB8AC3E}">
        <p14:creationId xmlns:p14="http://schemas.microsoft.com/office/powerpoint/2010/main" val="1772394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EBB84D-329C-EA49-9194-555D94C5B7F4}" type="datetimeFigureOut">
              <a:rPr lang="en-US" smtClean="0"/>
              <a:t>2/27/15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7AD41F-2519-3148-B56A-0418662D35EC}" type="slidenum">
              <a:rPr lang="en-US" smtClean="0"/>
              <a:t>‹#›</a:t>
            </a:fld>
            <a:endParaRPr lang="en-US"/>
          </a:p>
        </p:txBody>
      </p:sp>
    </p:spTree>
    <p:extLst>
      <p:ext uri="{BB962C8B-B14F-4D97-AF65-F5344CB8AC3E}">
        <p14:creationId xmlns:p14="http://schemas.microsoft.com/office/powerpoint/2010/main" val="1646277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EBB84D-329C-EA49-9194-555D94C5B7F4}" type="datetimeFigureOut">
              <a:rPr lang="en-US" smtClean="0"/>
              <a:t>2/27/15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7AD41F-2519-3148-B56A-0418662D35EC}" type="slidenum">
              <a:rPr lang="en-US" smtClean="0"/>
              <a:t>‹#›</a:t>
            </a:fld>
            <a:endParaRPr lang="en-US"/>
          </a:p>
        </p:txBody>
      </p:sp>
    </p:spTree>
    <p:extLst>
      <p:ext uri="{BB962C8B-B14F-4D97-AF65-F5344CB8AC3E}">
        <p14:creationId xmlns:p14="http://schemas.microsoft.com/office/powerpoint/2010/main" val="2331035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EBB84D-329C-EA49-9194-555D94C5B7F4}" type="datetimeFigureOut">
              <a:rPr lang="en-US" smtClean="0"/>
              <a:t>2/27/15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7AD41F-2519-3148-B56A-0418662D35EC}" type="slidenum">
              <a:rPr lang="en-US" smtClean="0"/>
              <a:t>‹#›</a:t>
            </a:fld>
            <a:endParaRPr lang="en-US"/>
          </a:p>
        </p:txBody>
      </p:sp>
    </p:spTree>
    <p:extLst>
      <p:ext uri="{BB962C8B-B14F-4D97-AF65-F5344CB8AC3E}">
        <p14:creationId xmlns:p14="http://schemas.microsoft.com/office/powerpoint/2010/main" val="2036616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EBB84D-329C-EA49-9194-555D94C5B7F4}" type="datetimeFigureOut">
              <a:rPr lang="en-US" smtClean="0"/>
              <a:t>2/27/15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7AD41F-2519-3148-B56A-0418662D35EC}" type="slidenum">
              <a:rPr lang="en-US" smtClean="0"/>
              <a:t>‹#›</a:t>
            </a:fld>
            <a:endParaRPr lang="en-US"/>
          </a:p>
        </p:txBody>
      </p:sp>
    </p:spTree>
    <p:extLst>
      <p:ext uri="{BB962C8B-B14F-4D97-AF65-F5344CB8AC3E}">
        <p14:creationId xmlns:p14="http://schemas.microsoft.com/office/powerpoint/2010/main" val="2009049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EBB84D-329C-EA49-9194-555D94C5B7F4}" type="datetimeFigureOut">
              <a:rPr lang="en-US" smtClean="0"/>
              <a:t>2/27/15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7AD41F-2519-3148-B56A-0418662D35EC}" type="slidenum">
              <a:rPr lang="en-US" smtClean="0"/>
              <a:t>‹#›</a:t>
            </a:fld>
            <a:endParaRPr lang="en-US"/>
          </a:p>
        </p:txBody>
      </p:sp>
    </p:spTree>
    <p:extLst>
      <p:ext uri="{BB962C8B-B14F-4D97-AF65-F5344CB8AC3E}">
        <p14:creationId xmlns:p14="http://schemas.microsoft.com/office/powerpoint/2010/main" val="1597155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EBB84D-329C-EA49-9194-555D94C5B7F4}" type="datetimeFigureOut">
              <a:rPr lang="en-US" smtClean="0"/>
              <a:t>2/27/15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7AD41F-2519-3148-B56A-0418662D35EC}" type="slidenum">
              <a:rPr lang="en-US" smtClean="0"/>
              <a:t>‹#›</a:t>
            </a:fld>
            <a:endParaRPr lang="en-US"/>
          </a:p>
        </p:txBody>
      </p:sp>
    </p:spTree>
    <p:extLst>
      <p:ext uri="{BB962C8B-B14F-4D97-AF65-F5344CB8AC3E}">
        <p14:creationId xmlns:p14="http://schemas.microsoft.com/office/powerpoint/2010/main" val="1812687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EBB84D-329C-EA49-9194-555D94C5B7F4}" type="datetimeFigureOut">
              <a:rPr lang="en-US" smtClean="0"/>
              <a:t>2/27/15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7AD41F-2519-3148-B56A-0418662D35EC}" type="slidenum">
              <a:rPr lang="en-US" smtClean="0"/>
              <a:t>‹#›</a:t>
            </a:fld>
            <a:endParaRPr lang="en-US"/>
          </a:p>
        </p:txBody>
      </p:sp>
    </p:spTree>
    <p:extLst>
      <p:ext uri="{BB962C8B-B14F-4D97-AF65-F5344CB8AC3E}">
        <p14:creationId xmlns:p14="http://schemas.microsoft.com/office/powerpoint/2010/main" val="4028280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EBB84D-329C-EA49-9194-555D94C5B7F4}" type="datetimeFigureOut">
              <a:rPr lang="en-US" smtClean="0"/>
              <a:t>2/27/15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7AD41F-2519-3148-B56A-0418662D35EC}" type="slidenum">
              <a:rPr lang="en-US" smtClean="0"/>
              <a:t>‹#›</a:t>
            </a:fld>
            <a:endParaRPr lang="en-US"/>
          </a:p>
        </p:txBody>
      </p:sp>
    </p:spTree>
    <p:extLst>
      <p:ext uri="{BB962C8B-B14F-4D97-AF65-F5344CB8AC3E}">
        <p14:creationId xmlns:p14="http://schemas.microsoft.com/office/powerpoint/2010/main" val="3827259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EBB84D-329C-EA49-9194-555D94C5B7F4}" type="datetimeFigureOut">
              <a:rPr lang="en-US" smtClean="0"/>
              <a:t>2/27/15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7AD41F-2519-3148-B56A-0418662D35EC}" type="slidenum">
              <a:rPr lang="en-US" smtClean="0"/>
              <a:t>‹#›</a:t>
            </a:fld>
            <a:endParaRPr lang="en-US"/>
          </a:p>
        </p:txBody>
      </p:sp>
    </p:spTree>
    <p:extLst>
      <p:ext uri="{BB962C8B-B14F-4D97-AF65-F5344CB8AC3E}">
        <p14:creationId xmlns:p14="http://schemas.microsoft.com/office/powerpoint/2010/main" val="86511534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4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EBB84D-329C-EA49-9194-555D94C5B7F4}" type="datetimeFigureOut">
              <a:rPr lang="en-US" smtClean="0"/>
              <a:t>2/27/15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7AD41F-2519-3148-B56A-0418662D35EC}" type="slidenum">
              <a:rPr lang="en-US" smtClean="0"/>
              <a:t>‹#›</a:t>
            </a:fld>
            <a:endParaRPr lang="en-US"/>
          </a:p>
        </p:txBody>
      </p:sp>
    </p:spTree>
    <p:extLst>
      <p:ext uri="{BB962C8B-B14F-4D97-AF65-F5344CB8AC3E}">
        <p14:creationId xmlns:p14="http://schemas.microsoft.com/office/powerpoint/2010/main" val="6800062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gif"/></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gif"/></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12.xml.rels><?xml version="1.0" encoding="UTF-8" standalone="yes"?>
<Relationships xmlns="http://schemas.openxmlformats.org/package/2006/relationships"><Relationship Id="rId3" Type="http://schemas.openxmlformats.org/officeDocument/2006/relationships/hyperlink" Target="http://www.youtube.com/watch?v=nBBXLZWyXBQ" TargetMode="External"/><Relationship Id="rId4" Type="http://schemas.openxmlformats.org/officeDocument/2006/relationships/image" Target="../media/image20.em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gif"/></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24.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 Id="rId3" Type="http://schemas.openxmlformats.org/officeDocument/2006/relationships/image" Target="../media/image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8.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g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1747" y="1087688"/>
            <a:ext cx="7856621" cy="1470025"/>
          </a:xfrm>
        </p:spPr>
        <p:txBody>
          <a:bodyPr>
            <a:normAutofit fontScale="90000"/>
          </a:bodyPr>
          <a:lstStyle/>
          <a:p>
            <a:r>
              <a:rPr lang="en-US" dirty="0" smtClean="0"/>
              <a:t>Seed Contracts</a:t>
            </a:r>
            <a:br>
              <a:rPr lang="en-US" dirty="0" smtClean="0"/>
            </a:br>
            <a:r>
              <a:rPr lang="en-US" dirty="0" smtClean="0"/>
              <a:t>&amp;</a:t>
            </a:r>
            <a:br>
              <a:rPr lang="en-US" dirty="0" smtClean="0"/>
            </a:br>
            <a:r>
              <a:rPr lang="en-US" dirty="0" smtClean="0"/>
              <a:t>Climate Change Mitigation Behaviors</a:t>
            </a:r>
            <a:endParaRPr lang="en-US" dirty="0"/>
          </a:p>
        </p:txBody>
      </p:sp>
      <p:sp>
        <p:nvSpPr>
          <p:cNvPr id="3" name="Subtitle 2"/>
          <p:cNvSpPr>
            <a:spLocks noGrp="1"/>
          </p:cNvSpPr>
          <p:nvPr>
            <p:ph type="subTitle" idx="1"/>
          </p:nvPr>
        </p:nvSpPr>
        <p:spPr/>
        <p:txBody>
          <a:bodyPr/>
          <a:lstStyle/>
          <a:p>
            <a:r>
              <a:rPr lang="en-US" dirty="0" smtClean="0">
                <a:solidFill>
                  <a:schemeClr val="tx1"/>
                </a:solidFill>
              </a:rPr>
              <a:t>Becky Schewe</a:t>
            </a:r>
          </a:p>
          <a:p>
            <a:r>
              <a:rPr lang="en-US" dirty="0" smtClean="0">
                <a:solidFill>
                  <a:schemeClr val="tx1"/>
                </a:solidFill>
              </a:rPr>
              <a:t>Feb. 27, 2015</a:t>
            </a:r>
            <a:endParaRPr lang="en-US" dirty="0">
              <a:solidFill>
                <a:schemeClr val="tx1"/>
              </a:solidFill>
            </a:endParaRPr>
          </a:p>
        </p:txBody>
      </p:sp>
    </p:spTree>
    <p:extLst>
      <p:ext uri="{BB962C8B-B14F-4D97-AF65-F5344CB8AC3E}">
        <p14:creationId xmlns:p14="http://schemas.microsoft.com/office/powerpoint/2010/main" val="208357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40000"/>
              <a:lumOff val="60000"/>
            </a:schemeClr>
          </a:solidFill>
          <a:ln>
            <a:solidFill>
              <a:schemeClr val="tx2"/>
            </a:solidFill>
          </a:ln>
        </p:spPr>
        <p:txBody>
          <a:bodyPr>
            <a:normAutofit fontScale="90000"/>
          </a:bodyPr>
          <a:lstStyle/>
          <a:p>
            <a:r>
              <a:rPr lang="en-US" dirty="0"/>
              <a:t>Political Economy of Seed Corn</a:t>
            </a:r>
            <a:br>
              <a:rPr lang="en-US" dirty="0"/>
            </a:br>
            <a:r>
              <a:rPr lang="en-US" dirty="0"/>
              <a:t>3</a:t>
            </a:r>
            <a:r>
              <a:rPr lang="en-US" dirty="0" smtClean="0"/>
              <a:t>. Competitive Contracts</a:t>
            </a:r>
            <a:endParaRPr lang="en-US" dirty="0"/>
          </a:p>
        </p:txBody>
      </p:sp>
      <p:sp>
        <p:nvSpPr>
          <p:cNvPr id="3" name="Content Placeholder 2"/>
          <p:cNvSpPr>
            <a:spLocks noGrp="1"/>
          </p:cNvSpPr>
          <p:nvPr>
            <p:ph idx="1"/>
          </p:nvPr>
        </p:nvSpPr>
        <p:spPr/>
        <p:txBody>
          <a:bodyPr>
            <a:normAutofit/>
          </a:bodyPr>
          <a:lstStyle/>
          <a:p>
            <a:r>
              <a:rPr lang="en-US" dirty="0" smtClean="0"/>
              <a:t>Annual contracts</a:t>
            </a:r>
          </a:p>
          <a:p>
            <a:endParaRPr lang="en-US" dirty="0" smtClean="0"/>
          </a:p>
          <a:p>
            <a:r>
              <a:rPr lang="en-US" dirty="0" smtClean="0"/>
              <a:t>Tournament contracts</a:t>
            </a:r>
            <a:endParaRPr lang="en-US" dirty="0"/>
          </a:p>
          <a:p>
            <a:endParaRPr lang="en-US" dirty="0" smtClean="0"/>
          </a:p>
          <a:p>
            <a:r>
              <a:rPr lang="en-US" i="1" dirty="0" smtClean="0"/>
              <a:t>Incentivizes application </a:t>
            </a:r>
            <a:endParaRPr lang="en-US" i="1" dirty="0"/>
          </a:p>
        </p:txBody>
      </p:sp>
      <p:sp>
        <p:nvSpPr>
          <p:cNvPr id="4" name="Slide Number Placeholder 3"/>
          <p:cNvSpPr>
            <a:spLocks noGrp="1"/>
          </p:cNvSpPr>
          <p:nvPr>
            <p:ph type="sldNum" sz="quarter" idx="12"/>
          </p:nvPr>
        </p:nvSpPr>
        <p:spPr/>
        <p:txBody>
          <a:bodyPr/>
          <a:lstStyle/>
          <a:p>
            <a:fld id="{4EB4F01A-2969-3A48-A665-C2835505F580}" type="slidenum">
              <a:rPr lang="en-US" smtClean="0"/>
              <a:t>10</a:t>
            </a:fld>
            <a:endParaRPr lang="en-US"/>
          </a:p>
        </p:txBody>
      </p:sp>
    </p:spTree>
    <p:extLst>
      <p:ext uri="{BB962C8B-B14F-4D97-AF65-F5344CB8AC3E}">
        <p14:creationId xmlns:p14="http://schemas.microsoft.com/office/powerpoint/2010/main" val="40351308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7415"/>
          </a:xfrm>
        </p:spPr>
        <p:txBody>
          <a:bodyPr>
            <a:normAutofit/>
          </a:bodyPr>
          <a:lstStyle/>
          <a:p>
            <a:r>
              <a:rPr lang="en-US" sz="3200" b="1" u="sng" dirty="0" smtClean="0"/>
              <a:t>What’s up with climate change values?</a:t>
            </a:r>
            <a:endParaRPr lang="en-US" sz="3200" u="sng" dirty="0"/>
          </a:p>
        </p:txBody>
      </p:sp>
      <p:graphicFrame>
        <p:nvGraphicFramePr>
          <p:cNvPr id="4" name="Table 3"/>
          <p:cNvGraphicFramePr>
            <a:graphicFrameLocks noGrp="1"/>
          </p:cNvGraphicFramePr>
          <p:nvPr/>
        </p:nvGraphicFramePr>
        <p:xfrm>
          <a:off x="269436" y="867415"/>
          <a:ext cx="8621458" cy="5569223"/>
        </p:xfrm>
        <a:graphic>
          <a:graphicData uri="http://schemas.openxmlformats.org/drawingml/2006/table">
            <a:tbl>
              <a:tblPr/>
              <a:tblGrid>
                <a:gridCol w="2095816"/>
                <a:gridCol w="2061462"/>
                <a:gridCol w="842274"/>
                <a:gridCol w="842274"/>
                <a:gridCol w="842274"/>
                <a:gridCol w="1095084"/>
                <a:gridCol w="842274"/>
              </a:tblGrid>
              <a:tr h="127408">
                <a:tc gridSpan="2">
                  <a:txBody>
                    <a:bodyPr/>
                    <a:lstStyle/>
                    <a:p>
                      <a:pPr algn="l" fontAlgn="b"/>
                      <a:r>
                        <a:rPr lang="en-US" sz="1400" b="0" i="0" u="none" strike="noStrike" dirty="0" smtClean="0">
                          <a:latin typeface="Verdana"/>
                        </a:rPr>
                        <a:t> CLIMATE</a:t>
                      </a:r>
                      <a:r>
                        <a:rPr lang="en-US" sz="1400" b="0" i="0" u="none" strike="noStrike" baseline="0" dirty="0" smtClean="0">
                          <a:latin typeface="Verdana"/>
                        </a:rPr>
                        <a:t> CHANGE PERSONAL</a:t>
                      </a:r>
                      <a:endParaRPr lang="en-US" sz="1400" b="0" i="0" u="none" strike="noStrike" dirty="0" smtClean="0">
                        <a:latin typeface="Verdana"/>
                      </a:endParaRPr>
                    </a:p>
                    <a:p>
                      <a:pPr algn="l" fontAlgn="b"/>
                      <a:r>
                        <a:rPr lang="en-US" sz="1400" b="0" i="0" u="none" strike="noStrike" dirty="0">
                          <a:latin typeface="Verdana"/>
                        </a:rPr>
                        <a:t> </a:t>
                      </a:r>
                    </a:p>
                  </a:txBody>
                  <a:tcPr marL="9801" marR="9801" marT="9801"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EECE1"/>
                    </a:solidFill>
                  </a:tcPr>
                </a:tc>
                <a:tc hMerge="1">
                  <a:txBody>
                    <a:bodyPr/>
                    <a:lstStyle/>
                    <a:p>
                      <a:pPr algn="l" fontAlgn="b"/>
                      <a:endParaRPr lang="en-US" sz="1400" b="0" i="0" u="none" strike="noStrike" dirty="0">
                        <a:latin typeface="Verdana"/>
                      </a:endParaRPr>
                    </a:p>
                  </a:txBody>
                  <a:tcPr marL="9801" marR="9801" marT="9801"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US" sz="1400" b="1" i="0" u="none" strike="noStrike" dirty="0">
                          <a:latin typeface="Verdana"/>
                        </a:rPr>
                        <a:t>Model 1</a:t>
                      </a:r>
                    </a:p>
                  </a:txBody>
                  <a:tcPr marL="9801" marR="9801" marT="9801"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US" sz="1400" b="1" i="0" u="none" strike="noStrike">
                          <a:latin typeface="Verdana"/>
                        </a:rPr>
                        <a:t>Model 2</a:t>
                      </a:r>
                    </a:p>
                  </a:txBody>
                  <a:tcPr marL="9801" marR="9801" marT="9801" marB="0" anchor="b">
                    <a:lnL>
                      <a:noFill/>
                    </a:lnL>
                    <a:lnR>
                      <a:noFill/>
                    </a:lnR>
                    <a:lnT>
                      <a:noFill/>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US" sz="1400" b="1" i="0" u="none" strike="noStrike">
                          <a:latin typeface="Verdana"/>
                        </a:rPr>
                        <a:t>Model 3</a:t>
                      </a:r>
                    </a:p>
                  </a:txBody>
                  <a:tcPr marL="9801" marR="9801" marT="9801" marB="0" anchor="b">
                    <a:lnL>
                      <a:noFill/>
                    </a:lnL>
                    <a:lnR>
                      <a:noFill/>
                    </a:lnR>
                    <a:lnT>
                      <a:noFill/>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US" sz="1400" b="1" i="0" u="none" strike="noStrike">
                          <a:latin typeface="Verdana"/>
                        </a:rPr>
                        <a:t>Model 4</a:t>
                      </a:r>
                    </a:p>
                  </a:txBody>
                  <a:tcPr marL="9801" marR="9801" marT="9801" marB="0" anchor="b">
                    <a:lnL>
                      <a:noFill/>
                    </a:lnL>
                    <a:lnR>
                      <a:noFill/>
                    </a:lnR>
                    <a:lnT>
                      <a:noFill/>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US" sz="1400" b="1" i="0" u="none" strike="noStrike">
                          <a:latin typeface="Verdana"/>
                        </a:rPr>
                        <a:t>Model 5</a:t>
                      </a:r>
                    </a:p>
                  </a:txBody>
                  <a:tcPr marL="9801" marR="9801" marT="9801" marB="0" anchor="b">
                    <a:lnL>
                      <a:noFill/>
                    </a:lnL>
                    <a:lnR>
                      <a:noFill/>
                    </a:lnR>
                    <a:lnT>
                      <a:noFill/>
                    </a:lnT>
                    <a:lnB w="6350" cap="flat" cmpd="sng" algn="ctr">
                      <a:solidFill>
                        <a:srgbClr val="000000"/>
                      </a:solidFill>
                      <a:prstDash val="solid"/>
                      <a:round/>
                      <a:headEnd type="none" w="med" len="med"/>
                      <a:tailEnd type="none" w="med" len="med"/>
                    </a:lnB>
                    <a:solidFill>
                      <a:srgbClr val="EEECE1"/>
                    </a:solidFill>
                  </a:tcPr>
                </a:tc>
              </a:tr>
              <a:tr h="127408">
                <a:tc>
                  <a:txBody>
                    <a:bodyPr/>
                    <a:lstStyle/>
                    <a:p>
                      <a:pPr algn="l" fontAlgn="b"/>
                      <a:r>
                        <a:rPr lang="en-US" sz="1400" b="0" i="0" u="none" strike="noStrike">
                          <a:latin typeface="Verdana"/>
                        </a:rPr>
                        <a:t>Sociodemographic</a:t>
                      </a:r>
                    </a:p>
                  </a:txBody>
                  <a:tcPr marL="9801" marR="9801" marT="9801"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r" fontAlgn="b"/>
                      <a:r>
                        <a:rPr lang="en-US" sz="1400" b="0" i="0" u="none" strike="noStrike">
                          <a:latin typeface="Verdana"/>
                        </a:rPr>
                        <a:t>Age</a:t>
                      </a:r>
                    </a:p>
                  </a:txBody>
                  <a:tcPr marL="9801" marR="9801" marT="98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-0.0452</a:t>
                      </a:r>
                    </a:p>
                  </a:txBody>
                  <a:tcPr marL="9801" marR="9801" marT="9801"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-0.0313</a:t>
                      </a:r>
                    </a:p>
                  </a:txBody>
                  <a:tcPr marL="9801" marR="9801" marT="9801" marB="0" anchor="b">
                    <a:lnL>
                      <a:noFill/>
                    </a:lnL>
                    <a:lnR>
                      <a:noFill/>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0.0091</a:t>
                      </a:r>
                    </a:p>
                  </a:txBody>
                  <a:tcPr marL="9801" marR="9801" marT="9801" marB="0" anchor="b">
                    <a:lnL>
                      <a:noFill/>
                    </a:lnL>
                    <a:lnR>
                      <a:noFill/>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0.0141</a:t>
                      </a:r>
                    </a:p>
                  </a:txBody>
                  <a:tcPr marL="9801" marR="9801" marT="9801" marB="0" anchor="b">
                    <a:lnL>
                      <a:noFill/>
                    </a:lnL>
                    <a:lnR>
                      <a:noFill/>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0.0349</a:t>
                      </a:r>
                    </a:p>
                  </a:txBody>
                  <a:tcPr marL="9801" marR="9801" marT="9801" marB="0" anchor="b">
                    <a:lnL>
                      <a:noFill/>
                    </a:lnL>
                    <a:lnR>
                      <a:noFill/>
                    </a:lnR>
                    <a:lnT w="6350" cap="flat" cmpd="sng" algn="ctr">
                      <a:solidFill>
                        <a:srgbClr val="000000"/>
                      </a:solidFill>
                      <a:prstDash val="solid"/>
                      <a:round/>
                      <a:headEnd type="none" w="med" len="med"/>
                      <a:tailEnd type="none" w="med" len="med"/>
                    </a:lnT>
                    <a:lnB>
                      <a:noFill/>
                    </a:lnB>
                    <a:solidFill>
                      <a:srgbClr val="EEECE1"/>
                    </a:solidFill>
                  </a:tcPr>
                </a:tc>
              </a:tr>
              <a:tr h="127408">
                <a:tc>
                  <a:txBody>
                    <a:bodyPr/>
                    <a:lstStyle/>
                    <a:p>
                      <a:pPr algn="l" fontAlgn="b"/>
                      <a:endParaRPr lang="en-US" sz="1400" b="0" i="0" u="none" strike="noStrike">
                        <a:latin typeface="Verdana"/>
                      </a:endParaRPr>
                    </a:p>
                  </a:txBody>
                  <a:tcPr marL="9801" marR="9801" marT="9801" marB="0" anchor="b">
                    <a:lnL>
                      <a:noFill/>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r" fontAlgn="b"/>
                      <a:r>
                        <a:rPr lang="en-US" sz="1400" b="0" i="0" u="none" strike="noStrike" dirty="0">
                          <a:latin typeface="Verdana"/>
                        </a:rPr>
                        <a:t>Gender</a:t>
                      </a:r>
                    </a:p>
                  </a:txBody>
                  <a:tcPr marL="9801" marR="9801" marT="98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l" fontAlgn="b"/>
                      <a:r>
                        <a:rPr lang="en-US" sz="1400" b="1" i="0" u="none" strike="noStrike">
                          <a:latin typeface="Verdana"/>
                        </a:rPr>
                        <a:t>0.1547*</a:t>
                      </a:r>
                    </a:p>
                  </a:txBody>
                  <a:tcPr marL="9801" marR="9801" marT="9801" marB="0" anchor="b">
                    <a:lnL w="6350" cap="flat" cmpd="sng" algn="ctr">
                      <a:solidFill>
                        <a:srgbClr val="000000"/>
                      </a:solidFill>
                      <a:prstDash val="solid"/>
                      <a:round/>
                      <a:headEnd type="none" w="med" len="med"/>
                      <a:tailEnd type="none" w="med" len="med"/>
                    </a:lnL>
                    <a:lnR>
                      <a:noFill/>
                    </a:lnR>
                    <a:lnT>
                      <a:noFill/>
                    </a:lnT>
                    <a:lnB>
                      <a:noFill/>
                    </a:lnB>
                    <a:solidFill>
                      <a:srgbClr val="EEECE1"/>
                    </a:solidFill>
                  </a:tcPr>
                </a:tc>
                <a:tc>
                  <a:txBody>
                    <a:bodyPr/>
                    <a:lstStyle/>
                    <a:p>
                      <a:pPr algn="l" fontAlgn="b"/>
                      <a:r>
                        <a:rPr lang="en-US" sz="1400" b="1" i="0" u="none" strike="noStrike">
                          <a:latin typeface="Verdana"/>
                        </a:rPr>
                        <a:t>0.1543*</a:t>
                      </a:r>
                    </a:p>
                  </a:txBody>
                  <a:tcPr marL="9801" marR="9801" marT="9801" marB="0" anchor="b">
                    <a:lnL>
                      <a:noFill/>
                    </a:lnL>
                    <a:lnR>
                      <a:noFill/>
                    </a:lnR>
                    <a:lnT>
                      <a:noFill/>
                    </a:lnT>
                    <a:lnB>
                      <a:noFill/>
                    </a:lnB>
                    <a:solidFill>
                      <a:srgbClr val="EEECE1"/>
                    </a:solidFill>
                  </a:tcPr>
                </a:tc>
                <a:tc>
                  <a:txBody>
                    <a:bodyPr/>
                    <a:lstStyle/>
                    <a:p>
                      <a:pPr algn="l" fontAlgn="b"/>
                      <a:r>
                        <a:rPr lang="en-US" sz="1400" b="0" i="0" u="none" strike="noStrike">
                          <a:latin typeface="Verdana"/>
                        </a:rPr>
                        <a:t>0.124</a:t>
                      </a:r>
                    </a:p>
                  </a:txBody>
                  <a:tcPr marL="9801" marR="9801" marT="9801" marB="0" anchor="b">
                    <a:lnL>
                      <a:noFill/>
                    </a:lnL>
                    <a:lnR>
                      <a:noFill/>
                    </a:lnR>
                    <a:lnT>
                      <a:noFill/>
                    </a:lnT>
                    <a:lnB>
                      <a:noFill/>
                    </a:lnB>
                    <a:solidFill>
                      <a:srgbClr val="EEECE1"/>
                    </a:solidFill>
                  </a:tcPr>
                </a:tc>
                <a:tc>
                  <a:txBody>
                    <a:bodyPr/>
                    <a:lstStyle/>
                    <a:p>
                      <a:pPr algn="l" fontAlgn="b"/>
                      <a:r>
                        <a:rPr lang="en-US" sz="1400" b="0" i="0" u="none" strike="noStrike">
                          <a:latin typeface="Verdana"/>
                        </a:rPr>
                        <a:t>0.0839</a:t>
                      </a:r>
                    </a:p>
                  </a:txBody>
                  <a:tcPr marL="9801" marR="9801" marT="9801" marB="0" anchor="b">
                    <a:lnL>
                      <a:noFill/>
                    </a:lnL>
                    <a:lnR>
                      <a:noFill/>
                    </a:lnR>
                    <a:lnT>
                      <a:noFill/>
                    </a:lnT>
                    <a:lnB>
                      <a:noFill/>
                    </a:lnB>
                    <a:solidFill>
                      <a:srgbClr val="EEECE1"/>
                    </a:solidFill>
                  </a:tcPr>
                </a:tc>
                <a:tc>
                  <a:txBody>
                    <a:bodyPr/>
                    <a:lstStyle/>
                    <a:p>
                      <a:pPr algn="l" fontAlgn="b"/>
                      <a:r>
                        <a:rPr lang="en-US" sz="1400" b="0" i="0" u="none" strike="noStrike">
                          <a:latin typeface="Verdana"/>
                        </a:rPr>
                        <a:t>0.0592</a:t>
                      </a:r>
                    </a:p>
                  </a:txBody>
                  <a:tcPr marL="9801" marR="9801" marT="9801" marB="0" anchor="b">
                    <a:lnL>
                      <a:noFill/>
                    </a:lnL>
                    <a:lnR>
                      <a:noFill/>
                    </a:lnR>
                    <a:lnT>
                      <a:noFill/>
                    </a:lnT>
                    <a:lnB>
                      <a:noFill/>
                    </a:lnB>
                    <a:solidFill>
                      <a:srgbClr val="EEECE1"/>
                    </a:solidFill>
                  </a:tcPr>
                </a:tc>
              </a:tr>
              <a:tr h="127408">
                <a:tc>
                  <a:txBody>
                    <a:bodyPr/>
                    <a:lstStyle/>
                    <a:p>
                      <a:pPr algn="l" fontAlgn="b"/>
                      <a:endParaRPr lang="en-US" sz="1400" b="0" i="0" u="none" strike="noStrike">
                        <a:latin typeface="Verdana"/>
                      </a:endParaRPr>
                    </a:p>
                  </a:txBody>
                  <a:tcPr marL="9801" marR="9801" marT="9801" marB="0" anchor="b">
                    <a:lnL>
                      <a:noFill/>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r" fontAlgn="b"/>
                      <a:r>
                        <a:rPr lang="en-US" sz="1400" b="0" i="0" u="none" strike="noStrike">
                          <a:latin typeface="Verdana"/>
                        </a:rPr>
                        <a:t>Education</a:t>
                      </a:r>
                    </a:p>
                  </a:txBody>
                  <a:tcPr marL="9801" marR="9801" marT="98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l" fontAlgn="b"/>
                      <a:r>
                        <a:rPr lang="en-US" sz="1400" b="0" i="0" u="none" strike="noStrike">
                          <a:latin typeface="Verdana"/>
                        </a:rPr>
                        <a:t>-0.0582</a:t>
                      </a:r>
                    </a:p>
                  </a:txBody>
                  <a:tcPr marL="9801" marR="9801" marT="9801" marB="0" anchor="b">
                    <a:lnL w="6350" cap="flat" cmpd="sng" algn="ctr">
                      <a:solidFill>
                        <a:srgbClr val="000000"/>
                      </a:solidFill>
                      <a:prstDash val="solid"/>
                      <a:round/>
                      <a:headEnd type="none" w="med" len="med"/>
                      <a:tailEnd type="none" w="med" len="med"/>
                    </a:lnL>
                    <a:lnR>
                      <a:noFill/>
                    </a:lnR>
                    <a:lnT>
                      <a:noFill/>
                    </a:lnT>
                    <a:lnB>
                      <a:noFill/>
                    </a:lnB>
                    <a:solidFill>
                      <a:srgbClr val="EEECE1"/>
                    </a:solidFill>
                  </a:tcPr>
                </a:tc>
                <a:tc>
                  <a:txBody>
                    <a:bodyPr/>
                    <a:lstStyle/>
                    <a:p>
                      <a:pPr algn="l" fontAlgn="b"/>
                      <a:r>
                        <a:rPr lang="en-US" sz="1400" b="0" i="0" u="none" strike="noStrike">
                          <a:latin typeface="Verdana"/>
                        </a:rPr>
                        <a:t>-0.0526</a:t>
                      </a:r>
                    </a:p>
                  </a:txBody>
                  <a:tcPr marL="9801" marR="9801" marT="9801" marB="0" anchor="b">
                    <a:lnL>
                      <a:noFill/>
                    </a:lnL>
                    <a:lnR>
                      <a:noFill/>
                    </a:lnR>
                    <a:lnT>
                      <a:noFill/>
                    </a:lnT>
                    <a:lnB>
                      <a:noFill/>
                    </a:lnB>
                    <a:solidFill>
                      <a:srgbClr val="EEECE1"/>
                    </a:solidFill>
                  </a:tcPr>
                </a:tc>
                <a:tc>
                  <a:txBody>
                    <a:bodyPr/>
                    <a:lstStyle/>
                    <a:p>
                      <a:pPr algn="l" fontAlgn="b"/>
                      <a:r>
                        <a:rPr lang="en-US" sz="1400" b="0" i="0" u="none" strike="noStrike">
                          <a:latin typeface="Verdana"/>
                        </a:rPr>
                        <a:t>-0.0249</a:t>
                      </a:r>
                    </a:p>
                  </a:txBody>
                  <a:tcPr marL="9801" marR="9801" marT="9801" marB="0" anchor="b">
                    <a:lnL>
                      <a:noFill/>
                    </a:lnL>
                    <a:lnR>
                      <a:noFill/>
                    </a:lnR>
                    <a:lnT>
                      <a:noFill/>
                    </a:lnT>
                    <a:lnB>
                      <a:noFill/>
                    </a:lnB>
                    <a:solidFill>
                      <a:srgbClr val="EEECE1"/>
                    </a:solidFill>
                  </a:tcPr>
                </a:tc>
                <a:tc>
                  <a:txBody>
                    <a:bodyPr/>
                    <a:lstStyle/>
                    <a:p>
                      <a:pPr algn="l" fontAlgn="b"/>
                      <a:r>
                        <a:rPr lang="en-US" sz="1400" b="0" i="0" u="none" strike="noStrike">
                          <a:latin typeface="Verdana"/>
                        </a:rPr>
                        <a:t>-0.0772</a:t>
                      </a:r>
                    </a:p>
                  </a:txBody>
                  <a:tcPr marL="9801" marR="9801" marT="9801" marB="0" anchor="b">
                    <a:lnL>
                      <a:noFill/>
                    </a:lnL>
                    <a:lnR>
                      <a:noFill/>
                    </a:lnR>
                    <a:lnT>
                      <a:noFill/>
                    </a:lnT>
                    <a:lnB>
                      <a:noFill/>
                    </a:lnB>
                    <a:solidFill>
                      <a:srgbClr val="EEECE1"/>
                    </a:solidFill>
                  </a:tcPr>
                </a:tc>
                <a:tc>
                  <a:txBody>
                    <a:bodyPr/>
                    <a:lstStyle/>
                    <a:p>
                      <a:pPr algn="l" fontAlgn="b"/>
                      <a:r>
                        <a:rPr lang="en-US" sz="1400" b="0" i="0" u="none" strike="noStrike">
                          <a:latin typeface="Verdana"/>
                        </a:rPr>
                        <a:t>-0.0855</a:t>
                      </a:r>
                    </a:p>
                  </a:txBody>
                  <a:tcPr marL="9801" marR="9801" marT="9801" marB="0" anchor="b">
                    <a:lnL>
                      <a:noFill/>
                    </a:lnL>
                    <a:lnR>
                      <a:noFill/>
                    </a:lnR>
                    <a:lnT>
                      <a:noFill/>
                    </a:lnT>
                    <a:lnB>
                      <a:noFill/>
                    </a:lnB>
                    <a:solidFill>
                      <a:srgbClr val="EEECE1"/>
                    </a:solidFill>
                  </a:tcPr>
                </a:tc>
              </a:tr>
              <a:tr h="127408">
                <a:tc>
                  <a:txBody>
                    <a:bodyPr/>
                    <a:lstStyle/>
                    <a:p>
                      <a:pPr algn="l" fontAlgn="b"/>
                      <a:endParaRPr lang="en-US" sz="1400" b="0" i="0" u="none" strike="noStrike">
                        <a:latin typeface="Verdana"/>
                      </a:endParaRPr>
                    </a:p>
                  </a:txBody>
                  <a:tcPr marL="9801" marR="9801" marT="9801" marB="0" anchor="b">
                    <a:lnL>
                      <a:noFill/>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r" fontAlgn="b"/>
                      <a:r>
                        <a:rPr lang="en-US" sz="1400" b="0" i="0" u="none" strike="noStrike">
                          <a:latin typeface="Verdana"/>
                        </a:rPr>
                        <a:t>HH income</a:t>
                      </a:r>
                    </a:p>
                  </a:txBody>
                  <a:tcPr marL="9801" marR="9801" marT="98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l" fontAlgn="b"/>
                      <a:r>
                        <a:rPr lang="en-US" sz="1400" b="0" i="0" u="none" strike="noStrike">
                          <a:latin typeface="Verdana"/>
                        </a:rPr>
                        <a:t>0.066</a:t>
                      </a:r>
                    </a:p>
                  </a:txBody>
                  <a:tcPr marL="9801" marR="9801" marT="9801" marB="0" anchor="b">
                    <a:lnL w="6350" cap="flat" cmpd="sng" algn="ctr">
                      <a:solidFill>
                        <a:srgbClr val="000000"/>
                      </a:solidFill>
                      <a:prstDash val="solid"/>
                      <a:round/>
                      <a:headEnd type="none" w="med" len="med"/>
                      <a:tailEnd type="none" w="med" len="med"/>
                    </a:lnL>
                    <a:lnR>
                      <a:noFill/>
                    </a:lnR>
                    <a:lnT>
                      <a:noFill/>
                    </a:lnT>
                    <a:lnB>
                      <a:noFill/>
                    </a:lnB>
                    <a:solidFill>
                      <a:srgbClr val="EEECE1"/>
                    </a:solidFill>
                  </a:tcPr>
                </a:tc>
                <a:tc>
                  <a:txBody>
                    <a:bodyPr/>
                    <a:lstStyle/>
                    <a:p>
                      <a:pPr algn="l" fontAlgn="b"/>
                      <a:r>
                        <a:rPr lang="en-US" sz="1400" b="0" i="0" u="none" strike="noStrike">
                          <a:latin typeface="Verdana"/>
                        </a:rPr>
                        <a:t>0.0638</a:t>
                      </a:r>
                    </a:p>
                  </a:txBody>
                  <a:tcPr marL="9801" marR="9801" marT="9801" marB="0" anchor="b">
                    <a:lnL>
                      <a:noFill/>
                    </a:lnL>
                    <a:lnR>
                      <a:noFill/>
                    </a:lnR>
                    <a:lnT>
                      <a:noFill/>
                    </a:lnT>
                    <a:lnB>
                      <a:noFill/>
                    </a:lnB>
                    <a:solidFill>
                      <a:srgbClr val="EEECE1"/>
                    </a:solidFill>
                  </a:tcPr>
                </a:tc>
                <a:tc>
                  <a:txBody>
                    <a:bodyPr/>
                    <a:lstStyle/>
                    <a:p>
                      <a:pPr algn="l" fontAlgn="b"/>
                      <a:r>
                        <a:rPr lang="en-US" sz="1400" b="0" i="0" u="none" strike="noStrike">
                          <a:latin typeface="Verdana"/>
                        </a:rPr>
                        <a:t>0.0646</a:t>
                      </a:r>
                    </a:p>
                  </a:txBody>
                  <a:tcPr marL="9801" marR="9801" marT="9801" marB="0" anchor="b">
                    <a:lnL>
                      <a:noFill/>
                    </a:lnL>
                    <a:lnR>
                      <a:noFill/>
                    </a:lnR>
                    <a:lnT>
                      <a:noFill/>
                    </a:lnT>
                    <a:lnB>
                      <a:noFill/>
                    </a:lnB>
                    <a:solidFill>
                      <a:srgbClr val="EEECE1"/>
                    </a:solidFill>
                  </a:tcPr>
                </a:tc>
                <a:tc>
                  <a:txBody>
                    <a:bodyPr/>
                    <a:lstStyle/>
                    <a:p>
                      <a:pPr algn="l" fontAlgn="b"/>
                      <a:r>
                        <a:rPr lang="en-US" sz="1400" b="0" i="0" u="none" strike="noStrike">
                          <a:latin typeface="Verdana"/>
                        </a:rPr>
                        <a:t>0.0001</a:t>
                      </a:r>
                    </a:p>
                  </a:txBody>
                  <a:tcPr marL="9801" marR="9801" marT="9801" marB="0" anchor="b">
                    <a:lnL>
                      <a:noFill/>
                    </a:lnL>
                    <a:lnR>
                      <a:noFill/>
                    </a:lnR>
                    <a:lnT>
                      <a:noFill/>
                    </a:lnT>
                    <a:lnB>
                      <a:noFill/>
                    </a:lnB>
                    <a:solidFill>
                      <a:srgbClr val="EEECE1"/>
                    </a:solidFill>
                  </a:tcPr>
                </a:tc>
                <a:tc>
                  <a:txBody>
                    <a:bodyPr/>
                    <a:lstStyle/>
                    <a:p>
                      <a:pPr algn="l" fontAlgn="b"/>
                      <a:r>
                        <a:rPr lang="en-US" sz="1400" b="0" i="0" u="none" strike="noStrike">
                          <a:latin typeface="Verdana"/>
                        </a:rPr>
                        <a:t>0.0181</a:t>
                      </a:r>
                    </a:p>
                  </a:txBody>
                  <a:tcPr marL="9801" marR="9801" marT="9801" marB="0" anchor="b">
                    <a:lnL>
                      <a:noFill/>
                    </a:lnL>
                    <a:lnR>
                      <a:noFill/>
                    </a:lnR>
                    <a:lnT>
                      <a:noFill/>
                    </a:lnT>
                    <a:lnB>
                      <a:noFill/>
                    </a:lnB>
                    <a:solidFill>
                      <a:srgbClr val="EEECE1"/>
                    </a:solidFill>
                  </a:tcPr>
                </a:tc>
              </a:tr>
              <a:tr h="137209">
                <a:tc>
                  <a:txBody>
                    <a:bodyPr/>
                    <a:lstStyle/>
                    <a:p>
                      <a:pPr algn="l" fontAlgn="b"/>
                      <a:r>
                        <a:rPr lang="en-US" sz="1400" b="0" i="0" u="none" strike="noStrike">
                          <a:latin typeface="Verdana"/>
                        </a:rPr>
                        <a:t> </a:t>
                      </a:r>
                    </a:p>
                  </a:txBody>
                  <a:tcPr marL="9801" marR="9801" marT="9801" marB="0" anchor="b">
                    <a:lnL>
                      <a:noFill/>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r" fontAlgn="b"/>
                      <a:r>
                        <a:rPr lang="en-US" sz="1400" b="0" i="0" u="none" strike="noStrike">
                          <a:latin typeface="Verdana"/>
                        </a:rPr>
                        <a:t>Zipcode</a:t>
                      </a:r>
                    </a:p>
                  </a:txBody>
                  <a:tcPr marL="9801" marR="9801" marT="98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0.0916</a:t>
                      </a:r>
                    </a:p>
                  </a:txBody>
                  <a:tcPr marL="9801" marR="9801" marT="9801" marB="0" anchor="b">
                    <a:lnL w="6350" cap="flat" cmpd="sng" algn="ctr">
                      <a:solidFill>
                        <a:srgbClr val="000000"/>
                      </a:solidFill>
                      <a:prstDash val="solid"/>
                      <a:round/>
                      <a:headEnd type="none" w="med" len="med"/>
                      <a:tailEnd type="none" w="med" len="med"/>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0.0976</a:t>
                      </a:r>
                    </a:p>
                  </a:txBody>
                  <a:tcPr marL="9801" marR="9801" marT="9801"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1" i="0" u="none" strike="noStrike">
                          <a:latin typeface="Verdana"/>
                        </a:rPr>
                        <a:t>0.1048*</a:t>
                      </a:r>
                    </a:p>
                  </a:txBody>
                  <a:tcPr marL="9801" marR="9801" marT="9801"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0.0333</a:t>
                      </a:r>
                    </a:p>
                  </a:txBody>
                  <a:tcPr marL="9801" marR="9801" marT="9801"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0.0442</a:t>
                      </a:r>
                    </a:p>
                  </a:txBody>
                  <a:tcPr marL="9801" marR="9801" marT="9801"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r>
              <a:tr h="137209">
                <a:tc>
                  <a:txBody>
                    <a:bodyPr/>
                    <a:lstStyle/>
                    <a:p>
                      <a:pPr algn="l" fontAlgn="b"/>
                      <a:r>
                        <a:rPr lang="en-US" sz="1400" b="0" i="0" u="none" strike="noStrike">
                          <a:latin typeface="Verdana"/>
                        </a:rPr>
                        <a:t>Farm Business</a:t>
                      </a:r>
                    </a:p>
                  </a:txBody>
                  <a:tcPr marL="9801" marR="9801" marT="9801" marB="0" anchor="b">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r" fontAlgn="b"/>
                      <a:r>
                        <a:rPr lang="en-US" sz="1400" b="0" i="0" u="none" strike="noStrike">
                          <a:latin typeface="Verdana"/>
                        </a:rPr>
                        <a:t>Farm main income</a:t>
                      </a:r>
                    </a:p>
                  </a:txBody>
                  <a:tcPr marL="9801" marR="9801" marT="98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endParaRPr lang="en-US" sz="1400" b="0" i="0" u="none" strike="noStrike">
                        <a:latin typeface="Verdana"/>
                      </a:endParaRPr>
                    </a:p>
                  </a:txBody>
                  <a:tcPr marL="9801" marR="9801" marT="9801" marB="0" anchor="b">
                    <a:lnL w="63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0.0159</a:t>
                      </a:r>
                    </a:p>
                  </a:txBody>
                  <a:tcPr marL="9801" marR="9801" marT="9801"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0.0366</a:t>
                      </a:r>
                    </a:p>
                  </a:txBody>
                  <a:tcPr marL="9801" marR="9801" marT="9801"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-0.0214</a:t>
                      </a:r>
                    </a:p>
                  </a:txBody>
                  <a:tcPr marL="9801" marR="9801" marT="9801"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-0.0394</a:t>
                      </a:r>
                    </a:p>
                  </a:txBody>
                  <a:tcPr marL="9801" marR="9801" marT="9801"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r>
              <a:tr h="127408">
                <a:tc>
                  <a:txBody>
                    <a:bodyPr/>
                    <a:lstStyle/>
                    <a:p>
                      <a:pPr algn="l" fontAlgn="b"/>
                      <a:endParaRPr lang="en-US" sz="1400" b="0" i="0" u="none" strike="noStrike">
                        <a:latin typeface="Verdana"/>
                      </a:endParaRPr>
                    </a:p>
                  </a:txBody>
                  <a:tcPr marL="9801" marR="9801" marT="9801" marB="0" anchor="b">
                    <a:lnL>
                      <a:noFill/>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r" fontAlgn="b"/>
                      <a:r>
                        <a:rPr lang="en-US" sz="1400" b="0" i="0" u="none" strike="noStrike">
                          <a:latin typeface="Verdana"/>
                        </a:rPr>
                        <a:t>Form business org.</a:t>
                      </a:r>
                    </a:p>
                  </a:txBody>
                  <a:tcPr marL="9801" marR="9801" marT="98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l" fontAlgn="b"/>
                      <a:endParaRPr lang="en-US" sz="1400" b="0" i="0" u="none" strike="noStrike">
                        <a:latin typeface="Verdana"/>
                      </a:endParaRPr>
                    </a:p>
                  </a:txBody>
                  <a:tcPr marL="9801" marR="9801" marT="9801" marB="0" anchor="b">
                    <a:lnL w="6350" cap="flat" cmpd="sng" algn="ctr">
                      <a:solidFill>
                        <a:srgbClr val="000000"/>
                      </a:solidFill>
                      <a:prstDash val="solid"/>
                      <a:round/>
                      <a:headEnd type="none" w="med" len="med"/>
                      <a:tailEnd type="none" w="med" len="med"/>
                    </a:lnL>
                    <a:lnR>
                      <a:noFill/>
                    </a:lnR>
                    <a:lnT>
                      <a:noFill/>
                    </a:lnT>
                    <a:lnB>
                      <a:noFill/>
                    </a:lnB>
                    <a:solidFill>
                      <a:srgbClr val="EEECE1"/>
                    </a:solidFill>
                  </a:tcPr>
                </a:tc>
                <a:tc>
                  <a:txBody>
                    <a:bodyPr/>
                    <a:lstStyle/>
                    <a:p>
                      <a:pPr algn="l" fontAlgn="b"/>
                      <a:r>
                        <a:rPr lang="en-US" sz="1400" b="0" i="0" u="none" strike="noStrike">
                          <a:latin typeface="Verdana"/>
                        </a:rPr>
                        <a:t>0.0416</a:t>
                      </a:r>
                    </a:p>
                  </a:txBody>
                  <a:tcPr marL="9801" marR="9801" marT="9801" marB="0" anchor="b">
                    <a:lnL>
                      <a:noFill/>
                    </a:lnL>
                    <a:lnR>
                      <a:noFill/>
                    </a:lnR>
                    <a:lnT>
                      <a:noFill/>
                    </a:lnT>
                    <a:lnB>
                      <a:noFill/>
                    </a:lnB>
                    <a:solidFill>
                      <a:srgbClr val="EEECE1"/>
                    </a:solidFill>
                  </a:tcPr>
                </a:tc>
                <a:tc>
                  <a:txBody>
                    <a:bodyPr/>
                    <a:lstStyle/>
                    <a:p>
                      <a:pPr algn="l" fontAlgn="b"/>
                      <a:r>
                        <a:rPr lang="en-US" sz="1400" b="0" i="0" u="none" strike="noStrike">
                          <a:latin typeface="Verdana"/>
                        </a:rPr>
                        <a:t>0.0535</a:t>
                      </a:r>
                    </a:p>
                  </a:txBody>
                  <a:tcPr marL="9801" marR="9801" marT="9801" marB="0" anchor="b">
                    <a:lnL>
                      <a:noFill/>
                    </a:lnL>
                    <a:lnR>
                      <a:noFill/>
                    </a:lnR>
                    <a:lnT>
                      <a:noFill/>
                    </a:lnT>
                    <a:lnB>
                      <a:noFill/>
                    </a:lnB>
                    <a:solidFill>
                      <a:srgbClr val="EEECE1"/>
                    </a:solidFill>
                  </a:tcPr>
                </a:tc>
                <a:tc>
                  <a:txBody>
                    <a:bodyPr/>
                    <a:lstStyle/>
                    <a:p>
                      <a:pPr algn="l" fontAlgn="b"/>
                      <a:r>
                        <a:rPr lang="en-US" sz="1400" b="0" i="0" u="none" strike="noStrike">
                          <a:latin typeface="Verdana"/>
                        </a:rPr>
                        <a:t>0.0681</a:t>
                      </a:r>
                    </a:p>
                  </a:txBody>
                  <a:tcPr marL="9801" marR="9801" marT="9801" marB="0" anchor="b">
                    <a:lnL>
                      <a:noFill/>
                    </a:lnL>
                    <a:lnR>
                      <a:noFill/>
                    </a:lnR>
                    <a:lnT>
                      <a:noFill/>
                    </a:lnT>
                    <a:lnB>
                      <a:noFill/>
                    </a:lnB>
                    <a:solidFill>
                      <a:srgbClr val="EEECE1"/>
                    </a:solidFill>
                  </a:tcPr>
                </a:tc>
                <a:tc>
                  <a:txBody>
                    <a:bodyPr/>
                    <a:lstStyle/>
                    <a:p>
                      <a:pPr algn="l" fontAlgn="b"/>
                      <a:r>
                        <a:rPr lang="en-US" sz="1400" b="0" i="0" u="none" strike="noStrike">
                          <a:latin typeface="Verdana"/>
                        </a:rPr>
                        <a:t>0.0897</a:t>
                      </a:r>
                    </a:p>
                  </a:txBody>
                  <a:tcPr marL="9801" marR="9801" marT="9801" marB="0" anchor="b">
                    <a:lnL>
                      <a:noFill/>
                    </a:lnL>
                    <a:lnR>
                      <a:noFill/>
                    </a:lnR>
                    <a:lnT>
                      <a:noFill/>
                    </a:lnT>
                    <a:lnB>
                      <a:noFill/>
                    </a:lnB>
                    <a:solidFill>
                      <a:srgbClr val="EEECE1"/>
                    </a:solidFill>
                  </a:tcPr>
                </a:tc>
              </a:tr>
              <a:tr h="127408">
                <a:tc>
                  <a:txBody>
                    <a:bodyPr/>
                    <a:lstStyle/>
                    <a:p>
                      <a:pPr algn="l" fontAlgn="b"/>
                      <a:endParaRPr lang="en-US" sz="1400" b="0" i="0" u="none" strike="noStrike">
                        <a:latin typeface="Verdana"/>
                      </a:endParaRPr>
                    </a:p>
                  </a:txBody>
                  <a:tcPr marL="9801" marR="9801" marT="9801" marB="0" anchor="b">
                    <a:lnL>
                      <a:noFill/>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r" fontAlgn="b"/>
                      <a:r>
                        <a:rPr lang="en-US" sz="1400" b="0" i="0" u="none" strike="noStrike">
                          <a:latin typeface="Verdana"/>
                        </a:rPr>
                        <a:t>Own/Rent Ratio</a:t>
                      </a:r>
                    </a:p>
                  </a:txBody>
                  <a:tcPr marL="9801" marR="9801" marT="98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l" fontAlgn="b"/>
                      <a:endParaRPr lang="en-US" sz="1400" b="0" i="0" u="none" strike="noStrike">
                        <a:latin typeface="Verdana"/>
                      </a:endParaRPr>
                    </a:p>
                  </a:txBody>
                  <a:tcPr marL="9801" marR="9801" marT="9801" marB="0" anchor="b">
                    <a:lnL w="6350" cap="flat" cmpd="sng" algn="ctr">
                      <a:solidFill>
                        <a:srgbClr val="000000"/>
                      </a:solidFill>
                      <a:prstDash val="solid"/>
                      <a:round/>
                      <a:headEnd type="none" w="med" len="med"/>
                      <a:tailEnd type="none" w="med" len="med"/>
                    </a:lnL>
                    <a:lnR>
                      <a:noFill/>
                    </a:lnR>
                    <a:lnT>
                      <a:noFill/>
                    </a:lnT>
                    <a:lnB>
                      <a:noFill/>
                    </a:lnB>
                    <a:solidFill>
                      <a:srgbClr val="EEECE1"/>
                    </a:solidFill>
                  </a:tcPr>
                </a:tc>
                <a:tc>
                  <a:txBody>
                    <a:bodyPr/>
                    <a:lstStyle/>
                    <a:p>
                      <a:pPr algn="l" fontAlgn="b"/>
                      <a:r>
                        <a:rPr lang="en-US" sz="1400" b="0" i="0" u="none" strike="noStrike">
                          <a:latin typeface="Verdana"/>
                        </a:rPr>
                        <a:t>-0.0491</a:t>
                      </a:r>
                    </a:p>
                  </a:txBody>
                  <a:tcPr marL="9801" marR="9801" marT="9801" marB="0" anchor="b">
                    <a:lnL>
                      <a:noFill/>
                    </a:lnL>
                    <a:lnR>
                      <a:noFill/>
                    </a:lnR>
                    <a:lnT>
                      <a:noFill/>
                    </a:lnT>
                    <a:lnB>
                      <a:noFill/>
                    </a:lnB>
                    <a:solidFill>
                      <a:srgbClr val="EEECE1"/>
                    </a:solidFill>
                  </a:tcPr>
                </a:tc>
                <a:tc>
                  <a:txBody>
                    <a:bodyPr/>
                    <a:lstStyle/>
                    <a:p>
                      <a:pPr algn="l" fontAlgn="b"/>
                      <a:r>
                        <a:rPr lang="en-US" sz="1400" b="0" i="0" u="none" strike="noStrike">
                          <a:latin typeface="Verdana"/>
                        </a:rPr>
                        <a:t>-0.0523</a:t>
                      </a:r>
                    </a:p>
                  </a:txBody>
                  <a:tcPr marL="9801" marR="9801" marT="9801" marB="0" anchor="b">
                    <a:lnL>
                      <a:noFill/>
                    </a:lnL>
                    <a:lnR>
                      <a:noFill/>
                    </a:lnR>
                    <a:lnT>
                      <a:noFill/>
                    </a:lnT>
                    <a:lnB>
                      <a:noFill/>
                    </a:lnB>
                    <a:solidFill>
                      <a:srgbClr val="EEECE1"/>
                    </a:solidFill>
                  </a:tcPr>
                </a:tc>
                <a:tc>
                  <a:txBody>
                    <a:bodyPr/>
                    <a:lstStyle/>
                    <a:p>
                      <a:pPr algn="l" fontAlgn="b"/>
                      <a:r>
                        <a:rPr lang="en-US" sz="1400" b="0" i="0" u="none" strike="noStrike">
                          <a:latin typeface="Verdana"/>
                        </a:rPr>
                        <a:t>-0.0279</a:t>
                      </a:r>
                    </a:p>
                  </a:txBody>
                  <a:tcPr marL="9801" marR="9801" marT="9801" marB="0" anchor="b">
                    <a:lnL>
                      <a:noFill/>
                    </a:lnL>
                    <a:lnR>
                      <a:noFill/>
                    </a:lnR>
                    <a:lnT>
                      <a:noFill/>
                    </a:lnT>
                    <a:lnB>
                      <a:noFill/>
                    </a:lnB>
                    <a:solidFill>
                      <a:srgbClr val="EEECE1"/>
                    </a:solidFill>
                  </a:tcPr>
                </a:tc>
                <a:tc>
                  <a:txBody>
                    <a:bodyPr/>
                    <a:lstStyle/>
                    <a:p>
                      <a:pPr algn="l" fontAlgn="b"/>
                      <a:r>
                        <a:rPr lang="en-US" sz="1400" b="0" i="0" u="none" strike="noStrike">
                          <a:latin typeface="Verdana"/>
                        </a:rPr>
                        <a:t>-0.0046</a:t>
                      </a:r>
                    </a:p>
                  </a:txBody>
                  <a:tcPr marL="9801" marR="9801" marT="9801" marB="0" anchor="b">
                    <a:lnL>
                      <a:noFill/>
                    </a:lnL>
                    <a:lnR>
                      <a:noFill/>
                    </a:lnR>
                    <a:lnT>
                      <a:noFill/>
                    </a:lnT>
                    <a:lnB>
                      <a:noFill/>
                    </a:lnB>
                    <a:solidFill>
                      <a:srgbClr val="EEECE1"/>
                    </a:solidFill>
                  </a:tcPr>
                </a:tc>
              </a:tr>
              <a:tr h="137209">
                <a:tc>
                  <a:txBody>
                    <a:bodyPr/>
                    <a:lstStyle/>
                    <a:p>
                      <a:pPr algn="l" fontAlgn="b"/>
                      <a:r>
                        <a:rPr lang="en-US" sz="1400" b="0" i="0" u="none" strike="noStrike">
                          <a:latin typeface="Verdana"/>
                        </a:rPr>
                        <a:t> </a:t>
                      </a:r>
                    </a:p>
                  </a:txBody>
                  <a:tcPr marL="9801" marR="9801" marT="9801" marB="0" anchor="b">
                    <a:lnL>
                      <a:noFill/>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r" fontAlgn="b"/>
                      <a:r>
                        <a:rPr lang="en-US" sz="1400" b="0" i="0" u="none" strike="noStrike">
                          <a:latin typeface="Verdana"/>
                        </a:rPr>
                        <a:t>Acres in Corn/Soy</a:t>
                      </a:r>
                    </a:p>
                  </a:txBody>
                  <a:tcPr marL="9801" marR="9801" marT="98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 </a:t>
                      </a:r>
                    </a:p>
                  </a:txBody>
                  <a:tcPr marL="9801" marR="9801" marT="9801" marB="0" anchor="b">
                    <a:lnL w="6350" cap="flat" cmpd="sng" algn="ctr">
                      <a:solidFill>
                        <a:srgbClr val="000000"/>
                      </a:solidFill>
                      <a:prstDash val="solid"/>
                      <a:round/>
                      <a:headEnd type="none" w="med" len="med"/>
                      <a:tailEnd type="none" w="med" len="med"/>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0.0225</a:t>
                      </a:r>
                    </a:p>
                  </a:txBody>
                  <a:tcPr marL="9801" marR="9801" marT="9801"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0.0137</a:t>
                      </a:r>
                    </a:p>
                  </a:txBody>
                  <a:tcPr marL="9801" marR="9801" marT="9801"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0.0058</a:t>
                      </a:r>
                    </a:p>
                  </a:txBody>
                  <a:tcPr marL="9801" marR="9801" marT="9801"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-0.0229</a:t>
                      </a:r>
                    </a:p>
                  </a:txBody>
                  <a:tcPr marL="9801" marR="9801" marT="9801"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r>
              <a:tr h="137209">
                <a:tc>
                  <a:txBody>
                    <a:bodyPr/>
                    <a:lstStyle/>
                    <a:p>
                      <a:pPr algn="l" fontAlgn="b"/>
                      <a:r>
                        <a:rPr lang="en-US" sz="1400" b="0" i="0" u="none" strike="noStrike">
                          <a:latin typeface="Verdana"/>
                        </a:rPr>
                        <a:t>Agronomic</a:t>
                      </a:r>
                    </a:p>
                  </a:txBody>
                  <a:tcPr marL="9801" marR="9801" marT="9801" marB="0" anchor="b">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r" fontAlgn="b"/>
                      <a:r>
                        <a:rPr lang="en-US" sz="1400" b="0" i="0" u="none" strike="noStrike">
                          <a:latin typeface="Verdana"/>
                        </a:rPr>
                        <a:t>Soil Type</a:t>
                      </a:r>
                    </a:p>
                  </a:txBody>
                  <a:tcPr marL="9801" marR="9801" marT="98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endParaRPr lang="en-US" sz="1400" b="0" i="0" u="none" strike="noStrike">
                        <a:latin typeface="Verdana"/>
                      </a:endParaRPr>
                    </a:p>
                  </a:txBody>
                  <a:tcPr marL="9801" marR="9801" marT="9801" marB="0" anchor="b">
                    <a:lnL w="63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endParaRPr lang="en-US" sz="1400" b="0" i="0" u="none" strike="noStrike">
                        <a:latin typeface="Verdana"/>
                      </a:endParaRPr>
                    </a:p>
                  </a:txBody>
                  <a:tcPr marL="9801" marR="9801" marT="9801"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0.0187</a:t>
                      </a:r>
                    </a:p>
                  </a:txBody>
                  <a:tcPr marL="9801" marR="9801" marT="9801"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0.0099</a:t>
                      </a:r>
                    </a:p>
                  </a:txBody>
                  <a:tcPr marL="9801" marR="9801" marT="9801"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0.0283</a:t>
                      </a:r>
                    </a:p>
                  </a:txBody>
                  <a:tcPr marL="9801" marR="9801" marT="9801"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r>
              <a:tr h="137209">
                <a:tc>
                  <a:txBody>
                    <a:bodyPr/>
                    <a:lstStyle/>
                    <a:p>
                      <a:pPr algn="l" fontAlgn="b"/>
                      <a:r>
                        <a:rPr lang="en-US" sz="1400" b="0" i="0" u="none" strike="noStrike">
                          <a:latin typeface="Verdana"/>
                        </a:rPr>
                        <a:t> </a:t>
                      </a:r>
                    </a:p>
                  </a:txBody>
                  <a:tcPr marL="9801" marR="9801" marT="9801" marB="0" anchor="b">
                    <a:lnL>
                      <a:noFill/>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r" fontAlgn="b"/>
                      <a:r>
                        <a:rPr lang="en-US" sz="1400" b="0" i="0" u="none" strike="noStrike">
                          <a:latin typeface="Verdana"/>
                        </a:rPr>
                        <a:t>Irrigated/non-irr ratio</a:t>
                      </a:r>
                    </a:p>
                  </a:txBody>
                  <a:tcPr marL="9801" marR="9801" marT="98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 </a:t>
                      </a:r>
                    </a:p>
                  </a:txBody>
                  <a:tcPr marL="9801" marR="9801" marT="9801" marB="0" anchor="b">
                    <a:lnL w="6350" cap="flat" cmpd="sng" algn="ctr">
                      <a:solidFill>
                        <a:srgbClr val="000000"/>
                      </a:solidFill>
                      <a:prstDash val="solid"/>
                      <a:round/>
                      <a:headEnd type="none" w="med" len="med"/>
                      <a:tailEnd type="none" w="med" len="med"/>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 </a:t>
                      </a:r>
                    </a:p>
                  </a:txBody>
                  <a:tcPr marL="9801" marR="9801" marT="9801"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0.0395</a:t>
                      </a:r>
                    </a:p>
                  </a:txBody>
                  <a:tcPr marL="9801" marR="9801" marT="9801"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0.0659</a:t>
                      </a:r>
                    </a:p>
                  </a:txBody>
                  <a:tcPr marL="9801" marR="9801" marT="9801"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0.0547</a:t>
                      </a:r>
                    </a:p>
                  </a:txBody>
                  <a:tcPr marL="9801" marR="9801" marT="9801"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r>
              <a:tr h="137209">
                <a:tc>
                  <a:txBody>
                    <a:bodyPr/>
                    <a:lstStyle/>
                    <a:p>
                      <a:pPr algn="l" fontAlgn="b"/>
                      <a:r>
                        <a:rPr lang="en-US" sz="1400" b="0" i="0" u="none" strike="noStrike">
                          <a:latin typeface="Verdana"/>
                        </a:rPr>
                        <a:t>Conservation Programs</a:t>
                      </a:r>
                    </a:p>
                  </a:txBody>
                  <a:tcPr marL="9801" marR="9801" marT="9801" marB="0" anchor="b">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r" fontAlgn="b"/>
                      <a:r>
                        <a:rPr lang="en-US" sz="1400" b="0" i="0" u="none" strike="noStrike">
                          <a:latin typeface="Verdana"/>
                        </a:rPr>
                        <a:t>EQIP</a:t>
                      </a:r>
                    </a:p>
                  </a:txBody>
                  <a:tcPr marL="9801" marR="9801" marT="98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endParaRPr lang="en-US" sz="1400" b="0" i="0" u="none" strike="noStrike">
                        <a:latin typeface="Verdana"/>
                      </a:endParaRPr>
                    </a:p>
                  </a:txBody>
                  <a:tcPr marL="9801" marR="9801" marT="9801" marB="0" anchor="b">
                    <a:lnL w="63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endParaRPr lang="en-US" sz="1400" b="0" i="0" u="none" strike="noStrike">
                        <a:latin typeface="Verdana"/>
                      </a:endParaRPr>
                    </a:p>
                  </a:txBody>
                  <a:tcPr marL="9801" marR="9801" marT="9801"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endParaRPr lang="en-US" sz="1400" b="0" i="0" u="none" strike="noStrike">
                        <a:latin typeface="Verdana"/>
                      </a:endParaRPr>
                    </a:p>
                  </a:txBody>
                  <a:tcPr marL="9801" marR="9801" marT="9801"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-0.0079</a:t>
                      </a:r>
                    </a:p>
                  </a:txBody>
                  <a:tcPr marL="9801" marR="9801" marT="9801"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-0.0026</a:t>
                      </a:r>
                    </a:p>
                  </a:txBody>
                  <a:tcPr marL="9801" marR="9801" marT="9801"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r>
              <a:tr h="127408">
                <a:tc>
                  <a:txBody>
                    <a:bodyPr/>
                    <a:lstStyle/>
                    <a:p>
                      <a:pPr algn="l" fontAlgn="b"/>
                      <a:endParaRPr lang="en-US" sz="1400" b="0" i="0" u="none" strike="noStrike">
                        <a:latin typeface="Verdana"/>
                      </a:endParaRPr>
                    </a:p>
                  </a:txBody>
                  <a:tcPr marL="9801" marR="9801" marT="9801" marB="0" anchor="b">
                    <a:lnL>
                      <a:noFill/>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r" fontAlgn="b"/>
                      <a:r>
                        <a:rPr lang="en-US" sz="1400" b="0" i="0" u="none" strike="noStrike">
                          <a:latin typeface="Verdana"/>
                        </a:rPr>
                        <a:t>CRP</a:t>
                      </a:r>
                    </a:p>
                  </a:txBody>
                  <a:tcPr marL="9801" marR="9801" marT="98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l" fontAlgn="b"/>
                      <a:endParaRPr lang="en-US" sz="1400" b="0" i="0" u="none" strike="noStrike">
                        <a:latin typeface="Verdana"/>
                      </a:endParaRPr>
                    </a:p>
                  </a:txBody>
                  <a:tcPr marL="9801" marR="9801" marT="9801" marB="0" anchor="b">
                    <a:lnL w="6350" cap="flat" cmpd="sng" algn="ctr">
                      <a:solidFill>
                        <a:srgbClr val="000000"/>
                      </a:solidFill>
                      <a:prstDash val="solid"/>
                      <a:round/>
                      <a:headEnd type="none" w="med" len="med"/>
                      <a:tailEnd type="none" w="med" len="med"/>
                    </a:lnL>
                    <a:lnR>
                      <a:noFill/>
                    </a:lnR>
                    <a:lnT>
                      <a:noFill/>
                    </a:lnT>
                    <a:lnB>
                      <a:noFill/>
                    </a:lnB>
                    <a:solidFill>
                      <a:srgbClr val="EEECE1"/>
                    </a:solidFill>
                  </a:tcPr>
                </a:tc>
                <a:tc>
                  <a:txBody>
                    <a:bodyPr/>
                    <a:lstStyle/>
                    <a:p>
                      <a:pPr algn="l" fontAlgn="b"/>
                      <a:endParaRPr lang="en-US" sz="1400" b="0" i="0" u="none" strike="noStrike">
                        <a:latin typeface="Verdana"/>
                      </a:endParaRPr>
                    </a:p>
                  </a:txBody>
                  <a:tcPr marL="9801" marR="9801" marT="9801" marB="0" anchor="b">
                    <a:lnL>
                      <a:noFill/>
                    </a:lnL>
                    <a:lnR>
                      <a:noFill/>
                    </a:lnR>
                    <a:lnT>
                      <a:noFill/>
                    </a:lnT>
                    <a:lnB>
                      <a:noFill/>
                    </a:lnB>
                    <a:solidFill>
                      <a:srgbClr val="EEECE1"/>
                    </a:solidFill>
                  </a:tcPr>
                </a:tc>
                <a:tc>
                  <a:txBody>
                    <a:bodyPr/>
                    <a:lstStyle/>
                    <a:p>
                      <a:pPr algn="l" fontAlgn="b"/>
                      <a:endParaRPr lang="en-US" sz="1400" b="0" i="0" u="none" strike="noStrike">
                        <a:latin typeface="Verdana"/>
                      </a:endParaRPr>
                    </a:p>
                  </a:txBody>
                  <a:tcPr marL="9801" marR="9801" marT="9801" marB="0" anchor="b">
                    <a:lnL>
                      <a:noFill/>
                    </a:lnL>
                    <a:lnR>
                      <a:noFill/>
                    </a:lnR>
                    <a:lnT>
                      <a:noFill/>
                    </a:lnT>
                    <a:lnB>
                      <a:noFill/>
                    </a:lnB>
                    <a:solidFill>
                      <a:srgbClr val="EEECE1"/>
                    </a:solidFill>
                  </a:tcPr>
                </a:tc>
                <a:tc>
                  <a:txBody>
                    <a:bodyPr/>
                    <a:lstStyle/>
                    <a:p>
                      <a:pPr algn="l" fontAlgn="b"/>
                      <a:r>
                        <a:rPr lang="en-US" sz="1400" b="0" i="0" u="none" strike="noStrike">
                          <a:latin typeface="Verdana"/>
                        </a:rPr>
                        <a:t>0.0825</a:t>
                      </a:r>
                    </a:p>
                  </a:txBody>
                  <a:tcPr marL="9801" marR="9801" marT="9801" marB="0" anchor="b">
                    <a:lnL>
                      <a:noFill/>
                    </a:lnL>
                    <a:lnR>
                      <a:noFill/>
                    </a:lnR>
                    <a:lnT>
                      <a:noFill/>
                    </a:lnT>
                    <a:lnB>
                      <a:noFill/>
                    </a:lnB>
                    <a:solidFill>
                      <a:srgbClr val="EEECE1"/>
                    </a:solidFill>
                  </a:tcPr>
                </a:tc>
                <a:tc>
                  <a:txBody>
                    <a:bodyPr/>
                    <a:lstStyle/>
                    <a:p>
                      <a:pPr algn="l" fontAlgn="b"/>
                      <a:r>
                        <a:rPr lang="en-US" sz="1400" b="0" i="0" u="none" strike="noStrike">
                          <a:latin typeface="Verdana"/>
                        </a:rPr>
                        <a:t>0.0428</a:t>
                      </a:r>
                    </a:p>
                  </a:txBody>
                  <a:tcPr marL="9801" marR="9801" marT="9801" marB="0" anchor="b">
                    <a:lnL>
                      <a:noFill/>
                    </a:lnL>
                    <a:lnR>
                      <a:noFill/>
                    </a:lnR>
                    <a:lnT>
                      <a:noFill/>
                    </a:lnT>
                    <a:lnB>
                      <a:noFill/>
                    </a:lnB>
                    <a:solidFill>
                      <a:srgbClr val="EEECE1"/>
                    </a:solidFill>
                  </a:tcPr>
                </a:tc>
              </a:tr>
              <a:tr h="127408">
                <a:tc>
                  <a:txBody>
                    <a:bodyPr/>
                    <a:lstStyle/>
                    <a:p>
                      <a:pPr algn="l" fontAlgn="b"/>
                      <a:endParaRPr lang="en-US" sz="1400" b="0" i="0" u="none" strike="noStrike">
                        <a:latin typeface="Verdana"/>
                      </a:endParaRPr>
                    </a:p>
                  </a:txBody>
                  <a:tcPr marL="9801" marR="9801" marT="9801" marB="0" anchor="b">
                    <a:lnL>
                      <a:noFill/>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r" fontAlgn="b"/>
                      <a:r>
                        <a:rPr lang="en-US" sz="1400" b="0" i="0" u="none" strike="noStrike">
                          <a:latin typeface="Verdana"/>
                        </a:rPr>
                        <a:t>CSP</a:t>
                      </a:r>
                    </a:p>
                  </a:txBody>
                  <a:tcPr marL="9801" marR="9801" marT="98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l" fontAlgn="b"/>
                      <a:endParaRPr lang="en-US" sz="1400" b="0" i="0" u="none" strike="noStrike">
                        <a:latin typeface="Verdana"/>
                      </a:endParaRPr>
                    </a:p>
                  </a:txBody>
                  <a:tcPr marL="9801" marR="9801" marT="9801" marB="0" anchor="b">
                    <a:lnL w="6350" cap="flat" cmpd="sng" algn="ctr">
                      <a:solidFill>
                        <a:srgbClr val="000000"/>
                      </a:solidFill>
                      <a:prstDash val="solid"/>
                      <a:round/>
                      <a:headEnd type="none" w="med" len="med"/>
                      <a:tailEnd type="none" w="med" len="med"/>
                    </a:lnL>
                    <a:lnR>
                      <a:noFill/>
                    </a:lnR>
                    <a:lnT>
                      <a:noFill/>
                    </a:lnT>
                    <a:lnB>
                      <a:noFill/>
                    </a:lnB>
                    <a:solidFill>
                      <a:srgbClr val="EEECE1"/>
                    </a:solidFill>
                  </a:tcPr>
                </a:tc>
                <a:tc>
                  <a:txBody>
                    <a:bodyPr/>
                    <a:lstStyle/>
                    <a:p>
                      <a:pPr algn="l" fontAlgn="b"/>
                      <a:endParaRPr lang="en-US" sz="1400" b="0" i="0" u="none" strike="noStrike">
                        <a:latin typeface="Verdana"/>
                      </a:endParaRPr>
                    </a:p>
                  </a:txBody>
                  <a:tcPr marL="9801" marR="9801" marT="9801" marB="0" anchor="b">
                    <a:lnL>
                      <a:noFill/>
                    </a:lnL>
                    <a:lnR>
                      <a:noFill/>
                    </a:lnR>
                    <a:lnT>
                      <a:noFill/>
                    </a:lnT>
                    <a:lnB>
                      <a:noFill/>
                    </a:lnB>
                    <a:solidFill>
                      <a:srgbClr val="EEECE1"/>
                    </a:solidFill>
                  </a:tcPr>
                </a:tc>
                <a:tc>
                  <a:txBody>
                    <a:bodyPr/>
                    <a:lstStyle/>
                    <a:p>
                      <a:pPr algn="l" fontAlgn="b"/>
                      <a:endParaRPr lang="en-US" sz="1400" b="0" i="0" u="none" strike="noStrike">
                        <a:latin typeface="Verdana"/>
                      </a:endParaRPr>
                    </a:p>
                  </a:txBody>
                  <a:tcPr marL="9801" marR="9801" marT="9801" marB="0" anchor="b">
                    <a:lnL>
                      <a:noFill/>
                    </a:lnL>
                    <a:lnR>
                      <a:noFill/>
                    </a:lnR>
                    <a:lnT>
                      <a:noFill/>
                    </a:lnT>
                    <a:lnB>
                      <a:noFill/>
                    </a:lnB>
                    <a:solidFill>
                      <a:srgbClr val="EEECE1"/>
                    </a:solidFill>
                  </a:tcPr>
                </a:tc>
                <a:tc>
                  <a:txBody>
                    <a:bodyPr/>
                    <a:lstStyle/>
                    <a:p>
                      <a:pPr algn="l" fontAlgn="b"/>
                      <a:r>
                        <a:rPr lang="en-US" sz="1400" b="0" i="0" u="none" strike="noStrike">
                          <a:latin typeface="Verdana"/>
                        </a:rPr>
                        <a:t>0.1589</a:t>
                      </a:r>
                    </a:p>
                  </a:txBody>
                  <a:tcPr marL="9801" marR="9801" marT="9801" marB="0" anchor="b">
                    <a:lnL>
                      <a:noFill/>
                    </a:lnL>
                    <a:lnR>
                      <a:noFill/>
                    </a:lnR>
                    <a:lnT>
                      <a:noFill/>
                    </a:lnT>
                    <a:lnB>
                      <a:noFill/>
                    </a:lnB>
                    <a:solidFill>
                      <a:srgbClr val="EEECE1"/>
                    </a:solidFill>
                  </a:tcPr>
                </a:tc>
                <a:tc>
                  <a:txBody>
                    <a:bodyPr/>
                    <a:lstStyle/>
                    <a:p>
                      <a:pPr algn="l" fontAlgn="b"/>
                      <a:r>
                        <a:rPr lang="en-US" sz="1400" b="0" i="0" u="none" strike="noStrike">
                          <a:latin typeface="Verdana"/>
                        </a:rPr>
                        <a:t>0.1131</a:t>
                      </a:r>
                    </a:p>
                  </a:txBody>
                  <a:tcPr marL="9801" marR="9801" marT="9801" marB="0" anchor="b">
                    <a:lnL>
                      <a:noFill/>
                    </a:lnL>
                    <a:lnR>
                      <a:noFill/>
                    </a:lnR>
                    <a:lnT>
                      <a:noFill/>
                    </a:lnT>
                    <a:lnB>
                      <a:noFill/>
                    </a:lnB>
                    <a:solidFill>
                      <a:srgbClr val="EEECE1"/>
                    </a:solidFill>
                  </a:tcPr>
                </a:tc>
              </a:tr>
              <a:tr h="137209">
                <a:tc>
                  <a:txBody>
                    <a:bodyPr/>
                    <a:lstStyle/>
                    <a:p>
                      <a:pPr algn="l" fontAlgn="b"/>
                      <a:r>
                        <a:rPr lang="en-US" sz="1400" b="0" i="0" u="none" strike="noStrike">
                          <a:latin typeface="Verdana"/>
                        </a:rPr>
                        <a:t> </a:t>
                      </a:r>
                    </a:p>
                  </a:txBody>
                  <a:tcPr marL="9801" marR="9801" marT="9801" marB="0" anchor="b">
                    <a:lnL>
                      <a:noFill/>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r" fontAlgn="b"/>
                      <a:r>
                        <a:rPr lang="en-US" sz="1400" b="1" i="0" u="none" strike="noStrike">
                          <a:latin typeface="Verdana"/>
                        </a:rPr>
                        <a:t>MAEAP</a:t>
                      </a:r>
                    </a:p>
                  </a:txBody>
                  <a:tcPr marL="9801" marR="9801" marT="98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 </a:t>
                      </a:r>
                    </a:p>
                  </a:txBody>
                  <a:tcPr marL="9801" marR="9801" marT="9801" marB="0" anchor="b">
                    <a:lnL w="6350" cap="flat" cmpd="sng" algn="ctr">
                      <a:solidFill>
                        <a:srgbClr val="000000"/>
                      </a:solidFill>
                      <a:prstDash val="solid"/>
                      <a:round/>
                      <a:headEnd type="none" w="med" len="med"/>
                      <a:tailEnd type="none" w="med" len="med"/>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 </a:t>
                      </a:r>
                    </a:p>
                  </a:txBody>
                  <a:tcPr marL="9801" marR="9801" marT="9801"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 </a:t>
                      </a:r>
                    </a:p>
                  </a:txBody>
                  <a:tcPr marL="9801" marR="9801" marT="9801"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1" i="0" u="none" strike="noStrike">
                          <a:latin typeface="Verdana"/>
                        </a:rPr>
                        <a:t>0.1903***</a:t>
                      </a:r>
                    </a:p>
                  </a:txBody>
                  <a:tcPr marL="9801" marR="9801" marT="9801"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1" i="0" u="none" strike="noStrike">
                          <a:latin typeface="Verdana"/>
                        </a:rPr>
                        <a:t>0.165*</a:t>
                      </a:r>
                    </a:p>
                  </a:txBody>
                  <a:tcPr marL="9801" marR="9801" marT="9801"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r>
              <a:tr h="137209">
                <a:tc>
                  <a:txBody>
                    <a:bodyPr/>
                    <a:lstStyle/>
                    <a:p>
                      <a:pPr algn="l" fontAlgn="b"/>
                      <a:r>
                        <a:rPr lang="en-US" sz="1400" b="0" i="0" u="none" strike="noStrike">
                          <a:latin typeface="Verdana"/>
                        </a:rPr>
                        <a:t>Conservation Practices</a:t>
                      </a:r>
                    </a:p>
                  </a:txBody>
                  <a:tcPr marL="9801" marR="9801" marT="9801" marB="0" anchor="b">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r" fontAlgn="b"/>
                      <a:r>
                        <a:rPr lang="en-US" sz="1400" b="0" i="0" u="none" strike="noStrike">
                          <a:latin typeface="Verdana"/>
                        </a:rPr>
                        <a:t>CC planter</a:t>
                      </a:r>
                    </a:p>
                  </a:txBody>
                  <a:tcPr marL="9801" marR="9801" marT="98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endParaRPr lang="en-US" sz="1400" b="0" i="0" u="none" strike="noStrike">
                        <a:latin typeface="Verdana"/>
                      </a:endParaRPr>
                    </a:p>
                  </a:txBody>
                  <a:tcPr marL="9801" marR="9801" marT="9801" marB="0" anchor="b">
                    <a:lnL w="63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endParaRPr lang="en-US" sz="1400" b="0" i="0" u="none" strike="noStrike">
                        <a:latin typeface="Verdana"/>
                      </a:endParaRPr>
                    </a:p>
                  </a:txBody>
                  <a:tcPr marL="9801" marR="9801" marT="9801"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endParaRPr lang="en-US" sz="1400" b="0" i="0" u="none" strike="noStrike">
                        <a:latin typeface="Verdana"/>
                      </a:endParaRPr>
                    </a:p>
                  </a:txBody>
                  <a:tcPr marL="9801" marR="9801" marT="9801"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endParaRPr lang="en-US" sz="1400" b="0" i="0" u="none" strike="noStrike">
                        <a:latin typeface="Verdana"/>
                      </a:endParaRPr>
                    </a:p>
                  </a:txBody>
                  <a:tcPr marL="9801" marR="9801" marT="9801"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-0.0897</a:t>
                      </a:r>
                    </a:p>
                  </a:txBody>
                  <a:tcPr marL="9801" marR="9801" marT="9801"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r>
              <a:tr h="127408">
                <a:tc>
                  <a:txBody>
                    <a:bodyPr/>
                    <a:lstStyle/>
                    <a:p>
                      <a:pPr algn="l" fontAlgn="b"/>
                      <a:r>
                        <a:rPr lang="en-US" sz="1400" b="0" i="0" u="none" strike="noStrike">
                          <a:latin typeface="Verdana"/>
                        </a:rPr>
                        <a:t> </a:t>
                      </a:r>
                    </a:p>
                  </a:txBody>
                  <a:tcPr marL="9801" marR="9801" marT="9801" marB="0" anchor="b">
                    <a:lnL>
                      <a:noFill/>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r" fontAlgn="b"/>
                      <a:r>
                        <a:rPr lang="en-US" sz="1400" b="1" i="0" u="none" strike="noStrike">
                          <a:latin typeface="Verdana"/>
                        </a:rPr>
                        <a:t>No till user</a:t>
                      </a:r>
                    </a:p>
                  </a:txBody>
                  <a:tcPr marL="9801" marR="9801" marT="98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l" fontAlgn="b"/>
                      <a:endParaRPr lang="en-US" sz="1400" b="0" i="0" u="none" strike="noStrike">
                        <a:latin typeface="Verdana"/>
                      </a:endParaRPr>
                    </a:p>
                  </a:txBody>
                  <a:tcPr marL="9801" marR="9801" marT="9801" marB="0" anchor="b">
                    <a:lnL w="6350" cap="flat" cmpd="sng" algn="ctr">
                      <a:solidFill>
                        <a:srgbClr val="000000"/>
                      </a:solidFill>
                      <a:prstDash val="solid"/>
                      <a:round/>
                      <a:headEnd type="none" w="med" len="med"/>
                      <a:tailEnd type="none" w="med" len="med"/>
                    </a:lnL>
                    <a:lnR>
                      <a:noFill/>
                    </a:lnR>
                    <a:lnT>
                      <a:noFill/>
                    </a:lnT>
                    <a:lnB>
                      <a:noFill/>
                    </a:lnB>
                    <a:solidFill>
                      <a:srgbClr val="EEECE1"/>
                    </a:solidFill>
                  </a:tcPr>
                </a:tc>
                <a:tc>
                  <a:txBody>
                    <a:bodyPr/>
                    <a:lstStyle/>
                    <a:p>
                      <a:pPr algn="l" fontAlgn="b"/>
                      <a:endParaRPr lang="en-US" sz="1400" b="0" i="0" u="none" strike="noStrike">
                        <a:latin typeface="Verdana"/>
                      </a:endParaRPr>
                    </a:p>
                  </a:txBody>
                  <a:tcPr marL="9801" marR="9801" marT="9801" marB="0" anchor="b">
                    <a:lnL>
                      <a:noFill/>
                    </a:lnL>
                    <a:lnR>
                      <a:noFill/>
                    </a:lnR>
                    <a:lnT>
                      <a:noFill/>
                    </a:lnT>
                    <a:lnB>
                      <a:noFill/>
                    </a:lnB>
                    <a:solidFill>
                      <a:srgbClr val="EEECE1"/>
                    </a:solidFill>
                  </a:tcPr>
                </a:tc>
                <a:tc>
                  <a:txBody>
                    <a:bodyPr/>
                    <a:lstStyle/>
                    <a:p>
                      <a:pPr algn="l" fontAlgn="b"/>
                      <a:endParaRPr lang="en-US" sz="1400" b="0" i="0" u="none" strike="noStrike">
                        <a:latin typeface="Verdana"/>
                      </a:endParaRPr>
                    </a:p>
                  </a:txBody>
                  <a:tcPr marL="9801" marR="9801" marT="9801" marB="0" anchor="b">
                    <a:lnL>
                      <a:noFill/>
                    </a:lnL>
                    <a:lnR>
                      <a:noFill/>
                    </a:lnR>
                    <a:lnT>
                      <a:noFill/>
                    </a:lnT>
                    <a:lnB>
                      <a:noFill/>
                    </a:lnB>
                    <a:solidFill>
                      <a:srgbClr val="EEECE1"/>
                    </a:solidFill>
                  </a:tcPr>
                </a:tc>
                <a:tc>
                  <a:txBody>
                    <a:bodyPr/>
                    <a:lstStyle/>
                    <a:p>
                      <a:pPr algn="l" fontAlgn="b"/>
                      <a:endParaRPr lang="en-US" sz="1400" b="0" i="0" u="none" strike="noStrike">
                        <a:latin typeface="Verdana"/>
                      </a:endParaRPr>
                    </a:p>
                  </a:txBody>
                  <a:tcPr marL="9801" marR="9801" marT="9801" marB="0" anchor="b">
                    <a:lnL>
                      <a:noFill/>
                    </a:lnL>
                    <a:lnR>
                      <a:noFill/>
                    </a:lnR>
                    <a:lnT>
                      <a:noFill/>
                    </a:lnT>
                    <a:lnB>
                      <a:noFill/>
                    </a:lnB>
                    <a:solidFill>
                      <a:srgbClr val="EEECE1"/>
                    </a:solidFill>
                  </a:tcPr>
                </a:tc>
                <a:tc>
                  <a:txBody>
                    <a:bodyPr/>
                    <a:lstStyle/>
                    <a:p>
                      <a:pPr algn="l" fontAlgn="b"/>
                      <a:r>
                        <a:rPr lang="en-US" sz="1400" b="1" i="0" u="none" strike="noStrike">
                          <a:latin typeface="Verdana"/>
                        </a:rPr>
                        <a:t>0.2077*</a:t>
                      </a:r>
                    </a:p>
                  </a:txBody>
                  <a:tcPr marL="9801" marR="9801" marT="9801" marB="0" anchor="b">
                    <a:lnL>
                      <a:noFill/>
                    </a:lnL>
                    <a:lnR>
                      <a:noFill/>
                    </a:lnR>
                    <a:lnT>
                      <a:noFill/>
                    </a:lnT>
                    <a:lnB>
                      <a:noFill/>
                    </a:lnB>
                    <a:solidFill>
                      <a:srgbClr val="EEECE1"/>
                    </a:solidFill>
                  </a:tcPr>
                </a:tc>
              </a:tr>
              <a:tr h="137209">
                <a:tc>
                  <a:txBody>
                    <a:bodyPr/>
                    <a:lstStyle/>
                    <a:p>
                      <a:pPr algn="l" fontAlgn="b"/>
                      <a:r>
                        <a:rPr lang="en-US" sz="1400" b="0" i="0" u="none" strike="noStrike">
                          <a:latin typeface="Verdana"/>
                        </a:rPr>
                        <a:t> </a:t>
                      </a:r>
                    </a:p>
                  </a:txBody>
                  <a:tcPr marL="9801" marR="9801" marT="9801" marB="0" anchor="b">
                    <a:lnL>
                      <a:noFill/>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r" fontAlgn="b"/>
                      <a:r>
                        <a:rPr lang="en-US" sz="1400" b="0" i="0" u="none" strike="noStrike">
                          <a:latin typeface="Verdana"/>
                        </a:rPr>
                        <a:t>Cont. corn planter</a:t>
                      </a:r>
                    </a:p>
                  </a:txBody>
                  <a:tcPr marL="9801" marR="9801" marT="98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endParaRPr lang="en-US" sz="1400" b="0" i="0" u="none" strike="noStrike">
                        <a:latin typeface="Verdana"/>
                      </a:endParaRPr>
                    </a:p>
                  </a:txBody>
                  <a:tcPr marL="9801" marR="9801" marT="9801" marB="0" anchor="b">
                    <a:lnL w="6350" cap="flat" cmpd="sng" algn="ctr">
                      <a:solidFill>
                        <a:srgbClr val="000000"/>
                      </a:solidFill>
                      <a:prstDash val="solid"/>
                      <a:round/>
                      <a:headEnd type="none" w="med" len="med"/>
                      <a:tailEnd type="none" w="med" len="med"/>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endParaRPr lang="en-US" sz="1400" b="0" i="0" u="none" strike="noStrike">
                        <a:latin typeface="Verdana"/>
                      </a:endParaRPr>
                    </a:p>
                  </a:txBody>
                  <a:tcPr marL="9801" marR="9801" marT="9801"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endParaRPr lang="en-US" sz="1400" b="0" i="0" u="none" strike="noStrike">
                        <a:latin typeface="Verdana"/>
                      </a:endParaRPr>
                    </a:p>
                  </a:txBody>
                  <a:tcPr marL="9801" marR="9801" marT="9801"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endParaRPr lang="en-US" sz="1400" b="0" i="0" u="none" strike="noStrike">
                        <a:latin typeface="Verdana"/>
                      </a:endParaRPr>
                    </a:p>
                  </a:txBody>
                  <a:tcPr marL="9801" marR="9801" marT="9801"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0.0049</a:t>
                      </a:r>
                    </a:p>
                  </a:txBody>
                  <a:tcPr marL="9801" marR="9801" marT="9801"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r>
              <a:tr h="137209">
                <a:tc>
                  <a:txBody>
                    <a:bodyPr/>
                    <a:lstStyle/>
                    <a:p>
                      <a:pPr algn="l" fontAlgn="b"/>
                      <a:endParaRPr lang="en-US" sz="1400" b="0" i="0" u="none" strike="noStrike">
                        <a:latin typeface="Verdana"/>
                      </a:endParaRPr>
                    </a:p>
                  </a:txBody>
                  <a:tcPr marL="9801" marR="9801" marT="9801" marB="0" anchor="b">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r" fontAlgn="b"/>
                      <a:r>
                        <a:rPr lang="en-US" sz="1400" b="0" i="0" u="none" strike="noStrike">
                          <a:latin typeface="Verdana"/>
                        </a:rPr>
                        <a:t>Df</a:t>
                      </a:r>
                    </a:p>
                  </a:txBody>
                  <a:tcPr marL="9801" marR="9801" marT="98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1251</a:t>
                      </a:r>
                    </a:p>
                  </a:txBody>
                  <a:tcPr marL="9801" marR="9801" marT="9801" marB="0" anchor="b">
                    <a:lnL w="63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1235</a:t>
                      </a:r>
                    </a:p>
                  </a:txBody>
                  <a:tcPr marL="9801" marR="9801" marT="9801"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1218</a:t>
                      </a:r>
                    </a:p>
                  </a:txBody>
                  <a:tcPr marL="9801" marR="9801" marT="9801"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1019</a:t>
                      </a:r>
                    </a:p>
                  </a:txBody>
                  <a:tcPr marL="9801" marR="9801" marT="9801"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948</a:t>
                      </a:r>
                    </a:p>
                  </a:txBody>
                  <a:tcPr marL="9801" marR="9801" marT="9801"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r>
              <a:tr h="127408">
                <a:tc>
                  <a:txBody>
                    <a:bodyPr/>
                    <a:lstStyle/>
                    <a:p>
                      <a:pPr algn="l" fontAlgn="b"/>
                      <a:endParaRPr lang="en-US" sz="1400" b="0" i="0" u="none" strike="noStrike">
                        <a:latin typeface="Verdana"/>
                      </a:endParaRPr>
                    </a:p>
                  </a:txBody>
                  <a:tcPr marL="9801" marR="9801" marT="9801" marB="0" anchor="b">
                    <a:lnL>
                      <a:noFill/>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r" fontAlgn="b"/>
                      <a:r>
                        <a:rPr lang="en-US" sz="1400" b="0" i="0" u="none" strike="noStrike">
                          <a:latin typeface="Verdana"/>
                        </a:rPr>
                        <a:t>F</a:t>
                      </a:r>
                    </a:p>
                  </a:txBody>
                  <a:tcPr marL="9801" marR="9801" marT="98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l" fontAlgn="b"/>
                      <a:r>
                        <a:rPr lang="en-US" sz="1400" b="0" i="0" u="none" strike="noStrike">
                          <a:latin typeface="Verdana"/>
                        </a:rPr>
                        <a:t>1.88</a:t>
                      </a:r>
                    </a:p>
                  </a:txBody>
                  <a:tcPr marL="9801" marR="9801" marT="9801" marB="0" anchor="b">
                    <a:lnL w="6350" cap="flat" cmpd="sng" algn="ctr">
                      <a:solidFill>
                        <a:srgbClr val="000000"/>
                      </a:solidFill>
                      <a:prstDash val="solid"/>
                      <a:round/>
                      <a:headEnd type="none" w="med" len="med"/>
                      <a:tailEnd type="none" w="med" len="med"/>
                    </a:lnL>
                    <a:lnR>
                      <a:noFill/>
                    </a:lnR>
                    <a:lnT>
                      <a:noFill/>
                    </a:lnT>
                    <a:lnB>
                      <a:noFill/>
                    </a:lnB>
                    <a:solidFill>
                      <a:srgbClr val="EEECE1"/>
                    </a:solidFill>
                  </a:tcPr>
                </a:tc>
                <a:tc>
                  <a:txBody>
                    <a:bodyPr/>
                    <a:lstStyle/>
                    <a:p>
                      <a:pPr algn="l" fontAlgn="b"/>
                      <a:r>
                        <a:rPr lang="en-US" sz="1400" b="0" i="0" u="none" strike="noStrike">
                          <a:latin typeface="Verdana"/>
                        </a:rPr>
                        <a:t>1.82</a:t>
                      </a:r>
                    </a:p>
                  </a:txBody>
                  <a:tcPr marL="9801" marR="9801" marT="9801" marB="0" anchor="b">
                    <a:lnL>
                      <a:noFill/>
                    </a:lnL>
                    <a:lnR>
                      <a:noFill/>
                    </a:lnR>
                    <a:lnT>
                      <a:noFill/>
                    </a:lnT>
                    <a:lnB>
                      <a:noFill/>
                    </a:lnB>
                    <a:solidFill>
                      <a:srgbClr val="EEECE1"/>
                    </a:solidFill>
                  </a:tcPr>
                </a:tc>
                <a:tc>
                  <a:txBody>
                    <a:bodyPr/>
                    <a:lstStyle/>
                    <a:p>
                      <a:pPr algn="l" fontAlgn="b"/>
                      <a:r>
                        <a:rPr lang="en-US" sz="1400" b="0" i="0" u="none" strike="noStrike">
                          <a:latin typeface="Verdana"/>
                        </a:rPr>
                        <a:t>1.49</a:t>
                      </a:r>
                    </a:p>
                  </a:txBody>
                  <a:tcPr marL="9801" marR="9801" marT="9801" marB="0" anchor="b">
                    <a:lnL>
                      <a:noFill/>
                    </a:lnL>
                    <a:lnR>
                      <a:noFill/>
                    </a:lnR>
                    <a:lnT>
                      <a:noFill/>
                    </a:lnT>
                    <a:lnB>
                      <a:noFill/>
                    </a:lnB>
                    <a:solidFill>
                      <a:srgbClr val="EEECE1"/>
                    </a:solidFill>
                  </a:tcPr>
                </a:tc>
                <a:tc>
                  <a:txBody>
                    <a:bodyPr/>
                    <a:lstStyle/>
                    <a:p>
                      <a:pPr algn="l" fontAlgn="b"/>
                      <a:r>
                        <a:rPr lang="en-US" sz="1400" b="0" i="0" u="none" strike="noStrike">
                          <a:latin typeface="Verdana"/>
                        </a:rPr>
                        <a:t>2.02</a:t>
                      </a:r>
                    </a:p>
                  </a:txBody>
                  <a:tcPr marL="9801" marR="9801" marT="9801" marB="0" anchor="b">
                    <a:lnL>
                      <a:noFill/>
                    </a:lnL>
                    <a:lnR>
                      <a:noFill/>
                    </a:lnR>
                    <a:lnT>
                      <a:noFill/>
                    </a:lnT>
                    <a:lnB>
                      <a:noFill/>
                    </a:lnB>
                    <a:solidFill>
                      <a:srgbClr val="EEECE1"/>
                    </a:solidFill>
                  </a:tcPr>
                </a:tc>
                <a:tc>
                  <a:txBody>
                    <a:bodyPr/>
                    <a:lstStyle/>
                    <a:p>
                      <a:pPr algn="l" fontAlgn="b"/>
                      <a:r>
                        <a:rPr lang="en-US" sz="1400" b="0" i="0" u="none" strike="noStrike">
                          <a:latin typeface="Verdana"/>
                        </a:rPr>
                        <a:t>1.67</a:t>
                      </a:r>
                    </a:p>
                  </a:txBody>
                  <a:tcPr marL="9801" marR="9801" marT="9801" marB="0" anchor="b">
                    <a:lnL>
                      <a:noFill/>
                    </a:lnL>
                    <a:lnR>
                      <a:noFill/>
                    </a:lnR>
                    <a:lnT>
                      <a:noFill/>
                    </a:lnT>
                    <a:lnB>
                      <a:noFill/>
                    </a:lnB>
                    <a:solidFill>
                      <a:srgbClr val="EEECE1"/>
                    </a:solidFill>
                  </a:tcPr>
                </a:tc>
              </a:tr>
              <a:tr h="137209">
                <a:tc>
                  <a:txBody>
                    <a:bodyPr/>
                    <a:lstStyle/>
                    <a:p>
                      <a:pPr algn="l" fontAlgn="b"/>
                      <a:r>
                        <a:rPr lang="en-US" sz="1400" b="0" i="0" u="none" strike="noStrike">
                          <a:latin typeface="Verdana"/>
                        </a:rPr>
                        <a:t> </a:t>
                      </a:r>
                    </a:p>
                  </a:txBody>
                  <a:tcPr marL="9801" marR="9801" marT="9801" marB="0" anchor="b">
                    <a:lnL>
                      <a:noFill/>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r" fontAlgn="b"/>
                      <a:r>
                        <a:rPr lang="en-US" sz="1400" b="0" i="0" u="none" strike="noStrike">
                          <a:latin typeface="Verdana"/>
                        </a:rPr>
                        <a:t>Prob &gt; F</a:t>
                      </a:r>
                    </a:p>
                  </a:txBody>
                  <a:tcPr marL="9801" marR="9801" marT="98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0.0955</a:t>
                      </a:r>
                    </a:p>
                  </a:txBody>
                  <a:tcPr marL="9801" marR="9801" marT="9801" marB="0" anchor="b">
                    <a:lnL w="6350" cap="flat" cmpd="sng" algn="ctr">
                      <a:solidFill>
                        <a:srgbClr val="000000"/>
                      </a:solidFill>
                      <a:prstDash val="solid"/>
                      <a:round/>
                      <a:headEnd type="none" w="med" len="med"/>
                      <a:tailEnd type="none" w="med" len="med"/>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0.0602</a:t>
                      </a:r>
                    </a:p>
                  </a:txBody>
                  <a:tcPr marL="9801" marR="9801" marT="9801"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0.1284</a:t>
                      </a:r>
                    </a:p>
                  </a:txBody>
                  <a:tcPr marL="9801" marR="9801" marT="9801"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0.0117</a:t>
                      </a:r>
                    </a:p>
                  </a:txBody>
                  <a:tcPr marL="9801" marR="9801" marT="9801"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0.0387</a:t>
                      </a:r>
                    </a:p>
                  </a:txBody>
                  <a:tcPr marL="9801" marR="9801" marT="9801"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r>
              <a:tr h="127408">
                <a:tc>
                  <a:txBody>
                    <a:bodyPr/>
                    <a:lstStyle/>
                    <a:p>
                      <a:pPr algn="l" fontAlgn="b"/>
                      <a:endParaRPr lang="en-US" sz="1400" b="0" i="0" u="none" strike="noStrike">
                        <a:latin typeface="Verdana"/>
                      </a:endParaRPr>
                    </a:p>
                  </a:txBody>
                  <a:tcPr marL="9801" marR="9801" marT="9801" marB="0" anchor="b">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r" fontAlgn="b"/>
                      <a:r>
                        <a:rPr lang="en-US" sz="1400" b="0" i="0" u="none" strike="noStrike">
                          <a:latin typeface="Verdana"/>
                        </a:rPr>
                        <a:t>Adjusted Wald Test (F)</a:t>
                      </a:r>
                    </a:p>
                  </a:txBody>
                  <a:tcPr marL="9801" marR="9801" marT="98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1.88</a:t>
                      </a:r>
                    </a:p>
                  </a:txBody>
                  <a:tcPr marL="9801" marR="9801" marT="9801" marB="0" anchor="b">
                    <a:lnL w="63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0.53</a:t>
                      </a:r>
                    </a:p>
                  </a:txBody>
                  <a:tcPr marL="9801" marR="9801" marT="9801"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0.29</a:t>
                      </a:r>
                    </a:p>
                  </a:txBody>
                  <a:tcPr marL="9801" marR="9801" marT="9801"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4.51</a:t>
                      </a:r>
                    </a:p>
                  </a:txBody>
                  <a:tcPr marL="9801" marR="9801" marT="9801"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1.95</a:t>
                      </a:r>
                    </a:p>
                  </a:txBody>
                  <a:tcPr marL="9801" marR="9801" marT="9801"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r>
              <a:tr h="127408">
                <a:tc>
                  <a:txBody>
                    <a:bodyPr/>
                    <a:lstStyle/>
                    <a:p>
                      <a:pPr algn="l" fontAlgn="b"/>
                      <a:endParaRPr lang="en-US" sz="1400" b="0" i="0" u="none" strike="noStrike">
                        <a:latin typeface="Verdana"/>
                      </a:endParaRPr>
                    </a:p>
                  </a:txBody>
                  <a:tcPr marL="9801" marR="9801" marT="9801" marB="0" anchor="b">
                    <a:lnL>
                      <a:noFill/>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r" fontAlgn="b"/>
                      <a:r>
                        <a:rPr lang="en-US" sz="1400" b="0" i="0" u="none" strike="noStrike">
                          <a:latin typeface="Verdana"/>
                        </a:rPr>
                        <a:t>Prob &gt; F</a:t>
                      </a:r>
                    </a:p>
                  </a:txBody>
                  <a:tcPr marL="9801" marR="9801" marT="98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l" fontAlgn="b"/>
                      <a:r>
                        <a:rPr lang="en-US" sz="1400" b="0" i="0" u="none" strike="noStrike">
                          <a:latin typeface="Verdana"/>
                        </a:rPr>
                        <a:t>0.0955</a:t>
                      </a:r>
                    </a:p>
                  </a:txBody>
                  <a:tcPr marL="9801" marR="9801" marT="9801" marB="0" anchor="b">
                    <a:lnL w="6350" cap="flat" cmpd="sng" algn="ctr">
                      <a:solidFill>
                        <a:srgbClr val="000000"/>
                      </a:solidFill>
                      <a:prstDash val="solid"/>
                      <a:round/>
                      <a:headEnd type="none" w="med" len="med"/>
                      <a:tailEnd type="none" w="med" len="med"/>
                    </a:lnL>
                    <a:lnR>
                      <a:noFill/>
                    </a:lnR>
                    <a:lnT>
                      <a:noFill/>
                    </a:lnT>
                    <a:lnB>
                      <a:noFill/>
                    </a:lnB>
                    <a:solidFill>
                      <a:srgbClr val="EEECE1"/>
                    </a:solidFill>
                  </a:tcPr>
                </a:tc>
                <a:tc>
                  <a:txBody>
                    <a:bodyPr/>
                    <a:lstStyle/>
                    <a:p>
                      <a:pPr algn="l" fontAlgn="b"/>
                      <a:r>
                        <a:rPr lang="en-US" sz="1400" b="0" i="0" u="none" strike="noStrike">
                          <a:latin typeface="Verdana"/>
                        </a:rPr>
                        <a:t>0.7163</a:t>
                      </a:r>
                    </a:p>
                  </a:txBody>
                  <a:tcPr marL="9801" marR="9801" marT="9801" marB="0" anchor="b">
                    <a:lnL>
                      <a:noFill/>
                    </a:lnL>
                    <a:lnR>
                      <a:noFill/>
                    </a:lnR>
                    <a:lnT>
                      <a:noFill/>
                    </a:lnT>
                    <a:lnB>
                      <a:noFill/>
                    </a:lnB>
                    <a:solidFill>
                      <a:srgbClr val="EEECE1"/>
                    </a:solidFill>
                  </a:tcPr>
                </a:tc>
                <a:tc>
                  <a:txBody>
                    <a:bodyPr/>
                    <a:lstStyle/>
                    <a:p>
                      <a:pPr algn="l" fontAlgn="b"/>
                      <a:r>
                        <a:rPr lang="en-US" sz="1400" b="0" i="0" u="none" strike="noStrike">
                          <a:latin typeface="Verdana"/>
                        </a:rPr>
                        <a:t>0.7496</a:t>
                      </a:r>
                    </a:p>
                  </a:txBody>
                  <a:tcPr marL="9801" marR="9801" marT="9801" marB="0" anchor="b">
                    <a:lnL>
                      <a:noFill/>
                    </a:lnL>
                    <a:lnR>
                      <a:noFill/>
                    </a:lnR>
                    <a:lnT>
                      <a:noFill/>
                    </a:lnT>
                    <a:lnB>
                      <a:noFill/>
                    </a:lnB>
                    <a:solidFill>
                      <a:srgbClr val="EEECE1"/>
                    </a:solidFill>
                  </a:tcPr>
                </a:tc>
                <a:tc>
                  <a:txBody>
                    <a:bodyPr/>
                    <a:lstStyle/>
                    <a:p>
                      <a:pPr algn="l" fontAlgn="b"/>
                      <a:r>
                        <a:rPr lang="en-US" sz="1400" b="0" i="0" u="none" strike="noStrike">
                          <a:latin typeface="Verdana"/>
                        </a:rPr>
                        <a:t>0.0013</a:t>
                      </a:r>
                    </a:p>
                  </a:txBody>
                  <a:tcPr marL="9801" marR="9801" marT="9801" marB="0" anchor="b">
                    <a:lnL>
                      <a:noFill/>
                    </a:lnL>
                    <a:lnR>
                      <a:noFill/>
                    </a:lnR>
                    <a:lnT>
                      <a:noFill/>
                    </a:lnT>
                    <a:lnB>
                      <a:noFill/>
                    </a:lnB>
                    <a:solidFill>
                      <a:srgbClr val="EEECE1"/>
                    </a:solidFill>
                  </a:tcPr>
                </a:tc>
                <a:tc>
                  <a:txBody>
                    <a:bodyPr/>
                    <a:lstStyle/>
                    <a:p>
                      <a:pPr algn="l" fontAlgn="b"/>
                      <a:r>
                        <a:rPr lang="en-US" sz="1400" b="0" i="0" u="none" strike="noStrike" dirty="0">
                          <a:latin typeface="Verdana"/>
                        </a:rPr>
                        <a:t>0.1201</a:t>
                      </a:r>
                    </a:p>
                  </a:txBody>
                  <a:tcPr marL="9801" marR="9801" marT="9801" marB="0" anchor="b">
                    <a:lnL>
                      <a:noFill/>
                    </a:lnL>
                    <a:lnR>
                      <a:noFill/>
                    </a:lnR>
                    <a:lnT>
                      <a:noFill/>
                    </a:lnT>
                    <a:lnB>
                      <a:noFill/>
                    </a:lnB>
                    <a:solidFill>
                      <a:srgbClr val="EEECE1"/>
                    </a:solidFill>
                  </a:tcPr>
                </a:tc>
              </a:tr>
            </a:tbl>
          </a:graphicData>
        </a:graphic>
      </p:graphicFrame>
      <p:sp>
        <p:nvSpPr>
          <p:cNvPr id="3" name="Slide Number Placeholder 2"/>
          <p:cNvSpPr>
            <a:spLocks noGrp="1"/>
          </p:cNvSpPr>
          <p:nvPr>
            <p:ph type="sldNum" sz="quarter" idx="12"/>
          </p:nvPr>
        </p:nvSpPr>
        <p:spPr/>
        <p:txBody>
          <a:bodyPr/>
          <a:lstStyle/>
          <a:p>
            <a:fld id="{4EB4F01A-2969-3A48-A665-C2835505F580}" type="slidenum">
              <a:rPr lang="en-US" smtClean="0"/>
              <a:t>100</a:t>
            </a:fld>
            <a:endParaRPr lang="en-US"/>
          </a:p>
        </p:txBody>
      </p:sp>
    </p:spTree>
    <p:extLst>
      <p:ext uri="{BB962C8B-B14F-4D97-AF65-F5344CB8AC3E}">
        <p14:creationId xmlns:p14="http://schemas.microsoft.com/office/powerpoint/2010/main" val="2923461570"/>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12519"/>
          </a:xfrm>
        </p:spPr>
        <p:txBody>
          <a:bodyPr>
            <a:normAutofit/>
          </a:bodyPr>
          <a:lstStyle/>
          <a:p>
            <a:r>
              <a:rPr lang="en-US" sz="3600" b="1" u="sng" dirty="0" smtClean="0"/>
              <a:t>What’s up with cover crops?</a:t>
            </a:r>
            <a:endParaRPr lang="en-US" sz="3600" b="1" u="sng" dirty="0"/>
          </a:p>
        </p:txBody>
      </p:sp>
      <p:graphicFrame>
        <p:nvGraphicFramePr>
          <p:cNvPr id="4" name="Table 3"/>
          <p:cNvGraphicFramePr>
            <a:graphicFrameLocks noGrp="1"/>
          </p:cNvGraphicFramePr>
          <p:nvPr/>
        </p:nvGraphicFramePr>
        <p:xfrm>
          <a:off x="225040" y="991331"/>
          <a:ext cx="8760439" cy="5564399"/>
        </p:xfrm>
        <a:graphic>
          <a:graphicData uri="http://schemas.openxmlformats.org/drawingml/2006/table">
            <a:tbl>
              <a:tblPr/>
              <a:tblGrid>
                <a:gridCol w="1650567"/>
                <a:gridCol w="2183840"/>
                <a:gridCol w="800114"/>
                <a:gridCol w="1094682"/>
                <a:gridCol w="1094682"/>
                <a:gridCol w="841872"/>
                <a:gridCol w="1094682"/>
              </a:tblGrid>
              <a:tr h="356260">
                <a:tc gridSpan="2">
                  <a:txBody>
                    <a:bodyPr/>
                    <a:lstStyle/>
                    <a:p>
                      <a:pPr algn="l" fontAlgn="b"/>
                      <a:r>
                        <a:rPr lang="en-US" sz="1400" b="1" i="0" u="none" strike="noStrike" dirty="0">
                          <a:latin typeface="Verdana"/>
                        </a:rPr>
                        <a:t> </a:t>
                      </a:r>
                    </a:p>
                    <a:p>
                      <a:pPr algn="l" fontAlgn="b"/>
                      <a:r>
                        <a:rPr lang="en-US" sz="1400" b="1" i="0" u="none" strike="noStrike" dirty="0" smtClean="0">
                          <a:latin typeface="Verdana"/>
                        </a:rPr>
                        <a:t> COVER CROP PLANTER</a:t>
                      </a:r>
                      <a:endParaRPr lang="en-US" sz="1400" b="1" i="0" u="none" strike="noStrike" dirty="0">
                        <a:latin typeface="Verdana"/>
                      </a:endParaRPr>
                    </a:p>
                  </a:txBody>
                  <a:tcPr marL="9600" marR="9600" marT="960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EECE1"/>
                    </a:solidFill>
                  </a:tcPr>
                </a:tc>
                <a:tc hMerge="1">
                  <a:txBody>
                    <a:bodyPr/>
                    <a:lstStyle/>
                    <a:p>
                      <a:pPr algn="l" fontAlgn="b"/>
                      <a:endParaRPr lang="en-US" sz="1400" b="0" i="0" u="none" strike="noStrike" dirty="0">
                        <a:latin typeface="Verdana"/>
                      </a:endParaRPr>
                    </a:p>
                  </a:txBody>
                  <a:tcPr marL="9600" marR="9600" marT="960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US" sz="1400" b="1" i="0" u="none" strike="noStrike" dirty="0">
                          <a:latin typeface="Verdana"/>
                        </a:rPr>
                        <a:t>Model 1</a:t>
                      </a:r>
                    </a:p>
                  </a:txBody>
                  <a:tcPr marL="9600" marR="9600" marT="9600"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US" sz="1400" b="1" i="0" u="none" strike="noStrike" dirty="0">
                          <a:latin typeface="Verdana"/>
                        </a:rPr>
                        <a:t>Model 2</a:t>
                      </a:r>
                    </a:p>
                  </a:txBody>
                  <a:tcPr marL="9600" marR="9600" marT="9600" marB="0" anchor="ctr">
                    <a:lnL>
                      <a:noFill/>
                    </a:lnL>
                    <a:lnR>
                      <a:noFill/>
                    </a:lnR>
                    <a:lnT>
                      <a:noFill/>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US" sz="1400" b="1" i="0" u="none" strike="noStrike" dirty="0">
                          <a:latin typeface="Verdana"/>
                        </a:rPr>
                        <a:t>Model 3</a:t>
                      </a:r>
                    </a:p>
                  </a:txBody>
                  <a:tcPr marL="9600" marR="9600" marT="9600" marB="0" anchor="ctr">
                    <a:lnL>
                      <a:noFill/>
                    </a:lnL>
                    <a:lnR>
                      <a:noFill/>
                    </a:lnR>
                    <a:lnT>
                      <a:noFill/>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US" sz="1400" b="1" i="0" u="none" strike="noStrike" dirty="0">
                          <a:latin typeface="Verdana"/>
                        </a:rPr>
                        <a:t>Model 4</a:t>
                      </a:r>
                    </a:p>
                  </a:txBody>
                  <a:tcPr marL="9600" marR="9600" marT="9600" marB="0" anchor="ctr">
                    <a:lnL>
                      <a:noFill/>
                    </a:lnL>
                    <a:lnR>
                      <a:noFill/>
                    </a:lnR>
                    <a:lnT>
                      <a:noFill/>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US" sz="1400" b="1" i="0" u="none" strike="noStrike" dirty="0">
                          <a:latin typeface="Verdana"/>
                        </a:rPr>
                        <a:t>Model 5</a:t>
                      </a:r>
                    </a:p>
                  </a:txBody>
                  <a:tcPr marL="9600" marR="9600" marT="9600" marB="0" anchor="ctr">
                    <a:lnL>
                      <a:noFill/>
                    </a:lnL>
                    <a:lnR>
                      <a:noFill/>
                    </a:lnR>
                    <a:lnT>
                      <a:noFill/>
                    </a:lnT>
                    <a:lnB w="6350" cap="flat" cmpd="sng" algn="ctr">
                      <a:solidFill>
                        <a:srgbClr val="000000"/>
                      </a:solidFill>
                      <a:prstDash val="solid"/>
                      <a:round/>
                      <a:headEnd type="none" w="med" len="med"/>
                      <a:tailEnd type="none" w="med" len="med"/>
                    </a:lnB>
                    <a:solidFill>
                      <a:srgbClr val="EEECE1"/>
                    </a:solidFill>
                  </a:tcPr>
                </a:tc>
              </a:tr>
              <a:tr h="124800">
                <a:tc>
                  <a:txBody>
                    <a:bodyPr/>
                    <a:lstStyle/>
                    <a:p>
                      <a:pPr algn="l" fontAlgn="b"/>
                      <a:r>
                        <a:rPr lang="en-US" sz="1400" b="0" i="0" u="none" strike="noStrike">
                          <a:latin typeface="Verdana"/>
                        </a:rPr>
                        <a:t>Sociodemographic</a:t>
                      </a:r>
                    </a:p>
                  </a:txBody>
                  <a:tcPr marL="9600" marR="9600" marT="960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r" fontAlgn="b"/>
                      <a:r>
                        <a:rPr lang="en-US" sz="1400" b="0" i="0" u="none" strike="noStrike" dirty="0">
                          <a:latin typeface="Verdana"/>
                        </a:rPr>
                        <a:t>Age</a:t>
                      </a:r>
                    </a:p>
                  </a:txBody>
                  <a:tcPr marL="9600" marT="9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-0.1092</a:t>
                      </a:r>
                    </a:p>
                  </a:txBody>
                  <a:tcPr marL="9600" marR="9600" marT="960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dirty="0">
                          <a:latin typeface="Verdana"/>
                        </a:rPr>
                        <a:t>-0.087</a:t>
                      </a:r>
                    </a:p>
                  </a:txBody>
                  <a:tcPr marL="9600" marR="9600" marT="9600" marB="0" anchor="b">
                    <a:lnL>
                      <a:noFill/>
                    </a:lnL>
                    <a:lnR>
                      <a:noFill/>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dirty="0">
                          <a:latin typeface="Verdana"/>
                        </a:rPr>
                        <a:t>-0.0893</a:t>
                      </a:r>
                    </a:p>
                  </a:txBody>
                  <a:tcPr marL="9600" marR="9600" marT="9600" marB="0" anchor="b">
                    <a:lnL>
                      <a:noFill/>
                    </a:lnL>
                    <a:lnR>
                      <a:noFill/>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dirty="0">
                          <a:latin typeface="Verdana"/>
                        </a:rPr>
                        <a:t>-0.0066</a:t>
                      </a:r>
                    </a:p>
                  </a:txBody>
                  <a:tcPr marL="9600" marR="9600" marT="9600" marB="0" anchor="b">
                    <a:lnL>
                      <a:noFill/>
                    </a:lnL>
                    <a:lnR>
                      <a:noFill/>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dirty="0">
                          <a:latin typeface="Verdana"/>
                        </a:rPr>
                        <a:t>-0.0997</a:t>
                      </a:r>
                    </a:p>
                  </a:txBody>
                  <a:tcPr marL="9600" marR="9600" marT="9600" marB="0" anchor="b">
                    <a:lnL>
                      <a:noFill/>
                    </a:lnL>
                    <a:lnR>
                      <a:noFill/>
                    </a:lnR>
                    <a:lnT w="6350" cap="flat" cmpd="sng" algn="ctr">
                      <a:solidFill>
                        <a:srgbClr val="000000"/>
                      </a:solidFill>
                      <a:prstDash val="solid"/>
                      <a:round/>
                      <a:headEnd type="none" w="med" len="med"/>
                      <a:tailEnd type="none" w="med" len="med"/>
                    </a:lnT>
                    <a:lnB>
                      <a:noFill/>
                    </a:lnB>
                    <a:solidFill>
                      <a:srgbClr val="EEECE1"/>
                    </a:solidFill>
                  </a:tcPr>
                </a:tc>
              </a:tr>
              <a:tr h="124800">
                <a:tc>
                  <a:txBody>
                    <a:bodyPr/>
                    <a:lstStyle/>
                    <a:p>
                      <a:pPr algn="l" fontAlgn="b"/>
                      <a:endParaRPr lang="en-US" sz="1400" b="0" i="0" u="none" strike="noStrike">
                        <a:latin typeface="Verdana"/>
                      </a:endParaRPr>
                    </a:p>
                  </a:txBody>
                  <a:tcPr marL="9600" marR="9600" marT="9600" marB="0" anchor="b">
                    <a:lnL>
                      <a:noFill/>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r" fontAlgn="b"/>
                      <a:r>
                        <a:rPr lang="en-US" sz="1400" b="0" i="0" u="none" strike="noStrike" dirty="0">
                          <a:latin typeface="Verdana"/>
                        </a:rPr>
                        <a:t>Gender</a:t>
                      </a:r>
                    </a:p>
                  </a:txBody>
                  <a:tcPr marL="9600" marT="9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l" fontAlgn="b"/>
                      <a:r>
                        <a:rPr lang="en-US" sz="1400" b="0" i="0" u="none" strike="noStrike">
                          <a:latin typeface="Verdana"/>
                        </a:rPr>
                        <a:t>-0.1192</a:t>
                      </a:r>
                    </a:p>
                  </a:txBody>
                  <a:tcPr marL="9600" marR="9600" marT="9600" marB="0" anchor="b">
                    <a:lnL w="6350" cap="flat" cmpd="sng" algn="ctr">
                      <a:solidFill>
                        <a:srgbClr val="000000"/>
                      </a:solidFill>
                      <a:prstDash val="solid"/>
                      <a:round/>
                      <a:headEnd type="none" w="med" len="med"/>
                      <a:tailEnd type="none" w="med" len="med"/>
                    </a:lnL>
                    <a:lnR>
                      <a:noFill/>
                    </a:lnR>
                    <a:lnT>
                      <a:noFill/>
                    </a:lnT>
                    <a:lnB>
                      <a:noFill/>
                    </a:lnB>
                    <a:solidFill>
                      <a:srgbClr val="EEECE1"/>
                    </a:solidFill>
                  </a:tcPr>
                </a:tc>
                <a:tc>
                  <a:txBody>
                    <a:bodyPr/>
                    <a:lstStyle/>
                    <a:p>
                      <a:pPr algn="l" fontAlgn="b"/>
                      <a:r>
                        <a:rPr lang="en-US" sz="1400" b="0" i="0" u="none" strike="noStrike">
                          <a:latin typeface="Verdana"/>
                        </a:rPr>
                        <a:t>-0.1139</a:t>
                      </a:r>
                    </a:p>
                  </a:txBody>
                  <a:tcPr marL="9600" marR="9600" marT="9600" marB="0" anchor="b">
                    <a:lnL>
                      <a:noFill/>
                    </a:lnL>
                    <a:lnR>
                      <a:noFill/>
                    </a:lnR>
                    <a:lnT>
                      <a:noFill/>
                    </a:lnT>
                    <a:lnB>
                      <a:noFill/>
                    </a:lnB>
                    <a:solidFill>
                      <a:srgbClr val="EEECE1"/>
                    </a:solidFill>
                  </a:tcPr>
                </a:tc>
                <a:tc>
                  <a:txBody>
                    <a:bodyPr/>
                    <a:lstStyle/>
                    <a:p>
                      <a:pPr algn="l" fontAlgn="b"/>
                      <a:r>
                        <a:rPr lang="en-US" sz="1400" b="0" i="0" u="none" strike="noStrike">
                          <a:latin typeface="Verdana"/>
                        </a:rPr>
                        <a:t>-0.1175</a:t>
                      </a:r>
                    </a:p>
                  </a:txBody>
                  <a:tcPr marL="9600" marR="9600" marT="9600" marB="0" anchor="b">
                    <a:lnL>
                      <a:noFill/>
                    </a:lnL>
                    <a:lnR>
                      <a:noFill/>
                    </a:lnR>
                    <a:lnT>
                      <a:noFill/>
                    </a:lnT>
                    <a:lnB>
                      <a:noFill/>
                    </a:lnB>
                    <a:solidFill>
                      <a:srgbClr val="EEECE1"/>
                    </a:solidFill>
                  </a:tcPr>
                </a:tc>
                <a:tc>
                  <a:txBody>
                    <a:bodyPr/>
                    <a:lstStyle/>
                    <a:p>
                      <a:pPr algn="l" fontAlgn="b"/>
                      <a:r>
                        <a:rPr lang="en-US" sz="1400" b="0" i="0" u="none" strike="noStrike">
                          <a:latin typeface="Verdana"/>
                        </a:rPr>
                        <a:t>-0.5341</a:t>
                      </a:r>
                    </a:p>
                  </a:txBody>
                  <a:tcPr marL="9600" marR="9600" marT="9600" marB="0" anchor="b">
                    <a:lnL>
                      <a:noFill/>
                    </a:lnL>
                    <a:lnR>
                      <a:noFill/>
                    </a:lnR>
                    <a:lnT>
                      <a:noFill/>
                    </a:lnT>
                    <a:lnB>
                      <a:noFill/>
                    </a:lnB>
                    <a:solidFill>
                      <a:srgbClr val="EEECE1"/>
                    </a:solidFill>
                  </a:tcPr>
                </a:tc>
                <a:tc>
                  <a:txBody>
                    <a:bodyPr/>
                    <a:lstStyle/>
                    <a:p>
                      <a:pPr algn="l" fontAlgn="b"/>
                      <a:r>
                        <a:rPr lang="en-US" sz="1400" b="0" i="0" u="none" strike="noStrike">
                          <a:latin typeface="Verdana"/>
                        </a:rPr>
                        <a:t>-0.0812</a:t>
                      </a:r>
                    </a:p>
                  </a:txBody>
                  <a:tcPr marL="9600" marR="9600" marT="9600" marB="0" anchor="b">
                    <a:lnL>
                      <a:noFill/>
                    </a:lnL>
                    <a:lnR>
                      <a:noFill/>
                    </a:lnR>
                    <a:lnT>
                      <a:noFill/>
                    </a:lnT>
                    <a:lnB>
                      <a:noFill/>
                    </a:lnB>
                    <a:solidFill>
                      <a:srgbClr val="EEECE1"/>
                    </a:solidFill>
                  </a:tcPr>
                </a:tc>
              </a:tr>
              <a:tr h="124800">
                <a:tc>
                  <a:txBody>
                    <a:bodyPr/>
                    <a:lstStyle/>
                    <a:p>
                      <a:pPr algn="l" fontAlgn="b"/>
                      <a:endParaRPr lang="en-US" sz="1400" b="0" i="0" u="none" strike="noStrike">
                        <a:latin typeface="Verdana"/>
                      </a:endParaRPr>
                    </a:p>
                  </a:txBody>
                  <a:tcPr marL="9600" marR="9600" marT="9600" marB="0" anchor="b">
                    <a:lnL>
                      <a:noFill/>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r" fontAlgn="b"/>
                      <a:r>
                        <a:rPr lang="en-US" sz="1400" b="0" i="0" u="none" strike="noStrike">
                          <a:latin typeface="Verdana"/>
                        </a:rPr>
                        <a:t>Education</a:t>
                      </a:r>
                    </a:p>
                  </a:txBody>
                  <a:tcPr marL="9600" marT="9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l" fontAlgn="b"/>
                      <a:r>
                        <a:rPr lang="en-US" sz="1400" b="0" i="0" u="none" strike="noStrike">
                          <a:latin typeface="Verdana"/>
                        </a:rPr>
                        <a:t>-0.0536</a:t>
                      </a:r>
                    </a:p>
                  </a:txBody>
                  <a:tcPr marL="9600" marR="9600" marT="9600" marB="0" anchor="b">
                    <a:lnL w="6350" cap="flat" cmpd="sng" algn="ctr">
                      <a:solidFill>
                        <a:srgbClr val="000000"/>
                      </a:solidFill>
                      <a:prstDash val="solid"/>
                      <a:round/>
                      <a:headEnd type="none" w="med" len="med"/>
                      <a:tailEnd type="none" w="med" len="med"/>
                    </a:lnL>
                    <a:lnR>
                      <a:noFill/>
                    </a:lnR>
                    <a:lnT>
                      <a:noFill/>
                    </a:lnT>
                    <a:lnB>
                      <a:noFill/>
                    </a:lnB>
                    <a:solidFill>
                      <a:srgbClr val="EEECE1"/>
                    </a:solidFill>
                  </a:tcPr>
                </a:tc>
                <a:tc>
                  <a:txBody>
                    <a:bodyPr/>
                    <a:lstStyle/>
                    <a:p>
                      <a:pPr algn="l" fontAlgn="b"/>
                      <a:r>
                        <a:rPr lang="en-US" sz="1400" b="0" i="0" u="none" strike="noStrike">
                          <a:latin typeface="Verdana"/>
                        </a:rPr>
                        <a:t>-0.0289</a:t>
                      </a:r>
                    </a:p>
                  </a:txBody>
                  <a:tcPr marL="9600" marR="9600" marT="9600" marB="0" anchor="b">
                    <a:lnL>
                      <a:noFill/>
                    </a:lnL>
                    <a:lnR>
                      <a:noFill/>
                    </a:lnR>
                    <a:lnT>
                      <a:noFill/>
                    </a:lnT>
                    <a:lnB>
                      <a:noFill/>
                    </a:lnB>
                    <a:solidFill>
                      <a:srgbClr val="EEECE1"/>
                    </a:solidFill>
                  </a:tcPr>
                </a:tc>
                <a:tc>
                  <a:txBody>
                    <a:bodyPr/>
                    <a:lstStyle/>
                    <a:p>
                      <a:pPr algn="l" fontAlgn="b"/>
                      <a:r>
                        <a:rPr lang="en-US" sz="1400" b="0" i="0" u="none" strike="noStrike">
                          <a:latin typeface="Verdana"/>
                        </a:rPr>
                        <a:t>-0.0592</a:t>
                      </a:r>
                    </a:p>
                  </a:txBody>
                  <a:tcPr marL="9600" marR="9600" marT="9600" marB="0" anchor="b">
                    <a:lnL>
                      <a:noFill/>
                    </a:lnL>
                    <a:lnR>
                      <a:noFill/>
                    </a:lnR>
                    <a:lnT>
                      <a:noFill/>
                    </a:lnT>
                    <a:lnB>
                      <a:noFill/>
                    </a:lnB>
                    <a:solidFill>
                      <a:srgbClr val="EEECE1"/>
                    </a:solidFill>
                  </a:tcPr>
                </a:tc>
                <a:tc>
                  <a:txBody>
                    <a:bodyPr/>
                    <a:lstStyle/>
                    <a:p>
                      <a:pPr algn="l" fontAlgn="b"/>
                      <a:r>
                        <a:rPr lang="en-US" sz="1400" b="0" i="0" u="none" strike="noStrike">
                          <a:latin typeface="Verdana"/>
                        </a:rPr>
                        <a:t>-0.0407</a:t>
                      </a:r>
                    </a:p>
                  </a:txBody>
                  <a:tcPr marL="9600" marR="9600" marT="9600" marB="0" anchor="b">
                    <a:lnL>
                      <a:noFill/>
                    </a:lnL>
                    <a:lnR>
                      <a:noFill/>
                    </a:lnR>
                    <a:lnT>
                      <a:noFill/>
                    </a:lnT>
                    <a:lnB>
                      <a:noFill/>
                    </a:lnB>
                    <a:solidFill>
                      <a:srgbClr val="EEECE1"/>
                    </a:solidFill>
                  </a:tcPr>
                </a:tc>
                <a:tc>
                  <a:txBody>
                    <a:bodyPr/>
                    <a:lstStyle/>
                    <a:p>
                      <a:pPr algn="l" fontAlgn="b"/>
                      <a:r>
                        <a:rPr lang="en-US" sz="1400" b="0" i="0" u="none" strike="noStrike">
                          <a:latin typeface="Verdana"/>
                        </a:rPr>
                        <a:t>-0.0878</a:t>
                      </a:r>
                    </a:p>
                  </a:txBody>
                  <a:tcPr marL="9600" marR="9600" marT="9600" marB="0" anchor="b">
                    <a:lnL>
                      <a:noFill/>
                    </a:lnL>
                    <a:lnR>
                      <a:noFill/>
                    </a:lnR>
                    <a:lnT>
                      <a:noFill/>
                    </a:lnT>
                    <a:lnB>
                      <a:noFill/>
                    </a:lnB>
                    <a:solidFill>
                      <a:srgbClr val="EEECE1"/>
                    </a:solidFill>
                  </a:tcPr>
                </a:tc>
              </a:tr>
              <a:tr h="124800">
                <a:tc>
                  <a:txBody>
                    <a:bodyPr/>
                    <a:lstStyle/>
                    <a:p>
                      <a:pPr algn="l" fontAlgn="b"/>
                      <a:endParaRPr lang="en-US" sz="1400" b="0" i="0" u="none" strike="noStrike">
                        <a:latin typeface="Verdana"/>
                      </a:endParaRPr>
                    </a:p>
                  </a:txBody>
                  <a:tcPr marL="9600" marR="9600" marT="9600" marB="0" anchor="b">
                    <a:lnL>
                      <a:noFill/>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r" fontAlgn="b"/>
                      <a:r>
                        <a:rPr lang="en-US" sz="1400" b="0" i="0" u="none" strike="noStrike">
                          <a:latin typeface="Verdana"/>
                        </a:rPr>
                        <a:t>HH income</a:t>
                      </a:r>
                    </a:p>
                  </a:txBody>
                  <a:tcPr marL="9600" marT="9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l" fontAlgn="b"/>
                      <a:r>
                        <a:rPr lang="en-US" sz="1400" b="0" i="0" u="none" strike="noStrike">
                          <a:latin typeface="Verdana"/>
                        </a:rPr>
                        <a:t>0.0943</a:t>
                      </a:r>
                    </a:p>
                  </a:txBody>
                  <a:tcPr marL="9600" marR="9600" marT="9600" marB="0" anchor="b">
                    <a:lnL w="6350" cap="flat" cmpd="sng" algn="ctr">
                      <a:solidFill>
                        <a:srgbClr val="000000"/>
                      </a:solidFill>
                      <a:prstDash val="solid"/>
                      <a:round/>
                      <a:headEnd type="none" w="med" len="med"/>
                      <a:tailEnd type="none" w="med" len="med"/>
                    </a:lnL>
                    <a:lnR>
                      <a:noFill/>
                    </a:lnR>
                    <a:lnT>
                      <a:noFill/>
                    </a:lnT>
                    <a:lnB>
                      <a:noFill/>
                    </a:lnB>
                    <a:solidFill>
                      <a:srgbClr val="EEECE1"/>
                    </a:solidFill>
                  </a:tcPr>
                </a:tc>
                <a:tc>
                  <a:txBody>
                    <a:bodyPr/>
                    <a:lstStyle/>
                    <a:p>
                      <a:pPr algn="l" fontAlgn="b"/>
                      <a:r>
                        <a:rPr lang="en-US" sz="1400" b="0" i="0" u="none" strike="noStrike">
                          <a:latin typeface="Verdana"/>
                        </a:rPr>
                        <a:t>0.0726</a:t>
                      </a:r>
                    </a:p>
                  </a:txBody>
                  <a:tcPr marL="9600" marR="9600" marT="9600" marB="0" anchor="b">
                    <a:lnL>
                      <a:noFill/>
                    </a:lnL>
                    <a:lnR>
                      <a:noFill/>
                    </a:lnR>
                    <a:lnT>
                      <a:noFill/>
                    </a:lnT>
                    <a:lnB>
                      <a:noFill/>
                    </a:lnB>
                    <a:solidFill>
                      <a:srgbClr val="EEECE1"/>
                    </a:solidFill>
                  </a:tcPr>
                </a:tc>
                <a:tc>
                  <a:txBody>
                    <a:bodyPr/>
                    <a:lstStyle/>
                    <a:p>
                      <a:pPr algn="l" fontAlgn="b"/>
                      <a:r>
                        <a:rPr lang="en-US" sz="1400" b="0" i="0" u="none" strike="noStrike">
                          <a:latin typeface="Verdana"/>
                        </a:rPr>
                        <a:t>0.0752</a:t>
                      </a:r>
                    </a:p>
                  </a:txBody>
                  <a:tcPr marL="9600" marR="9600" marT="9600" marB="0" anchor="b">
                    <a:lnL>
                      <a:noFill/>
                    </a:lnL>
                    <a:lnR>
                      <a:noFill/>
                    </a:lnR>
                    <a:lnT>
                      <a:noFill/>
                    </a:lnT>
                    <a:lnB>
                      <a:noFill/>
                    </a:lnB>
                    <a:solidFill>
                      <a:srgbClr val="EEECE1"/>
                    </a:solidFill>
                  </a:tcPr>
                </a:tc>
                <a:tc>
                  <a:txBody>
                    <a:bodyPr/>
                    <a:lstStyle/>
                    <a:p>
                      <a:pPr algn="l" fontAlgn="b"/>
                      <a:r>
                        <a:rPr lang="en-US" sz="1400" b="0" i="0" u="none" strike="noStrike">
                          <a:latin typeface="Verdana"/>
                        </a:rPr>
                        <a:t>0.0686</a:t>
                      </a:r>
                    </a:p>
                  </a:txBody>
                  <a:tcPr marL="9600" marR="9600" marT="9600" marB="0" anchor="b">
                    <a:lnL>
                      <a:noFill/>
                    </a:lnL>
                    <a:lnR>
                      <a:noFill/>
                    </a:lnR>
                    <a:lnT>
                      <a:noFill/>
                    </a:lnT>
                    <a:lnB>
                      <a:noFill/>
                    </a:lnB>
                    <a:solidFill>
                      <a:srgbClr val="EEECE1"/>
                    </a:solidFill>
                  </a:tcPr>
                </a:tc>
                <a:tc>
                  <a:txBody>
                    <a:bodyPr/>
                    <a:lstStyle/>
                    <a:p>
                      <a:pPr algn="l" fontAlgn="b"/>
                      <a:r>
                        <a:rPr lang="en-US" sz="1400" b="0" i="0" u="none" strike="noStrike">
                          <a:latin typeface="Verdana"/>
                        </a:rPr>
                        <a:t>0.0998</a:t>
                      </a:r>
                    </a:p>
                  </a:txBody>
                  <a:tcPr marL="9600" marR="9600" marT="9600" marB="0" anchor="b">
                    <a:lnL>
                      <a:noFill/>
                    </a:lnL>
                    <a:lnR>
                      <a:noFill/>
                    </a:lnR>
                    <a:lnT>
                      <a:noFill/>
                    </a:lnT>
                    <a:lnB>
                      <a:noFill/>
                    </a:lnB>
                    <a:solidFill>
                      <a:srgbClr val="EEECE1"/>
                    </a:solidFill>
                  </a:tcPr>
                </a:tc>
              </a:tr>
              <a:tr h="134400">
                <a:tc>
                  <a:txBody>
                    <a:bodyPr/>
                    <a:lstStyle/>
                    <a:p>
                      <a:pPr algn="l" fontAlgn="b"/>
                      <a:r>
                        <a:rPr lang="en-US" sz="1400" b="0" i="0" u="none" strike="noStrike">
                          <a:latin typeface="Verdana"/>
                        </a:rPr>
                        <a:t> </a:t>
                      </a:r>
                    </a:p>
                  </a:txBody>
                  <a:tcPr marL="9600" marR="9600" marT="9600" marB="0" anchor="b">
                    <a:lnL>
                      <a:noFill/>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r" fontAlgn="b"/>
                      <a:r>
                        <a:rPr lang="en-US" sz="1400" b="0" i="0" u="none" strike="noStrike" dirty="0" err="1">
                          <a:latin typeface="Verdana"/>
                        </a:rPr>
                        <a:t>Zipcode</a:t>
                      </a:r>
                      <a:endParaRPr lang="en-US" sz="1400" b="0" i="0" u="none" strike="noStrike" dirty="0">
                        <a:latin typeface="Verdana"/>
                      </a:endParaRPr>
                    </a:p>
                  </a:txBody>
                  <a:tcPr marL="9600" marT="9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-0.0462</a:t>
                      </a:r>
                    </a:p>
                  </a:txBody>
                  <a:tcPr marL="9600" marR="9600" marT="9600" marB="0" anchor="b">
                    <a:lnL w="6350" cap="flat" cmpd="sng" algn="ctr">
                      <a:solidFill>
                        <a:srgbClr val="000000"/>
                      </a:solidFill>
                      <a:prstDash val="solid"/>
                      <a:round/>
                      <a:headEnd type="none" w="med" len="med"/>
                      <a:tailEnd type="none" w="med" len="med"/>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-0.0183</a:t>
                      </a:r>
                    </a:p>
                  </a:txBody>
                  <a:tcPr marL="9600" marR="9600" marT="9600"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-0.0185</a:t>
                      </a:r>
                    </a:p>
                  </a:txBody>
                  <a:tcPr marL="9600" marR="9600" marT="9600"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0</a:t>
                      </a:r>
                    </a:p>
                  </a:txBody>
                  <a:tcPr marL="9600" marR="9600" marT="9600"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-0.0409</a:t>
                      </a:r>
                    </a:p>
                  </a:txBody>
                  <a:tcPr marL="9600" marR="9600" marT="9600"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r>
              <a:tr h="134400">
                <a:tc>
                  <a:txBody>
                    <a:bodyPr/>
                    <a:lstStyle/>
                    <a:p>
                      <a:pPr algn="l" fontAlgn="b"/>
                      <a:r>
                        <a:rPr lang="en-US" sz="1400" b="0" i="0" u="none" strike="noStrike">
                          <a:latin typeface="Verdana"/>
                        </a:rPr>
                        <a:t>Farm Business</a:t>
                      </a:r>
                    </a:p>
                  </a:txBody>
                  <a:tcPr marL="9600" marR="9600" marT="9600" marB="0" anchor="b">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r" fontAlgn="b"/>
                      <a:r>
                        <a:rPr lang="en-US" sz="1400" b="1" i="0" u="none" strike="noStrike">
                          <a:latin typeface="Verdana"/>
                        </a:rPr>
                        <a:t>Farm main income</a:t>
                      </a:r>
                    </a:p>
                  </a:txBody>
                  <a:tcPr marL="9600" marT="9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endParaRPr lang="en-US" sz="1400" b="0" i="0" u="none" strike="noStrike">
                        <a:latin typeface="Verdana"/>
                      </a:endParaRPr>
                    </a:p>
                  </a:txBody>
                  <a:tcPr marL="9600" marR="9600" marT="9600" marB="0" anchor="b">
                    <a:lnL w="63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1" i="0" u="none" strike="noStrike">
                          <a:latin typeface="Verdana"/>
                        </a:rPr>
                        <a:t>0.2466***</a:t>
                      </a:r>
                    </a:p>
                  </a:txBody>
                  <a:tcPr marL="9600" marR="9600" marT="9600"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1" i="0" u="none" strike="noStrike">
                          <a:latin typeface="Verdana"/>
                        </a:rPr>
                        <a:t>0.255***</a:t>
                      </a:r>
                    </a:p>
                  </a:txBody>
                  <a:tcPr marL="9600" marR="9600" marT="9600"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1" i="0" u="none" strike="noStrike">
                          <a:latin typeface="Verdana"/>
                        </a:rPr>
                        <a:t>0.3975*</a:t>
                      </a:r>
                    </a:p>
                  </a:txBody>
                  <a:tcPr marL="9600" marR="9600" marT="9600"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1" i="0" u="none" strike="noStrike">
                          <a:latin typeface="Verdana"/>
                        </a:rPr>
                        <a:t>0.2251***</a:t>
                      </a:r>
                    </a:p>
                  </a:txBody>
                  <a:tcPr marL="9600" marR="9600" marT="9600"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r>
              <a:tr h="124800">
                <a:tc>
                  <a:txBody>
                    <a:bodyPr/>
                    <a:lstStyle/>
                    <a:p>
                      <a:pPr algn="l" fontAlgn="b"/>
                      <a:endParaRPr lang="en-US" sz="1400" b="0" i="0" u="none" strike="noStrike">
                        <a:latin typeface="Verdana"/>
                      </a:endParaRPr>
                    </a:p>
                  </a:txBody>
                  <a:tcPr marL="9600" marR="9600" marT="9600" marB="0" anchor="b">
                    <a:lnL>
                      <a:noFill/>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r" fontAlgn="b"/>
                      <a:r>
                        <a:rPr lang="en-US" sz="1400" b="0" i="0" u="none" strike="noStrike" dirty="0">
                          <a:latin typeface="Verdana"/>
                        </a:rPr>
                        <a:t>Form business org.</a:t>
                      </a:r>
                    </a:p>
                  </a:txBody>
                  <a:tcPr marL="9600" marT="9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l" fontAlgn="b"/>
                      <a:endParaRPr lang="en-US" sz="1400" b="0" i="0" u="none" strike="noStrike">
                        <a:latin typeface="Verdana"/>
                      </a:endParaRPr>
                    </a:p>
                  </a:txBody>
                  <a:tcPr marL="9600" marR="9600" marT="9600" marB="0" anchor="b">
                    <a:lnL w="6350" cap="flat" cmpd="sng" algn="ctr">
                      <a:solidFill>
                        <a:srgbClr val="000000"/>
                      </a:solidFill>
                      <a:prstDash val="solid"/>
                      <a:round/>
                      <a:headEnd type="none" w="med" len="med"/>
                      <a:tailEnd type="none" w="med" len="med"/>
                    </a:lnL>
                    <a:lnR>
                      <a:noFill/>
                    </a:lnR>
                    <a:lnT>
                      <a:noFill/>
                    </a:lnT>
                    <a:lnB>
                      <a:noFill/>
                    </a:lnB>
                    <a:solidFill>
                      <a:srgbClr val="EEECE1"/>
                    </a:solidFill>
                  </a:tcPr>
                </a:tc>
                <a:tc>
                  <a:txBody>
                    <a:bodyPr/>
                    <a:lstStyle/>
                    <a:p>
                      <a:pPr algn="l" fontAlgn="b"/>
                      <a:r>
                        <a:rPr lang="en-US" sz="1400" b="0" i="0" u="none" strike="noStrike">
                          <a:latin typeface="Verdana"/>
                        </a:rPr>
                        <a:t>-0.0369</a:t>
                      </a:r>
                    </a:p>
                  </a:txBody>
                  <a:tcPr marL="9600" marR="9600" marT="9600" marB="0" anchor="b">
                    <a:lnL>
                      <a:noFill/>
                    </a:lnL>
                    <a:lnR>
                      <a:noFill/>
                    </a:lnR>
                    <a:lnT>
                      <a:noFill/>
                    </a:lnT>
                    <a:lnB>
                      <a:noFill/>
                    </a:lnB>
                    <a:solidFill>
                      <a:srgbClr val="EEECE1"/>
                    </a:solidFill>
                  </a:tcPr>
                </a:tc>
                <a:tc>
                  <a:txBody>
                    <a:bodyPr/>
                    <a:lstStyle/>
                    <a:p>
                      <a:pPr algn="l" fontAlgn="b"/>
                      <a:r>
                        <a:rPr lang="en-US" sz="1400" b="0" i="0" u="none" strike="noStrike">
                          <a:latin typeface="Verdana"/>
                        </a:rPr>
                        <a:t>-0.0433</a:t>
                      </a:r>
                    </a:p>
                  </a:txBody>
                  <a:tcPr marL="9600" marR="9600" marT="9600" marB="0" anchor="b">
                    <a:lnL>
                      <a:noFill/>
                    </a:lnL>
                    <a:lnR>
                      <a:noFill/>
                    </a:lnR>
                    <a:lnT>
                      <a:noFill/>
                    </a:lnT>
                    <a:lnB>
                      <a:noFill/>
                    </a:lnB>
                    <a:solidFill>
                      <a:srgbClr val="EEECE1"/>
                    </a:solidFill>
                  </a:tcPr>
                </a:tc>
                <a:tc>
                  <a:txBody>
                    <a:bodyPr/>
                    <a:lstStyle/>
                    <a:p>
                      <a:pPr algn="l" fontAlgn="b"/>
                      <a:r>
                        <a:rPr lang="en-US" sz="1400" b="0" i="0" u="none" strike="noStrike">
                          <a:latin typeface="Verdana"/>
                        </a:rPr>
                        <a:t>-0.0013</a:t>
                      </a:r>
                    </a:p>
                  </a:txBody>
                  <a:tcPr marL="9600" marR="9600" marT="9600" marB="0" anchor="b">
                    <a:lnL>
                      <a:noFill/>
                    </a:lnL>
                    <a:lnR>
                      <a:noFill/>
                    </a:lnR>
                    <a:lnT>
                      <a:noFill/>
                    </a:lnT>
                    <a:lnB>
                      <a:noFill/>
                    </a:lnB>
                    <a:solidFill>
                      <a:srgbClr val="EEECE1"/>
                    </a:solidFill>
                  </a:tcPr>
                </a:tc>
                <a:tc>
                  <a:txBody>
                    <a:bodyPr/>
                    <a:lstStyle/>
                    <a:p>
                      <a:pPr algn="l" fontAlgn="b"/>
                      <a:r>
                        <a:rPr lang="en-US" sz="1400" b="0" i="0" u="none" strike="noStrike">
                          <a:latin typeface="Verdana"/>
                        </a:rPr>
                        <a:t>-0.0573</a:t>
                      </a:r>
                    </a:p>
                  </a:txBody>
                  <a:tcPr marL="9600" marR="9600" marT="9600" marB="0" anchor="b">
                    <a:lnL>
                      <a:noFill/>
                    </a:lnL>
                    <a:lnR>
                      <a:noFill/>
                    </a:lnR>
                    <a:lnT>
                      <a:noFill/>
                    </a:lnT>
                    <a:lnB>
                      <a:noFill/>
                    </a:lnB>
                    <a:solidFill>
                      <a:srgbClr val="EEECE1"/>
                    </a:solidFill>
                  </a:tcPr>
                </a:tc>
              </a:tr>
              <a:tr h="124800">
                <a:tc>
                  <a:txBody>
                    <a:bodyPr/>
                    <a:lstStyle/>
                    <a:p>
                      <a:pPr algn="l" fontAlgn="b"/>
                      <a:endParaRPr lang="en-US" sz="1400" b="0" i="0" u="none" strike="noStrike">
                        <a:latin typeface="Verdana"/>
                      </a:endParaRPr>
                    </a:p>
                  </a:txBody>
                  <a:tcPr marL="9600" marR="9600" marT="9600" marB="0" anchor="b">
                    <a:lnL>
                      <a:noFill/>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r" fontAlgn="b"/>
                      <a:r>
                        <a:rPr lang="en-US" sz="1400" b="0" i="0" u="none" strike="noStrike">
                          <a:latin typeface="Verdana"/>
                        </a:rPr>
                        <a:t>Own/Rent Ratio</a:t>
                      </a:r>
                    </a:p>
                  </a:txBody>
                  <a:tcPr marL="9600" marT="9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l" fontAlgn="b"/>
                      <a:endParaRPr lang="en-US" sz="1400" b="0" i="0" u="none" strike="noStrike">
                        <a:latin typeface="Verdana"/>
                      </a:endParaRPr>
                    </a:p>
                  </a:txBody>
                  <a:tcPr marL="9600" marR="9600" marT="9600" marB="0" anchor="b">
                    <a:lnL w="6350" cap="flat" cmpd="sng" algn="ctr">
                      <a:solidFill>
                        <a:srgbClr val="000000"/>
                      </a:solidFill>
                      <a:prstDash val="solid"/>
                      <a:round/>
                      <a:headEnd type="none" w="med" len="med"/>
                      <a:tailEnd type="none" w="med" len="med"/>
                    </a:lnL>
                    <a:lnR>
                      <a:noFill/>
                    </a:lnR>
                    <a:lnT>
                      <a:noFill/>
                    </a:lnT>
                    <a:lnB>
                      <a:noFill/>
                    </a:lnB>
                    <a:solidFill>
                      <a:srgbClr val="EEECE1"/>
                    </a:solidFill>
                  </a:tcPr>
                </a:tc>
                <a:tc>
                  <a:txBody>
                    <a:bodyPr/>
                    <a:lstStyle/>
                    <a:p>
                      <a:pPr algn="l" fontAlgn="b"/>
                      <a:r>
                        <a:rPr lang="en-US" sz="1400" b="0" i="0" u="none" strike="noStrike">
                          <a:latin typeface="Verdana"/>
                        </a:rPr>
                        <a:t>-0.0459</a:t>
                      </a:r>
                    </a:p>
                  </a:txBody>
                  <a:tcPr marL="9600" marR="9600" marT="9600" marB="0" anchor="b">
                    <a:lnL>
                      <a:noFill/>
                    </a:lnL>
                    <a:lnR>
                      <a:noFill/>
                    </a:lnR>
                    <a:lnT>
                      <a:noFill/>
                    </a:lnT>
                    <a:lnB>
                      <a:noFill/>
                    </a:lnB>
                    <a:solidFill>
                      <a:srgbClr val="EEECE1"/>
                    </a:solidFill>
                  </a:tcPr>
                </a:tc>
                <a:tc>
                  <a:txBody>
                    <a:bodyPr/>
                    <a:lstStyle/>
                    <a:p>
                      <a:pPr algn="l" fontAlgn="b"/>
                      <a:r>
                        <a:rPr lang="en-US" sz="1400" b="0" i="0" u="none" strike="noStrike">
                          <a:latin typeface="Verdana"/>
                        </a:rPr>
                        <a:t>-0.0639</a:t>
                      </a:r>
                    </a:p>
                  </a:txBody>
                  <a:tcPr marL="9600" marR="9600" marT="9600" marB="0" anchor="b">
                    <a:lnL>
                      <a:noFill/>
                    </a:lnL>
                    <a:lnR>
                      <a:noFill/>
                    </a:lnR>
                    <a:lnT>
                      <a:noFill/>
                    </a:lnT>
                    <a:lnB>
                      <a:noFill/>
                    </a:lnB>
                    <a:solidFill>
                      <a:srgbClr val="EEECE1"/>
                    </a:solidFill>
                  </a:tcPr>
                </a:tc>
                <a:tc>
                  <a:txBody>
                    <a:bodyPr/>
                    <a:lstStyle/>
                    <a:p>
                      <a:pPr algn="l" fontAlgn="b"/>
                      <a:r>
                        <a:rPr lang="en-US" sz="1400" b="0" i="0" u="none" strike="noStrike">
                          <a:latin typeface="Verdana"/>
                        </a:rPr>
                        <a:t>0.0091</a:t>
                      </a:r>
                    </a:p>
                  </a:txBody>
                  <a:tcPr marL="9600" marR="9600" marT="9600" marB="0" anchor="b">
                    <a:lnL>
                      <a:noFill/>
                    </a:lnL>
                    <a:lnR>
                      <a:noFill/>
                    </a:lnR>
                    <a:lnT>
                      <a:noFill/>
                    </a:lnT>
                    <a:lnB>
                      <a:noFill/>
                    </a:lnB>
                    <a:solidFill>
                      <a:srgbClr val="EEECE1"/>
                    </a:solidFill>
                  </a:tcPr>
                </a:tc>
                <a:tc>
                  <a:txBody>
                    <a:bodyPr/>
                    <a:lstStyle/>
                    <a:p>
                      <a:pPr algn="l" fontAlgn="b"/>
                      <a:r>
                        <a:rPr lang="en-US" sz="1400" b="0" i="0" u="none" strike="noStrike">
                          <a:latin typeface="Verdana"/>
                        </a:rPr>
                        <a:t>-0.0069</a:t>
                      </a:r>
                    </a:p>
                  </a:txBody>
                  <a:tcPr marL="9600" marR="9600" marT="9600" marB="0" anchor="b">
                    <a:lnL>
                      <a:noFill/>
                    </a:lnL>
                    <a:lnR>
                      <a:noFill/>
                    </a:lnR>
                    <a:lnT>
                      <a:noFill/>
                    </a:lnT>
                    <a:lnB>
                      <a:noFill/>
                    </a:lnB>
                    <a:solidFill>
                      <a:srgbClr val="EEECE1"/>
                    </a:solidFill>
                  </a:tcPr>
                </a:tc>
              </a:tr>
              <a:tr h="134400">
                <a:tc>
                  <a:txBody>
                    <a:bodyPr/>
                    <a:lstStyle/>
                    <a:p>
                      <a:pPr algn="l" fontAlgn="b"/>
                      <a:r>
                        <a:rPr lang="en-US" sz="1400" b="0" i="0" u="none" strike="noStrike">
                          <a:latin typeface="Verdana"/>
                        </a:rPr>
                        <a:t> </a:t>
                      </a:r>
                    </a:p>
                  </a:txBody>
                  <a:tcPr marL="9600" marR="9600" marT="9600" marB="0" anchor="b">
                    <a:lnL>
                      <a:noFill/>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r" fontAlgn="b"/>
                      <a:r>
                        <a:rPr lang="en-US" sz="1400" b="0" i="0" u="none" strike="noStrike">
                          <a:latin typeface="Verdana"/>
                        </a:rPr>
                        <a:t>Acres in Corn/Soy</a:t>
                      </a:r>
                    </a:p>
                  </a:txBody>
                  <a:tcPr marL="9600" marT="9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 </a:t>
                      </a:r>
                    </a:p>
                  </a:txBody>
                  <a:tcPr marL="9600" marR="9600" marT="9600" marB="0" anchor="b">
                    <a:lnL w="6350" cap="flat" cmpd="sng" algn="ctr">
                      <a:solidFill>
                        <a:srgbClr val="000000"/>
                      </a:solidFill>
                      <a:prstDash val="solid"/>
                      <a:round/>
                      <a:headEnd type="none" w="med" len="med"/>
                      <a:tailEnd type="none" w="med" len="med"/>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0.0102</a:t>
                      </a:r>
                    </a:p>
                  </a:txBody>
                  <a:tcPr marL="9600" marR="9600" marT="9600"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-0.0207</a:t>
                      </a:r>
                    </a:p>
                  </a:txBody>
                  <a:tcPr marL="9600" marR="9600" marT="9600"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-0.0001</a:t>
                      </a:r>
                    </a:p>
                  </a:txBody>
                  <a:tcPr marL="9600" marR="9600" marT="9600"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-0.053</a:t>
                      </a:r>
                    </a:p>
                  </a:txBody>
                  <a:tcPr marL="9600" marR="9600" marT="9600"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r>
              <a:tr h="134400">
                <a:tc>
                  <a:txBody>
                    <a:bodyPr/>
                    <a:lstStyle/>
                    <a:p>
                      <a:pPr algn="l" fontAlgn="b"/>
                      <a:r>
                        <a:rPr lang="en-US" sz="1400" b="0" i="0" u="none" strike="noStrike">
                          <a:latin typeface="Verdana"/>
                        </a:rPr>
                        <a:t>Agronomic</a:t>
                      </a:r>
                    </a:p>
                  </a:txBody>
                  <a:tcPr marL="9600" marR="9600" marT="9600" marB="0" anchor="b">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r" fontAlgn="b"/>
                      <a:r>
                        <a:rPr lang="en-US" sz="1400" b="0" i="0" u="none" strike="noStrike">
                          <a:latin typeface="Verdana"/>
                        </a:rPr>
                        <a:t>Soil Type</a:t>
                      </a:r>
                    </a:p>
                  </a:txBody>
                  <a:tcPr marL="9600" marT="9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endParaRPr lang="en-US" sz="1400" b="0" i="0" u="none" strike="noStrike">
                        <a:latin typeface="Verdana"/>
                      </a:endParaRPr>
                    </a:p>
                  </a:txBody>
                  <a:tcPr marL="9600" marR="9600" marT="9600" marB="0" anchor="b">
                    <a:lnL w="63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endParaRPr lang="en-US" sz="1400" b="0" i="0" u="none" strike="noStrike">
                        <a:latin typeface="Verdana"/>
                      </a:endParaRPr>
                    </a:p>
                  </a:txBody>
                  <a:tcPr marL="9600" marR="9600" marT="9600"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0.1218</a:t>
                      </a:r>
                    </a:p>
                  </a:txBody>
                  <a:tcPr marL="9600" marR="9600" marT="9600"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0.0652</a:t>
                      </a:r>
                    </a:p>
                  </a:txBody>
                  <a:tcPr marL="9600" marR="9600" marT="9600"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0.0861</a:t>
                      </a:r>
                    </a:p>
                  </a:txBody>
                  <a:tcPr marL="9600" marR="9600" marT="9600"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r>
              <a:tr h="134400">
                <a:tc>
                  <a:txBody>
                    <a:bodyPr/>
                    <a:lstStyle/>
                    <a:p>
                      <a:pPr algn="l" fontAlgn="b"/>
                      <a:r>
                        <a:rPr lang="en-US" sz="1400" b="0" i="0" u="none" strike="noStrike">
                          <a:latin typeface="Verdana"/>
                        </a:rPr>
                        <a:t> </a:t>
                      </a:r>
                    </a:p>
                  </a:txBody>
                  <a:tcPr marL="9600" marR="9600" marT="9600" marB="0" anchor="b">
                    <a:lnL>
                      <a:noFill/>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r" fontAlgn="b"/>
                      <a:r>
                        <a:rPr lang="en-US" sz="1400" b="1" i="0" u="none" strike="noStrike" dirty="0" err="1" smtClean="0">
                          <a:latin typeface="Verdana"/>
                        </a:rPr>
                        <a:t>Irr/</a:t>
                      </a:r>
                      <a:r>
                        <a:rPr lang="en-US" sz="1400" b="1" i="0" u="none" strike="noStrike" dirty="0" err="1">
                          <a:latin typeface="Verdana"/>
                        </a:rPr>
                        <a:t>non-irr</a:t>
                      </a:r>
                      <a:r>
                        <a:rPr lang="en-US" sz="1400" b="1" i="0" u="none" strike="noStrike" dirty="0">
                          <a:latin typeface="Verdana"/>
                        </a:rPr>
                        <a:t> ratio</a:t>
                      </a:r>
                    </a:p>
                  </a:txBody>
                  <a:tcPr marL="9600" marT="9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 </a:t>
                      </a:r>
                    </a:p>
                  </a:txBody>
                  <a:tcPr marL="9600" marR="9600" marT="9600" marB="0" anchor="b">
                    <a:lnL w="6350" cap="flat" cmpd="sng" algn="ctr">
                      <a:solidFill>
                        <a:srgbClr val="000000"/>
                      </a:solidFill>
                      <a:prstDash val="solid"/>
                      <a:round/>
                      <a:headEnd type="none" w="med" len="med"/>
                      <a:tailEnd type="none" w="med" len="med"/>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 </a:t>
                      </a:r>
                    </a:p>
                  </a:txBody>
                  <a:tcPr marL="9600" marR="9600" marT="9600"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1" i="0" u="none" strike="noStrike">
                          <a:latin typeface="Verdana"/>
                        </a:rPr>
                        <a:t>0.0992***</a:t>
                      </a:r>
                    </a:p>
                  </a:txBody>
                  <a:tcPr marL="9600" marR="9600" marT="9600"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1" i="0" u="none" strike="noStrike">
                          <a:latin typeface="Verdana"/>
                        </a:rPr>
                        <a:t>0.754*</a:t>
                      </a:r>
                    </a:p>
                  </a:txBody>
                  <a:tcPr marL="9600" marR="9600" marT="9600"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1" i="0" u="none" strike="noStrike">
                          <a:latin typeface="Verdana"/>
                        </a:rPr>
                        <a:t>0.0948*</a:t>
                      </a:r>
                    </a:p>
                  </a:txBody>
                  <a:tcPr marL="9600" marR="9600" marT="9600"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r>
              <a:tr h="134400">
                <a:tc>
                  <a:txBody>
                    <a:bodyPr/>
                    <a:lstStyle/>
                    <a:p>
                      <a:pPr algn="l" fontAlgn="b"/>
                      <a:r>
                        <a:rPr lang="en-US" sz="1400" b="0" i="0" u="none" strike="noStrike" dirty="0" smtClean="0">
                          <a:latin typeface="Verdana"/>
                        </a:rPr>
                        <a:t>Cons. </a:t>
                      </a:r>
                      <a:r>
                        <a:rPr lang="en-US" sz="1400" b="0" i="0" u="none" strike="noStrike" dirty="0" err="1" smtClean="0">
                          <a:latin typeface="Verdana"/>
                        </a:rPr>
                        <a:t>Prog</a:t>
                      </a:r>
                      <a:r>
                        <a:rPr lang="en-US" sz="1400" b="0" i="0" u="none" strike="noStrike" dirty="0" smtClean="0">
                          <a:latin typeface="Verdana"/>
                        </a:rPr>
                        <a:t>.</a:t>
                      </a:r>
                      <a:endParaRPr lang="en-US" sz="1400" b="0" i="0" u="none" strike="noStrike" dirty="0">
                        <a:latin typeface="Verdana"/>
                      </a:endParaRPr>
                    </a:p>
                  </a:txBody>
                  <a:tcPr marL="9600" marR="9600" marT="9600" marB="0" anchor="b">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r" fontAlgn="b"/>
                      <a:r>
                        <a:rPr lang="en-US" sz="1400" b="0" i="0" u="none" strike="noStrike">
                          <a:latin typeface="Verdana"/>
                        </a:rPr>
                        <a:t>EQIP</a:t>
                      </a:r>
                    </a:p>
                  </a:txBody>
                  <a:tcPr marL="9600" marT="9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endParaRPr lang="en-US" sz="1400" b="0" i="0" u="none" strike="noStrike">
                        <a:latin typeface="Verdana"/>
                      </a:endParaRPr>
                    </a:p>
                  </a:txBody>
                  <a:tcPr marL="9600" marR="9600" marT="9600" marB="0" anchor="b">
                    <a:lnL w="63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endParaRPr lang="en-US" sz="1400" b="0" i="0" u="none" strike="noStrike">
                        <a:latin typeface="Verdana"/>
                      </a:endParaRPr>
                    </a:p>
                  </a:txBody>
                  <a:tcPr marL="9600" marR="9600" marT="9600"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endParaRPr lang="en-US" sz="1400" b="0" i="0" u="none" strike="noStrike">
                        <a:latin typeface="Verdana"/>
                      </a:endParaRPr>
                    </a:p>
                  </a:txBody>
                  <a:tcPr marL="9600" marR="9600" marT="9600"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0.1616</a:t>
                      </a:r>
                    </a:p>
                  </a:txBody>
                  <a:tcPr marL="9600" marR="9600" marT="9600"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0.0533</a:t>
                      </a:r>
                    </a:p>
                  </a:txBody>
                  <a:tcPr marL="9600" marR="9600" marT="9600"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r>
              <a:tr h="124800">
                <a:tc>
                  <a:txBody>
                    <a:bodyPr/>
                    <a:lstStyle/>
                    <a:p>
                      <a:pPr algn="l" fontAlgn="b"/>
                      <a:endParaRPr lang="en-US" sz="1400" b="0" i="0" u="none" strike="noStrike">
                        <a:latin typeface="Verdana"/>
                      </a:endParaRPr>
                    </a:p>
                  </a:txBody>
                  <a:tcPr marL="9600" marR="9600" marT="9600" marB="0" anchor="b">
                    <a:lnL>
                      <a:noFill/>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r" fontAlgn="b"/>
                      <a:r>
                        <a:rPr lang="en-US" sz="1400" b="0" i="0" u="none" strike="noStrike">
                          <a:latin typeface="Verdana"/>
                        </a:rPr>
                        <a:t>CRP</a:t>
                      </a:r>
                    </a:p>
                  </a:txBody>
                  <a:tcPr marL="9600" marT="9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l" fontAlgn="b"/>
                      <a:endParaRPr lang="en-US" sz="1400" b="0" i="0" u="none" strike="noStrike">
                        <a:latin typeface="Verdana"/>
                      </a:endParaRPr>
                    </a:p>
                  </a:txBody>
                  <a:tcPr marL="9600" marR="9600" marT="9600" marB="0" anchor="b">
                    <a:lnL w="6350" cap="flat" cmpd="sng" algn="ctr">
                      <a:solidFill>
                        <a:srgbClr val="000000"/>
                      </a:solidFill>
                      <a:prstDash val="solid"/>
                      <a:round/>
                      <a:headEnd type="none" w="med" len="med"/>
                      <a:tailEnd type="none" w="med" len="med"/>
                    </a:lnL>
                    <a:lnR>
                      <a:noFill/>
                    </a:lnR>
                    <a:lnT>
                      <a:noFill/>
                    </a:lnT>
                    <a:lnB>
                      <a:noFill/>
                    </a:lnB>
                    <a:solidFill>
                      <a:srgbClr val="EEECE1"/>
                    </a:solidFill>
                  </a:tcPr>
                </a:tc>
                <a:tc>
                  <a:txBody>
                    <a:bodyPr/>
                    <a:lstStyle/>
                    <a:p>
                      <a:pPr algn="l" fontAlgn="b"/>
                      <a:endParaRPr lang="en-US" sz="1400" b="0" i="0" u="none" strike="noStrike">
                        <a:latin typeface="Verdana"/>
                      </a:endParaRPr>
                    </a:p>
                  </a:txBody>
                  <a:tcPr marL="9600" marR="9600" marT="9600" marB="0" anchor="b">
                    <a:lnL>
                      <a:noFill/>
                    </a:lnL>
                    <a:lnR>
                      <a:noFill/>
                    </a:lnR>
                    <a:lnT>
                      <a:noFill/>
                    </a:lnT>
                    <a:lnB>
                      <a:noFill/>
                    </a:lnB>
                    <a:solidFill>
                      <a:srgbClr val="EEECE1"/>
                    </a:solidFill>
                  </a:tcPr>
                </a:tc>
                <a:tc>
                  <a:txBody>
                    <a:bodyPr/>
                    <a:lstStyle/>
                    <a:p>
                      <a:pPr algn="l" fontAlgn="b"/>
                      <a:endParaRPr lang="en-US" sz="1400" b="0" i="0" u="none" strike="noStrike">
                        <a:latin typeface="Verdana"/>
                      </a:endParaRPr>
                    </a:p>
                  </a:txBody>
                  <a:tcPr marL="9600" marR="9600" marT="9600" marB="0" anchor="b">
                    <a:lnL>
                      <a:noFill/>
                    </a:lnL>
                    <a:lnR>
                      <a:noFill/>
                    </a:lnR>
                    <a:lnT>
                      <a:noFill/>
                    </a:lnT>
                    <a:lnB>
                      <a:noFill/>
                    </a:lnB>
                    <a:solidFill>
                      <a:srgbClr val="EEECE1"/>
                    </a:solidFill>
                  </a:tcPr>
                </a:tc>
                <a:tc>
                  <a:txBody>
                    <a:bodyPr/>
                    <a:lstStyle/>
                    <a:p>
                      <a:pPr algn="l" fontAlgn="b"/>
                      <a:r>
                        <a:rPr lang="en-US" sz="1400" b="0" i="0" u="none" strike="noStrike">
                          <a:latin typeface="Verdana"/>
                        </a:rPr>
                        <a:t>0.1798</a:t>
                      </a:r>
                    </a:p>
                  </a:txBody>
                  <a:tcPr marL="9600" marR="9600" marT="9600" marB="0" anchor="b">
                    <a:lnL>
                      <a:noFill/>
                    </a:lnL>
                    <a:lnR>
                      <a:noFill/>
                    </a:lnR>
                    <a:lnT>
                      <a:noFill/>
                    </a:lnT>
                    <a:lnB>
                      <a:noFill/>
                    </a:lnB>
                    <a:solidFill>
                      <a:srgbClr val="EEECE1"/>
                    </a:solidFill>
                  </a:tcPr>
                </a:tc>
                <a:tc>
                  <a:txBody>
                    <a:bodyPr/>
                    <a:lstStyle/>
                    <a:p>
                      <a:pPr algn="l" fontAlgn="b"/>
                      <a:r>
                        <a:rPr lang="en-US" sz="1400" b="0" i="0" u="none" strike="noStrike">
                          <a:latin typeface="Verdana"/>
                        </a:rPr>
                        <a:t>0.0262</a:t>
                      </a:r>
                    </a:p>
                  </a:txBody>
                  <a:tcPr marL="9600" marR="9600" marT="9600" marB="0" anchor="b">
                    <a:lnL>
                      <a:noFill/>
                    </a:lnL>
                    <a:lnR>
                      <a:noFill/>
                    </a:lnR>
                    <a:lnT>
                      <a:noFill/>
                    </a:lnT>
                    <a:lnB>
                      <a:noFill/>
                    </a:lnB>
                    <a:solidFill>
                      <a:srgbClr val="EEECE1"/>
                    </a:solidFill>
                  </a:tcPr>
                </a:tc>
              </a:tr>
              <a:tr h="124800">
                <a:tc>
                  <a:txBody>
                    <a:bodyPr/>
                    <a:lstStyle/>
                    <a:p>
                      <a:pPr algn="l" fontAlgn="b"/>
                      <a:endParaRPr lang="en-US" sz="1400" b="0" i="0" u="none" strike="noStrike">
                        <a:latin typeface="Verdana"/>
                      </a:endParaRPr>
                    </a:p>
                  </a:txBody>
                  <a:tcPr marL="9600" marR="9600" marT="9600" marB="0" anchor="b">
                    <a:lnL>
                      <a:noFill/>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r" fontAlgn="b"/>
                      <a:r>
                        <a:rPr lang="en-US" sz="1400" b="0" i="0" u="none" strike="noStrike" dirty="0">
                          <a:latin typeface="Verdana"/>
                        </a:rPr>
                        <a:t>CSP</a:t>
                      </a:r>
                    </a:p>
                  </a:txBody>
                  <a:tcPr marL="9600" marT="9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l" fontAlgn="b"/>
                      <a:endParaRPr lang="en-US" sz="1400" b="0" i="0" u="none" strike="noStrike">
                        <a:latin typeface="Verdana"/>
                      </a:endParaRPr>
                    </a:p>
                  </a:txBody>
                  <a:tcPr marL="9600" marR="9600" marT="9600" marB="0" anchor="b">
                    <a:lnL w="6350" cap="flat" cmpd="sng" algn="ctr">
                      <a:solidFill>
                        <a:srgbClr val="000000"/>
                      </a:solidFill>
                      <a:prstDash val="solid"/>
                      <a:round/>
                      <a:headEnd type="none" w="med" len="med"/>
                      <a:tailEnd type="none" w="med" len="med"/>
                    </a:lnL>
                    <a:lnR>
                      <a:noFill/>
                    </a:lnR>
                    <a:lnT>
                      <a:noFill/>
                    </a:lnT>
                    <a:lnB>
                      <a:noFill/>
                    </a:lnB>
                    <a:solidFill>
                      <a:srgbClr val="EEECE1"/>
                    </a:solidFill>
                  </a:tcPr>
                </a:tc>
                <a:tc>
                  <a:txBody>
                    <a:bodyPr/>
                    <a:lstStyle/>
                    <a:p>
                      <a:pPr algn="l" fontAlgn="b"/>
                      <a:endParaRPr lang="en-US" sz="1400" b="0" i="0" u="none" strike="noStrike">
                        <a:latin typeface="Verdana"/>
                      </a:endParaRPr>
                    </a:p>
                  </a:txBody>
                  <a:tcPr marL="9600" marR="9600" marT="9600" marB="0" anchor="b">
                    <a:lnL>
                      <a:noFill/>
                    </a:lnL>
                    <a:lnR>
                      <a:noFill/>
                    </a:lnR>
                    <a:lnT>
                      <a:noFill/>
                    </a:lnT>
                    <a:lnB>
                      <a:noFill/>
                    </a:lnB>
                    <a:solidFill>
                      <a:srgbClr val="EEECE1"/>
                    </a:solidFill>
                  </a:tcPr>
                </a:tc>
                <a:tc>
                  <a:txBody>
                    <a:bodyPr/>
                    <a:lstStyle/>
                    <a:p>
                      <a:pPr algn="l" fontAlgn="b"/>
                      <a:endParaRPr lang="en-US" sz="1400" b="0" i="0" u="none" strike="noStrike">
                        <a:latin typeface="Verdana"/>
                      </a:endParaRPr>
                    </a:p>
                  </a:txBody>
                  <a:tcPr marL="9600" marR="9600" marT="9600" marB="0" anchor="b">
                    <a:lnL>
                      <a:noFill/>
                    </a:lnL>
                    <a:lnR>
                      <a:noFill/>
                    </a:lnR>
                    <a:lnT>
                      <a:noFill/>
                    </a:lnT>
                    <a:lnB>
                      <a:noFill/>
                    </a:lnB>
                    <a:solidFill>
                      <a:srgbClr val="EEECE1"/>
                    </a:solidFill>
                  </a:tcPr>
                </a:tc>
                <a:tc>
                  <a:txBody>
                    <a:bodyPr/>
                    <a:lstStyle/>
                    <a:p>
                      <a:pPr algn="l" fontAlgn="b"/>
                      <a:r>
                        <a:rPr lang="en-US" sz="1400" b="0" i="0" u="none" strike="noStrike">
                          <a:latin typeface="Verdana"/>
                        </a:rPr>
                        <a:t>0.1449</a:t>
                      </a:r>
                    </a:p>
                  </a:txBody>
                  <a:tcPr marL="9600" marR="9600" marT="9600" marB="0" anchor="b">
                    <a:lnL>
                      <a:noFill/>
                    </a:lnL>
                    <a:lnR>
                      <a:noFill/>
                    </a:lnR>
                    <a:lnT>
                      <a:noFill/>
                    </a:lnT>
                    <a:lnB>
                      <a:noFill/>
                    </a:lnB>
                    <a:solidFill>
                      <a:srgbClr val="EEECE1"/>
                    </a:solidFill>
                  </a:tcPr>
                </a:tc>
                <a:tc>
                  <a:txBody>
                    <a:bodyPr/>
                    <a:lstStyle/>
                    <a:p>
                      <a:pPr algn="l" fontAlgn="b"/>
                      <a:r>
                        <a:rPr lang="en-US" sz="1400" b="0" i="0" u="none" strike="noStrike">
                          <a:latin typeface="Verdana"/>
                        </a:rPr>
                        <a:t>0.052</a:t>
                      </a:r>
                    </a:p>
                  </a:txBody>
                  <a:tcPr marL="9600" marR="9600" marT="9600" marB="0" anchor="b">
                    <a:lnL>
                      <a:noFill/>
                    </a:lnL>
                    <a:lnR>
                      <a:noFill/>
                    </a:lnR>
                    <a:lnT>
                      <a:noFill/>
                    </a:lnT>
                    <a:lnB>
                      <a:noFill/>
                    </a:lnB>
                    <a:solidFill>
                      <a:srgbClr val="EEECE1"/>
                    </a:solidFill>
                  </a:tcPr>
                </a:tc>
              </a:tr>
              <a:tr h="134400">
                <a:tc>
                  <a:txBody>
                    <a:bodyPr/>
                    <a:lstStyle/>
                    <a:p>
                      <a:pPr algn="l" fontAlgn="b"/>
                      <a:r>
                        <a:rPr lang="en-US" sz="1400" b="0" i="0" u="none" strike="noStrike">
                          <a:latin typeface="Verdana"/>
                        </a:rPr>
                        <a:t> </a:t>
                      </a:r>
                    </a:p>
                  </a:txBody>
                  <a:tcPr marL="9600" marR="9600" marT="9600" marB="0" anchor="b">
                    <a:lnL>
                      <a:noFill/>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r" fontAlgn="b"/>
                      <a:r>
                        <a:rPr lang="en-US" sz="1400" b="0" i="0" u="none" strike="noStrike" dirty="0">
                          <a:latin typeface="Verdana"/>
                        </a:rPr>
                        <a:t>MAEAP</a:t>
                      </a:r>
                    </a:p>
                  </a:txBody>
                  <a:tcPr marL="9600" marT="9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 </a:t>
                      </a:r>
                    </a:p>
                  </a:txBody>
                  <a:tcPr marL="9600" marR="9600" marT="9600" marB="0" anchor="b">
                    <a:lnL w="6350" cap="flat" cmpd="sng" algn="ctr">
                      <a:solidFill>
                        <a:srgbClr val="000000"/>
                      </a:solidFill>
                      <a:prstDash val="solid"/>
                      <a:round/>
                      <a:headEnd type="none" w="med" len="med"/>
                      <a:tailEnd type="none" w="med" len="med"/>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 </a:t>
                      </a:r>
                    </a:p>
                  </a:txBody>
                  <a:tcPr marL="9600" marR="9600" marT="9600"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 </a:t>
                      </a:r>
                    </a:p>
                  </a:txBody>
                  <a:tcPr marL="9600" marR="9600" marT="9600"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0.4068</a:t>
                      </a:r>
                    </a:p>
                  </a:txBody>
                  <a:tcPr marL="9600" marR="9600" marT="9600"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0.1206</a:t>
                      </a:r>
                    </a:p>
                  </a:txBody>
                  <a:tcPr marL="9600" marR="9600" marT="9600"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r>
              <a:tr h="134400">
                <a:tc>
                  <a:txBody>
                    <a:bodyPr/>
                    <a:lstStyle/>
                    <a:p>
                      <a:pPr algn="l" fontAlgn="b"/>
                      <a:r>
                        <a:rPr lang="en-US" sz="1400" b="0" i="0" u="none" strike="noStrike" dirty="0" smtClean="0">
                          <a:latin typeface="Verdana"/>
                        </a:rPr>
                        <a:t>CC </a:t>
                      </a:r>
                      <a:r>
                        <a:rPr lang="en-US" sz="1400" b="0" i="0" u="none" strike="noStrike" dirty="0">
                          <a:latin typeface="Verdana"/>
                        </a:rPr>
                        <a:t>Values</a:t>
                      </a:r>
                    </a:p>
                  </a:txBody>
                  <a:tcPr marL="9600" marR="9600" marT="9600" marB="0" anchor="b">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r" fontAlgn="b"/>
                      <a:r>
                        <a:rPr lang="en-US" sz="1400" b="0" i="0" u="none" strike="noStrike" dirty="0">
                          <a:latin typeface="Verdana"/>
                        </a:rPr>
                        <a:t>GW personal important</a:t>
                      </a:r>
                    </a:p>
                  </a:txBody>
                  <a:tcPr marL="9600" marT="9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 </a:t>
                      </a:r>
                    </a:p>
                  </a:txBody>
                  <a:tcPr marL="9600" marR="9600" marT="9600" marB="0" anchor="b">
                    <a:lnL w="63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 </a:t>
                      </a:r>
                    </a:p>
                  </a:txBody>
                  <a:tcPr marL="9600" marR="9600" marT="9600"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 </a:t>
                      </a:r>
                    </a:p>
                  </a:txBody>
                  <a:tcPr marL="9600" marR="9600" marT="9600"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 </a:t>
                      </a:r>
                    </a:p>
                  </a:txBody>
                  <a:tcPr marL="9600" marR="9600" marT="9600"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-0.0636</a:t>
                      </a:r>
                    </a:p>
                  </a:txBody>
                  <a:tcPr marL="9600" marR="9600" marT="9600"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r>
              <a:tr h="134400">
                <a:tc>
                  <a:txBody>
                    <a:bodyPr/>
                    <a:lstStyle/>
                    <a:p>
                      <a:pPr algn="l" fontAlgn="b"/>
                      <a:r>
                        <a:rPr lang="en-US" sz="1400" b="0" i="0" u="none" strike="noStrike">
                          <a:latin typeface="Verdana"/>
                        </a:rPr>
                        <a:t> </a:t>
                      </a:r>
                    </a:p>
                  </a:txBody>
                  <a:tcPr marL="9600" marR="9600" marT="9600" marB="0" anchor="b">
                    <a:lnL>
                      <a:noFill/>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r" fontAlgn="b"/>
                      <a:r>
                        <a:rPr lang="en-US" sz="1400" b="0" i="0" u="none" strike="noStrike" dirty="0">
                          <a:latin typeface="Verdana"/>
                        </a:rPr>
                        <a:t>GW social important</a:t>
                      </a:r>
                    </a:p>
                  </a:txBody>
                  <a:tcPr marL="9600" marT="9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 </a:t>
                      </a:r>
                    </a:p>
                  </a:txBody>
                  <a:tcPr marL="9600" marR="9600" marT="9600" marB="0" anchor="b">
                    <a:lnL w="6350" cap="flat" cmpd="sng" algn="ctr">
                      <a:solidFill>
                        <a:srgbClr val="000000"/>
                      </a:solidFill>
                      <a:prstDash val="solid"/>
                      <a:round/>
                      <a:headEnd type="none" w="med" len="med"/>
                      <a:tailEnd type="none" w="med" len="med"/>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 </a:t>
                      </a:r>
                    </a:p>
                  </a:txBody>
                  <a:tcPr marL="9600" marR="9600" marT="9600"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 </a:t>
                      </a:r>
                    </a:p>
                  </a:txBody>
                  <a:tcPr marL="9600" marR="9600" marT="9600"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 </a:t>
                      </a:r>
                    </a:p>
                  </a:txBody>
                  <a:tcPr marL="9600" marR="9600" marT="9600"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-0.0552</a:t>
                      </a:r>
                    </a:p>
                  </a:txBody>
                  <a:tcPr marL="9600" marR="9600" marT="9600"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r>
              <a:tr h="82069">
                <a:tc>
                  <a:txBody>
                    <a:bodyPr/>
                    <a:lstStyle/>
                    <a:p>
                      <a:pPr algn="l" fontAlgn="b"/>
                      <a:r>
                        <a:rPr lang="en-US" sz="1400" b="0" i="0" u="none" strike="noStrike">
                          <a:latin typeface="Verdana"/>
                        </a:rPr>
                        <a:t> </a:t>
                      </a:r>
                    </a:p>
                  </a:txBody>
                  <a:tcPr marL="9600" marR="9600" marT="9600" marB="0" anchor="b">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EEECE1"/>
                    </a:solidFill>
                  </a:tcPr>
                </a:tc>
                <a:tc>
                  <a:txBody>
                    <a:bodyPr/>
                    <a:lstStyle/>
                    <a:p>
                      <a:pPr algn="r" fontAlgn="b"/>
                      <a:r>
                        <a:rPr lang="en-US" sz="1400" b="0" i="0" u="none" strike="noStrike" dirty="0">
                          <a:latin typeface="Verdana"/>
                        </a:rPr>
                        <a:t> </a:t>
                      </a:r>
                    </a:p>
                  </a:txBody>
                  <a:tcPr marL="9600" marT="9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endParaRPr lang="en-US" sz="1400" b="0" i="0" u="none" strike="noStrike">
                        <a:latin typeface="Verdana"/>
                      </a:endParaRPr>
                    </a:p>
                  </a:txBody>
                  <a:tcPr marL="9600" marR="9600" marT="9600" marB="0" anchor="b">
                    <a:lnL w="63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endParaRPr lang="en-US" sz="1400" b="0" i="0" u="none" strike="noStrike">
                        <a:latin typeface="Verdana"/>
                      </a:endParaRPr>
                    </a:p>
                  </a:txBody>
                  <a:tcPr marL="9600" marR="9600" marT="9600" marB="0" anchor="b">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endParaRPr lang="en-US" sz="1400" b="0" i="0" u="none" strike="noStrike">
                        <a:latin typeface="Verdana"/>
                      </a:endParaRPr>
                    </a:p>
                  </a:txBody>
                  <a:tcPr marL="9600" marR="9600" marT="9600" marB="0" anchor="b">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endParaRPr lang="en-US" sz="1400" b="0" i="0" u="none" strike="noStrike">
                        <a:latin typeface="Verdana"/>
                      </a:endParaRPr>
                    </a:p>
                  </a:txBody>
                  <a:tcPr marL="9600" marR="9600" marT="9600" marB="0" anchor="b">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endParaRPr lang="en-US" sz="1400" b="0" i="0" u="none" strike="noStrike">
                        <a:latin typeface="Verdana"/>
                      </a:endParaRPr>
                    </a:p>
                  </a:txBody>
                  <a:tcPr marL="9600" marR="9600" marT="9600" marB="0" anchor="b">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EEECE1"/>
                    </a:solidFill>
                  </a:tcPr>
                </a:tc>
              </a:tr>
              <a:tr h="134400">
                <a:tc>
                  <a:txBody>
                    <a:bodyPr/>
                    <a:lstStyle/>
                    <a:p>
                      <a:pPr algn="l" fontAlgn="b"/>
                      <a:endParaRPr lang="en-US" sz="1400" b="0" i="0" u="none" strike="noStrike">
                        <a:latin typeface="Verdana"/>
                      </a:endParaRPr>
                    </a:p>
                  </a:txBody>
                  <a:tcPr marL="9600" marR="9600" marT="9600" marB="0" anchor="b">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r" fontAlgn="b"/>
                      <a:r>
                        <a:rPr lang="en-US" sz="1400" b="0" i="0" u="none" strike="noStrike" dirty="0" err="1">
                          <a:latin typeface="Verdana"/>
                        </a:rPr>
                        <a:t>Df</a:t>
                      </a:r>
                      <a:endParaRPr lang="en-US" sz="1400" b="0" i="0" u="none" strike="noStrike" dirty="0">
                        <a:latin typeface="Verdana"/>
                      </a:endParaRPr>
                    </a:p>
                  </a:txBody>
                  <a:tcPr marL="9600" marT="9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1281</a:t>
                      </a:r>
                    </a:p>
                  </a:txBody>
                  <a:tcPr marL="9600" marR="9600" marT="9600" marB="0" anchor="b">
                    <a:lnL w="63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1260</a:t>
                      </a:r>
                    </a:p>
                  </a:txBody>
                  <a:tcPr marL="9600" marR="9600" marT="9600"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1243</a:t>
                      </a:r>
                    </a:p>
                  </a:txBody>
                  <a:tcPr marL="9600" marR="9600" marT="9600"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1036</a:t>
                      </a:r>
                    </a:p>
                  </a:txBody>
                  <a:tcPr marL="9600" marR="9600" marT="9600"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1002</a:t>
                      </a:r>
                    </a:p>
                  </a:txBody>
                  <a:tcPr marL="9600" marR="9600" marT="9600"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r>
              <a:tr h="124800">
                <a:tc>
                  <a:txBody>
                    <a:bodyPr/>
                    <a:lstStyle/>
                    <a:p>
                      <a:pPr algn="l" fontAlgn="b"/>
                      <a:endParaRPr lang="en-US" sz="1400" b="0" i="0" u="none" strike="noStrike">
                        <a:latin typeface="Verdana"/>
                      </a:endParaRPr>
                    </a:p>
                  </a:txBody>
                  <a:tcPr marL="9600" marR="9600" marT="9600" marB="0" anchor="b">
                    <a:lnL>
                      <a:noFill/>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r" fontAlgn="b"/>
                      <a:r>
                        <a:rPr lang="en-US" sz="1400" b="0" i="0" u="none" strike="noStrike">
                          <a:latin typeface="Verdana"/>
                        </a:rPr>
                        <a:t>F</a:t>
                      </a:r>
                    </a:p>
                  </a:txBody>
                  <a:tcPr marL="9600" marT="9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l" fontAlgn="b"/>
                      <a:r>
                        <a:rPr lang="en-US" sz="1400" b="0" i="0" u="none" strike="noStrike">
                          <a:latin typeface="Verdana"/>
                        </a:rPr>
                        <a:t>1.90</a:t>
                      </a:r>
                    </a:p>
                  </a:txBody>
                  <a:tcPr marL="9600" marR="9600" marT="9600" marB="0" anchor="b">
                    <a:lnL w="6350" cap="flat" cmpd="sng" algn="ctr">
                      <a:solidFill>
                        <a:srgbClr val="000000"/>
                      </a:solidFill>
                      <a:prstDash val="solid"/>
                      <a:round/>
                      <a:headEnd type="none" w="med" len="med"/>
                      <a:tailEnd type="none" w="med" len="med"/>
                    </a:lnL>
                    <a:lnR>
                      <a:noFill/>
                    </a:lnR>
                    <a:lnT>
                      <a:noFill/>
                    </a:lnT>
                    <a:lnB>
                      <a:noFill/>
                    </a:lnB>
                    <a:solidFill>
                      <a:srgbClr val="EEECE1"/>
                    </a:solidFill>
                  </a:tcPr>
                </a:tc>
                <a:tc>
                  <a:txBody>
                    <a:bodyPr/>
                    <a:lstStyle/>
                    <a:p>
                      <a:pPr algn="l" fontAlgn="b"/>
                      <a:r>
                        <a:rPr lang="en-US" sz="1400" b="0" i="0" u="none" strike="noStrike">
                          <a:latin typeface="Verdana"/>
                        </a:rPr>
                        <a:t>4.12</a:t>
                      </a:r>
                    </a:p>
                  </a:txBody>
                  <a:tcPr marL="9600" marR="9600" marT="9600" marB="0" anchor="b">
                    <a:lnL>
                      <a:noFill/>
                    </a:lnL>
                    <a:lnR>
                      <a:noFill/>
                    </a:lnR>
                    <a:lnT>
                      <a:noFill/>
                    </a:lnT>
                    <a:lnB>
                      <a:noFill/>
                    </a:lnB>
                    <a:solidFill>
                      <a:srgbClr val="EEECE1"/>
                    </a:solidFill>
                  </a:tcPr>
                </a:tc>
                <a:tc>
                  <a:txBody>
                    <a:bodyPr/>
                    <a:lstStyle/>
                    <a:p>
                      <a:pPr algn="l" fontAlgn="b"/>
                      <a:r>
                        <a:rPr lang="en-US" sz="1400" b="0" i="0" u="none" strike="noStrike">
                          <a:latin typeface="Verdana"/>
                        </a:rPr>
                        <a:t>5.11</a:t>
                      </a:r>
                    </a:p>
                  </a:txBody>
                  <a:tcPr marL="9600" marR="9600" marT="9600" marB="0" anchor="b">
                    <a:lnL>
                      <a:noFill/>
                    </a:lnL>
                    <a:lnR>
                      <a:noFill/>
                    </a:lnR>
                    <a:lnT>
                      <a:noFill/>
                    </a:lnT>
                    <a:lnB>
                      <a:noFill/>
                    </a:lnB>
                    <a:solidFill>
                      <a:srgbClr val="EEECE1"/>
                    </a:solidFill>
                  </a:tcPr>
                </a:tc>
                <a:tc>
                  <a:txBody>
                    <a:bodyPr/>
                    <a:lstStyle/>
                    <a:p>
                      <a:pPr algn="l" fontAlgn="b"/>
                      <a:r>
                        <a:rPr lang="en-US" sz="1400" b="0" i="0" u="none" strike="noStrike">
                          <a:latin typeface="Verdana"/>
                        </a:rPr>
                        <a:t>3.32</a:t>
                      </a:r>
                    </a:p>
                  </a:txBody>
                  <a:tcPr marL="9600" marR="9600" marT="9600" marB="0" anchor="b">
                    <a:lnL>
                      <a:noFill/>
                    </a:lnL>
                    <a:lnR>
                      <a:noFill/>
                    </a:lnR>
                    <a:lnT>
                      <a:noFill/>
                    </a:lnT>
                    <a:lnB>
                      <a:noFill/>
                    </a:lnB>
                    <a:solidFill>
                      <a:srgbClr val="EEECE1"/>
                    </a:solidFill>
                  </a:tcPr>
                </a:tc>
                <a:tc>
                  <a:txBody>
                    <a:bodyPr/>
                    <a:lstStyle/>
                    <a:p>
                      <a:pPr algn="l" fontAlgn="b"/>
                      <a:r>
                        <a:rPr lang="en-US" sz="1400" b="0" i="0" u="none" strike="noStrike">
                          <a:latin typeface="Verdana"/>
                        </a:rPr>
                        <a:t>3.14</a:t>
                      </a:r>
                    </a:p>
                  </a:txBody>
                  <a:tcPr marL="9600" marR="9600" marT="9600" marB="0" anchor="b">
                    <a:lnL>
                      <a:noFill/>
                    </a:lnL>
                    <a:lnR>
                      <a:noFill/>
                    </a:lnR>
                    <a:lnT>
                      <a:noFill/>
                    </a:lnT>
                    <a:lnB>
                      <a:noFill/>
                    </a:lnB>
                    <a:solidFill>
                      <a:srgbClr val="EEECE1"/>
                    </a:solidFill>
                  </a:tcPr>
                </a:tc>
              </a:tr>
              <a:tr h="134400">
                <a:tc>
                  <a:txBody>
                    <a:bodyPr/>
                    <a:lstStyle/>
                    <a:p>
                      <a:pPr algn="l" fontAlgn="b"/>
                      <a:r>
                        <a:rPr lang="en-US" sz="1400" b="0" i="0" u="none" strike="noStrike">
                          <a:latin typeface="Verdana"/>
                        </a:rPr>
                        <a:t> </a:t>
                      </a:r>
                    </a:p>
                  </a:txBody>
                  <a:tcPr marL="9600" marR="9600" marT="9600" marB="0" anchor="b">
                    <a:lnL>
                      <a:noFill/>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r" fontAlgn="b"/>
                      <a:r>
                        <a:rPr lang="en-US" sz="1400" b="0" i="0" u="none" strike="noStrike" dirty="0" err="1">
                          <a:latin typeface="Verdana"/>
                        </a:rPr>
                        <a:t>Prob</a:t>
                      </a:r>
                      <a:r>
                        <a:rPr lang="en-US" sz="1400" b="0" i="0" u="none" strike="noStrike" dirty="0">
                          <a:latin typeface="Verdana"/>
                        </a:rPr>
                        <a:t> &gt; F</a:t>
                      </a:r>
                    </a:p>
                  </a:txBody>
                  <a:tcPr marL="9600" marT="9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0.092</a:t>
                      </a:r>
                    </a:p>
                  </a:txBody>
                  <a:tcPr marL="9600" marR="9600" marT="9600" marB="0" anchor="b">
                    <a:lnL w="6350" cap="flat" cmpd="sng" algn="ctr">
                      <a:solidFill>
                        <a:srgbClr val="000000"/>
                      </a:solidFill>
                      <a:prstDash val="solid"/>
                      <a:round/>
                      <a:headEnd type="none" w="med" len="med"/>
                      <a:tailEnd type="none" w="med" len="med"/>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0.0000</a:t>
                      </a:r>
                    </a:p>
                  </a:txBody>
                  <a:tcPr marL="9600" marR="9600" marT="9600"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0.0000</a:t>
                      </a:r>
                    </a:p>
                  </a:txBody>
                  <a:tcPr marL="9600" marR="9600" marT="9600"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0.0000</a:t>
                      </a:r>
                    </a:p>
                  </a:txBody>
                  <a:tcPr marL="9600" marR="9600" marT="9600"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0.0000</a:t>
                      </a:r>
                    </a:p>
                  </a:txBody>
                  <a:tcPr marL="9600" marR="9600" marT="9600"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r>
              <a:tr h="134400">
                <a:tc>
                  <a:txBody>
                    <a:bodyPr/>
                    <a:lstStyle/>
                    <a:p>
                      <a:pPr algn="l" fontAlgn="b"/>
                      <a:endParaRPr lang="en-US" sz="1400" b="0" i="0" u="none" strike="noStrike">
                        <a:latin typeface="Verdana"/>
                      </a:endParaRPr>
                    </a:p>
                  </a:txBody>
                  <a:tcPr marL="9600" marR="9600" marT="9600" marB="0" anchor="b">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r" fontAlgn="b"/>
                      <a:r>
                        <a:rPr lang="en-US" sz="1400" b="0" i="0" u="none" strike="noStrike" dirty="0">
                          <a:latin typeface="Verdana"/>
                        </a:rPr>
                        <a:t>Adjusted Wald Test (F)</a:t>
                      </a:r>
                    </a:p>
                  </a:txBody>
                  <a:tcPr marL="9600" marT="9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1.90</a:t>
                      </a:r>
                    </a:p>
                  </a:txBody>
                  <a:tcPr marL="9600" marR="9600" marT="9600" marB="0" anchor="b">
                    <a:lnL w="63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4.34</a:t>
                      </a:r>
                    </a:p>
                  </a:txBody>
                  <a:tcPr marL="9600" marR="9600" marT="9600"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4.90</a:t>
                      </a:r>
                    </a:p>
                  </a:txBody>
                  <a:tcPr marL="9600" marR="9600" marT="9600"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1.90</a:t>
                      </a:r>
                    </a:p>
                  </a:txBody>
                  <a:tcPr marL="9600" marR="9600" marT="9600"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0.65</a:t>
                      </a:r>
                    </a:p>
                  </a:txBody>
                  <a:tcPr marL="9600" marR="9600" marT="9600"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r>
              <a:tr h="124800">
                <a:tc>
                  <a:txBody>
                    <a:bodyPr/>
                    <a:lstStyle/>
                    <a:p>
                      <a:pPr algn="l" fontAlgn="b"/>
                      <a:endParaRPr lang="en-US" sz="1400" b="0" i="0" u="none" strike="noStrike">
                        <a:latin typeface="Verdana"/>
                      </a:endParaRPr>
                    </a:p>
                  </a:txBody>
                  <a:tcPr marL="9600" marR="9600" marT="9600" marB="0" anchor="b">
                    <a:lnL>
                      <a:noFill/>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r" fontAlgn="b"/>
                      <a:r>
                        <a:rPr lang="en-US" sz="1400" b="0" i="0" u="none" strike="noStrike" dirty="0" err="1">
                          <a:latin typeface="Verdana"/>
                        </a:rPr>
                        <a:t>Prob</a:t>
                      </a:r>
                      <a:r>
                        <a:rPr lang="en-US" sz="1400" b="0" i="0" u="none" strike="noStrike" dirty="0">
                          <a:latin typeface="Verdana"/>
                        </a:rPr>
                        <a:t> &gt; F</a:t>
                      </a:r>
                    </a:p>
                  </a:txBody>
                  <a:tcPr marL="9600" marT="9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l" fontAlgn="b"/>
                      <a:r>
                        <a:rPr lang="en-US" sz="1400" b="0" i="0" u="none" strike="noStrike">
                          <a:latin typeface="Verdana"/>
                        </a:rPr>
                        <a:t>0.092</a:t>
                      </a:r>
                    </a:p>
                  </a:txBody>
                  <a:tcPr marL="9600" marR="9600" marT="9600" marB="0" anchor="b">
                    <a:lnL w="6350" cap="flat" cmpd="sng" algn="ctr">
                      <a:solidFill>
                        <a:srgbClr val="000000"/>
                      </a:solidFill>
                      <a:prstDash val="solid"/>
                      <a:round/>
                      <a:headEnd type="none" w="med" len="med"/>
                      <a:tailEnd type="none" w="med" len="med"/>
                    </a:lnL>
                    <a:lnR>
                      <a:noFill/>
                    </a:lnR>
                    <a:lnT>
                      <a:noFill/>
                    </a:lnT>
                    <a:lnB>
                      <a:noFill/>
                    </a:lnB>
                    <a:solidFill>
                      <a:srgbClr val="EEECE1"/>
                    </a:solidFill>
                  </a:tcPr>
                </a:tc>
                <a:tc>
                  <a:txBody>
                    <a:bodyPr/>
                    <a:lstStyle/>
                    <a:p>
                      <a:pPr algn="l" fontAlgn="b"/>
                      <a:r>
                        <a:rPr lang="en-US" sz="1400" b="0" i="0" u="none" strike="noStrike" dirty="0">
                          <a:latin typeface="Verdana"/>
                        </a:rPr>
                        <a:t>0.0017</a:t>
                      </a:r>
                    </a:p>
                  </a:txBody>
                  <a:tcPr marL="9600" marR="9600" marT="9600" marB="0" anchor="b">
                    <a:lnL>
                      <a:noFill/>
                    </a:lnL>
                    <a:lnR>
                      <a:noFill/>
                    </a:lnR>
                    <a:lnT>
                      <a:noFill/>
                    </a:lnT>
                    <a:lnB>
                      <a:noFill/>
                    </a:lnB>
                    <a:solidFill>
                      <a:srgbClr val="EEECE1"/>
                    </a:solidFill>
                  </a:tcPr>
                </a:tc>
                <a:tc>
                  <a:txBody>
                    <a:bodyPr/>
                    <a:lstStyle/>
                    <a:p>
                      <a:pPr algn="l" fontAlgn="b"/>
                      <a:r>
                        <a:rPr lang="en-US" sz="1400" b="0" i="0" u="none" strike="noStrike">
                          <a:latin typeface="Verdana"/>
                        </a:rPr>
                        <a:t>0.0076</a:t>
                      </a:r>
                    </a:p>
                  </a:txBody>
                  <a:tcPr marL="9600" marR="9600" marT="9600" marB="0" anchor="b">
                    <a:lnL>
                      <a:noFill/>
                    </a:lnL>
                    <a:lnR>
                      <a:noFill/>
                    </a:lnR>
                    <a:lnT>
                      <a:noFill/>
                    </a:lnT>
                    <a:lnB>
                      <a:noFill/>
                    </a:lnB>
                    <a:solidFill>
                      <a:srgbClr val="EEECE1"/>
                    </a:solidFill>
                  </a:tcPr>
                </a:tc>
                <a:tc>
                  <a:txBody>
                    <a:bodyPr/>
                    <a:lstStyle/>
                    <a:p>
                      <a:pPr algn="l" fontAlgn="b"/>
                      <a:r>
                        <a:rPr lang="en-US" sz="1400" b="0" i="0" u="none" strike="noStrike">
                          <a:latin typeface="Verdana"/>
                        </a:rPr>
                        <a:t>0.1081</a:t>
                      </a:r>
                    </a:p>
                  </a:txBody>
                  <a:tcPr marL="9600" marR="9600" marT="9600" marB="0" anchor="b">
                    <a:lnL>
                      <a:noFill/>
                    </a:lnL>
                    <a:lnR>
                      <a:noFill/>
                    </a:lnR>
                    <a:lnT>
                      <a:noFill/>
                    </a:lnT>
                    <a:lnB>
                      <a:noFill/>
                    </a:lnB>
                    <a:solidFill>
                      <a:srgbClr val="EEECE1"/>
                    </a:solidFill>
                  </a:tcPr>
                </a:tc>
                <a:tc>
                  <a:txBody>
                    <a:bodyPr/>
                    <a:lstStyle/>
                    <a:p>
                      <a:pPr algn="l" fontAlgn="b"/>
                      <a:r>
                        <a:rPr lang="en-US" sz="1400" b="0" i="0" u="none" strike="noStrike" dirty="0">
                          <a:latin typeface="Verdana"/>
                        </a:rPr>
                        <a:t>0.5199</a:t>
                      </a:r>
                    </a:p>
                  </a:txBody>
                  <a:tcPr marL="9600" marR="9600" marT="9600" marB="0" anchor="b">
                    <a:lnL>
                      <a:noFill/>
                    </a:lnL>
                    <a:lnR>
                      <a:noFill/>
                    </a:lnR>
                    <a:lnT>
                      <a:noFill/>
                    </a:lnT>
                    <a:lnB>
                      <a:noFill/>
                    </a:lnB>
                    <a:solidFill>
                      <a:srgbClr val="EEECE1"/>
                    </a:solidFill>
                  </a:tcPr>
                </a:tc>
              </a:tr>
            </a:tbl>
          </a:graphicData>
        </a:graphic>
      </p:graphicFrame>
      <p:sp>
        <p:nvSpPr>
          <p:cNvPr id="3" name="Slide Number Placeholder 2"/>
          <p:cNvSpPr>
            <a:spLocks noGrp="1"/>
          </p:cNvSpPr>
          <p:nvPr>
            <p:ph type="sldNum" sz="quarter" idx="12"/>
          </p:nvPr>
        </p:nvSpPr>
        <p:spPr/>
        <p:txBody>
          <a:bodyPr/>
          <a:lstStyle/>
          <a:p>
            <a:fld id="{4EB4F01A-2969-3A48-A665-C2835505F580}" type="slidenum">
              <a:rPr lang="en-US" smtClean="0"/>
              <a:t>101</a:t>
            </a:fld>
            <a:endParaRPr lang="en-US"/>
          </a:p>
        </p:txBody>
      </p:sp>
    </p:spTree>
    <p:extLst>
      <p:ext uri="{BB962C8B-B14F-4D97-AF65-F5344CB8AC3E}">
        <p14:creationId xmlns:p14="http://schemas.microsoft.com/office/powerpoint/2010/main" val="891138425"/>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Theoretical Implications</a:t>
            </a:r>
            <a:endParaRPr lang="en-US" dirty="0"/>
          </a:p>
        </p:txBody>
      </p:sp>
      <p:sp>
        <p:nvSpPr>
          <p:cNvPr id="3" name="Content Placeholder 2"/>
          <p:cNvSpPr>
            <a:spLocks noGrp="1"/>
          </p:cNvSpPr>
          <p:nvPr>
            <p:ph idx="1"/>
          </p:nvPr>
        </p:nvSpPr>
        <p:spPr/>
        <p:txBody>
          <a:bodyPr/>
          <a:lstStyle/>
          <a:p>
            <a:r>
              <a:rPr lang="en-US" dirty="0" smtClean="0"/>
              <a:t>Extend </a:t>
            </a:r>
            <a:r>
              <a:rPr lang="en-US" dirty="0" err="1" smtClean="0"/>
              <a:t>Firey’s</a:t>
            </a:r>
            <a:r>
              <a:rPr lang="en-US" dirty="0" smtClean="0"/>
              <a:t> three-dimensional theory to agriculture and climate change</a:t>
            </a:r>
          </a:p>
          <a:p>
            <a:endParaRPr lang="en-US" dirty="0"/>
          </a:p>
          <a:p>
            <a:r>
              <a:rPr lang="en-US" dirty="0" smtClean="0"/>
              <a:t>Established resource systems resist change</a:t>
            </a:r>
          </a:p>
          <a:p>
            <a:endParaRPr lang="en-US" dirty="0"/>
          </a:p>
          <a:p>
            <a:endParaRPr lang="en-US" dirty="0"/>
          </a:p>
        </p:txBody>
      </p:sp>
      <p:sp>
        <p:nvSpPr>
          <p:cNvPr id="4" name="Slide Number Placeholder 3"/>
          <p:cNvSpPr>
            <a:spLocks noGrp="1"/>
          </p:cNvSpPr>
          <p:nvPr>
            <p:ph type="sldNum" sz="quarter" idx="12"/>
          </p:nvPr>
        </p:nvSpPr>
        <p:spPr/>
        <p:txBody>
          <a:bodyPr/>
          <a:lstStyle/>
          <a:p>
            <a:fld id="{4EB4F01A-2969-3A48-A665-C2835505F580}" type="slidenum">
              <a:rPr lang="en-US" smtClean="0"/>
              <a:t>102</a:t>
            </a:fld>
            <a:endParaRPr lang="en-US"/>
          </a:p>
        </p:txBody>
      </p:sp>
    </p:spTree>
    <p:extLst>
      <p:ext uri="{BB962C8B-B14F-4D97-AF65-F5344CB8AC3E}">
        <p14:creationId xmlns:p14="http://schemas.microsoft.com/office/powerpoint/2010/main" val="189391345"/>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293" y="0"/>
            <a:ext cx="8641847" cy="1143000"/>
          </a:xfrm>
        </p:spPr>
        <p:txBody>
          <a:bodyPr>
            <a:normAutofit fontScale="90000"/>
          </a:bodyPr>
          <a:lstStyle/>
          <a:p>
            <a:r>
              <a:rPr lang="en-US" dirty="0" smtClean="0"/>
              <a:t>Long-Term Ecological Research Network</a:t>
            </a:r>
            <a:endParaRPr lang="en-US" dirty="0"/>
          </a:p>
        </p:txBody>
      </p:sp>
      <p:sp>
        <p:nvSpPr>
          <p:cNvPr id="3" name="Content Placeholder 2"/>
          <p:cNvSpPr>
            <a:spLocks noGrp="1"/>
          </p:cNvSpPr>
          <p:nvPr>
            <p:ph idx="1"/>
          </p:nvPr>
        </p:nvSpPr>
        <p:spPr/>
        <p:txBody>
          <a:bodyPr/>
          <a:lstStyle/>
          <a:p>
            <a:r>
              <a:rPr lang="en-US" dirty="0" smtClean="0"/>
              <a:t>NSF 1980</a:t>
            </a:r>
          </a:p>
          <a:p>
            <a:endParaRPr lang="en-US" dirty="0"/>
          </a:p>
          <a:p>
            <a:r>
              <a:rPr lang="en-US" dirty="0" smtClean="0"/>
              <a:t>27 sites</a:t>
            </a:r>
          </a:p>
          <a:p>
            <a:endParaRPr lang="en-US" dirty="0" smtClean="0"/>
          </a:p>
          <a:p>
            <a:endParaRPr lang="en-US" dirty="0"/>
          </a:p>
          <a:p>
            <a:endParaRPr lang="en-US" dirty="0"/>
          </a:p>
        </p:txBody>
      </p:sp>
      <p:pic>
        <p:nvPicPr>
          <p:cNvPr id="4" name="Picture 3" descr="LTER_sites_map_sma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1558" y="951457"/>
            <a:ext cx="5292442" cy="5906544"/>
          </a:xfrm>
          <a:prstGeom prst="rect">
            <a:avLst/>
          </a:prstGeom>
        </p:spPr>
      </p:pic>
      <p:sp>
        <p:nvSpPr>
          <p:cNvPr id="5" name="Slide Number Placeholder 4"/>
          <p:cNvSpPr>
            <a:spLocks noGrp="1"/>
          </p:cNvSpPr>
          <p:nvPr>
            <p:ph type="sldNum" sz="quarter" idx="12"/>
          </p:nvPr>
        </p:nvSpPr>
        <p:spPr/>
        <p:txBody>
          <a:bodyPr/>
          <a:lstStyle/>
          <a:p>
            <a:fld id="{4EB4F01A-2969-3A48-A665-C2835505F580}" type="slidenum">
              <a:rPr lang="en-US" smtClean="0"/>
              <a:t>103</a:t>
            </a:fld>
            <a:endParaRPr lang="en-US"/>
          </a:p>
        </p:txBody>
      </p:sp>
    </p:spTree>
    <p:extLst>
      <p:ext uri="{BB962C8B-B14F-4D97-AF65-F5344CB8AC3E}">
        <p14:creationId xmlns:p14="http://schemas.microsoft.com/office/powerpoint/2010/main" val="452403957"/>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Social Science LTER</a:t>
            </a:r>
            <a:endParaRPr lang="en-US" b="1" dirty="0"/>
          </a:p>
        </p:txBody>
      </p:sp>
      <p:pic>
        <p:nvPicPr>
          <p:cNvPr id="4" name="Picture 3" descr="KBS_LTER_LOGO.png"/>
          <p:cNvPicPr>
            <a:picLocks noChangeAspect="1"/>
          </p:cNvPicPr>
          <p:nvPr/>
        </p:nvPicPr>
        <p:blipFill>
          <a:blip r:embed="rId3"/>
          <a:stretch>
            <a:fillRect/>
          </a:stretch>
        </p:blipFill>
        <p:spPr>
          <a:xfrm>
            <a:off x="0" y="5218568"/>
            <a:ext cx="4512201" cy="1639432"/>
          </a:xfrm>
          <a:prstGeom prst="rect">
            <a:avLst/>
          </a:prstGeom>
          <a:solidFill>
            <a:schemeClr val="bg1"/>
          </a:solidFill>
        </p:spPr>
      </p:pic>
      <p:sp>
        <p:nvSpPr>
          <p:cNvPr id="5" name="Content Placeholder 4"/>
          <p:cNvSpPr>
            <a:spLocks noGrp="1"/>
          </p:cNvSpPr>
          <p:nvPr>
            <p:ph idx="1"/>
          </p:nvPr>
        </p:nvSpPr>
        <p:spPr/>
        <p:txBody>
          <a:bodyPr/>
          <a:lstStyle/>
          <a:p>
            <a:r>
              <a:rPr lang="en-US" dirty="0" smtClean="0"/>
              <a:t>Human dimensions of ecological change</a:t>
            </a:r>
          </a:p>
          <a:p>
            <a:endParaRPr lang="en-US" dirty="0"/>
          </a:p>
          <a:p>
            <a:r>
              <a:rPr lang="en-US" dirty="0" smtClean="0"/>
              <a:t>KBS: agricultural LTER site</a:t>
            </a:r>
            <a:endParaRPr lang="en-US" dirty="0"/>
          </a:p>
        </p:txBody>
      </p:sp>
      <p:sp>
        <p:nvSpPr>
          <p:cNvPr id="3" name="Slide Number Placeholder 2"/>
          <p:cNvSpPr>
            <a:spLocks noGrp="1"/>
          </p:cNvSpPr>
          <p:nvPr>
            <p:ph type="sldNum" sz="quarter" idx="12"/>
          </p:nvPr>
        </p:nvSpPr>
        <p:spPr/>
        <p:txBody>
          <a:bodyPr/>
          <a:lstStyle/>
          <a:p>
            <a:fld id="{4EB4F01A-2969-3A48-A665-C2835505F580}" type="slidenum">
              <a:rPr lang="en-US" smtClean="0"/>
              <a:t>104</a:t>
            </a:fld>
            <a:endParaRPr lang="en-US"/>
          </a:p>
        </p:txBody>
      </p:sp>
    </p:spTree>
    <p:extLst>
      <p:ext uri="{BB962C8B-B14F-4D97-AF65-F5344CB8AC3E}">
        <p14:creationId xmlns:p14="http://schemas.microsoft.com/office/powerpoint/2010/main" val="2098194905"/>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 Sampling</a:t>
            </a:r>
            <a:endParaRPr lang="en-US" dirty="0"/>
          </a:p>
        </p:txBody>
      </p:sp>
      <p:graphicFrame>
        <p:nvGraphicFramePr>
          <p:cNvPr id="5" name="Table 4"/>
          <p:cNvGraphicFramePr>
            <a:graphicFrameLocks noGrp="1"/>
          </p:cNvGraphicFramePr>
          <p:nvPr/>
        </p:nvGraphicFramePr>
        <p:xfrm>
          <a:off x="234683" y="1656685"/>
          <a:ext cx="8766091" cy="4058887"/>
        </p:xfrm>
        <a:graphic>
          <a:graphicData uri="http://schemas.openxmlformats.org/drawingml/2006/table">
            <a:tbl>
              <a:tblPr/>
              <a:tblGrid>
                <a:gridCol w="701029"/>
                <a:gridCol w="784812"/>
                <a:gridCol w="750455"/>
                <a:gridCol w="849865"/>
                <a:gridCol w="1062331"/>
                <a:gridCol w="1019838"/>
                <a:gridCol w="842126"/>
                <a:gridCol w="79211"/>
                <a:gridCol w="934202"/>
                <a:gridCol w="845385"/>
                <a:gridCol w="896837"/>
              </a:tblGrid>
              <a:tr h="459063">
                <a:tc>
                  <a:txBody>
                    <a:bodyPr/>
                    <a:lstStyle/>
                    <a:p>
                      <a:pPr algn="ctr" fontAlgn="b"/>
                      <a:r>
                        <a:rPr lang="en-US" sz="1600" b="0" i="0" u="none" strike="noStrike">
                          <a:solidFill>
                            <a:srgbClr val="000000"/>
                          </a:solidFill>
                          <a:latin typeface="Calibri"/>
                        </a:rPr>
                        <a:t> </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fontAlgn="b"/>
                      <a:r>
                        <a:rPr lang="en-US" sz="1600" b="0" i="0" u="none" strike="noStrike">
                          <a:solidFill>
                            <a:srgbClr val="000000"/>
                          </a:solidFill>
                          <a:latin typeface="Calibri"/>
                        </a:rPr>
                        <a:t> </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0C0C0"/>
                    </a:solidFill>
                  </a:tcPr>
                </a:tc>
                <a:tc gridSpan="5">
                  <a:txBody>
                    <a:bodyPr/>
                    <a:lstStyle/>
                    <a:p>
                      <a:pPr algn="ctr" fontAlgn="b"/>
                      <a:r>
                        <a:rPr lang="en-US" sz="1600" b="1" i="0" u="none" strike="noStrike">
                          <a:solidFill>
                            <a:srgbClr val="000000"/>
                          </a:solidFill>
                          <a:latin typeface="Calibri"/>
                        </a:rPr>
                        <a:t>POPULATION</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1600" b="0" i="0" u="none" strike="noStrike">
                          <a:solidFill>
                            <a:srgbClr val="000000"/>
                          </a:solidFill>
                          <a:latin typeface="Calibri"/>
                        </a:rPr>
                        <a:t> </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0C0C0"/>
                    </a:solidFill>
                  </a:tcPr>
                </a:tc>
                <a:tc gridSpan="3">
                  <a:txBody>
                    <a:bodyPr/>
                    <a:lstStyle/>
                    <a:p>
                      <a:pPr algn="ctr" fontAlgn="b"/>
                      <a:r>
                        <a:rPr lang="en-US" sz="1600" b="1" i="0" u="none" strike="noStrike">
                          <a:solidFill>
                            <a:srgbClr val="000000"/>
                          </a:solidFill>
                          <a:latin typeface="Calibri"/>
                        </a:rPr>
                        <a:t>SAMPLE</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hMerge="1">
                  <a:txBody>
                    <a:bodyPr/>
                    <a:lstStyle/>
                    <a:p>
                      <a:endParaRPr lang="en-US"/>
                    </a:p>
                  </a:txBody>
                  <a:tcPr/>
                </a:tc>
                <a:tc hMerge="1">
                  <a:txBody>
                    <a:bodyPr/>
                    <a:lstStyle/>
                    <a:p>
                      <a:endParaRPr lang="en-US"/>
                    </a:p>
                  </a:txBody>
                  <a:tcPr/>
                </a:tc>
              </a:tr>
              <a:tr h="444527">
                <a:tc>
                  <a:txBody>
                    <a:bodyPr/>
                    <a:lstStyle/>
                    <a:p>
                      <a:pPr algn="ctr" fontAlgn="b"/>
                      <a:r>
                        <a:rPr lang="en-US" sz="1600" b="0" i="0" u="none" strike="noStrike" dirty="0">
                          <a:solidFill>
                            <a:srgbClr val="000000"/>
                          </a:solidFill>
                          <a:latin typeface="Calibri"/>
                        </a:rPr>
                        <a:t>Stratum</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0C0C0"/>
                    </a:solidFill>
                  </a:tcPr>
                </a:tc>
                <a:tc>
                  <a:txBody>
                    <a:bodyPr/>
                    <a:lstStyle/>
                    <a:p>
                      <a:pPr algn="ctr" fontAlgn="b"/>
                      <a:r>
                        <a:rPr lang="en-US" sz="1600" b="0" i="0" u="none" strike="noStrike" dirty="0">
                          <a:solidFill>
                            <a:srgbClr val="000000"/>
                          </a:solidFill>
                          <a:latin typeface="Calibri"/>
                        </a:rPr>
                        <a:t> </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0C0C0"/>
                    </a:solidFill>
                  </a:tcPr>
                </a:tc>
                <a:tc>
                  <a:txBody>
                    <a:bodyPr/>
                    <a:lstStyle/>
                    <a:p>
                      <a:pPr algn="ctr" fontAlgn="b"/>
                      <a:r>
                        <a:rPr lang="en-US" sz="1600" b="0" i="0" u="none" strike="noStrike" dirty="0">
                          <a:solidFill>
                            <a:srgbClr val="000000"/>
                          </a:solidFill>
                          <a:latin typeface="Calibri"/>
                        </a:rPr>
                        <a:t>Branch</a:t>
                      </a:r>
                    </a:p>
                  </a:txBody>
                  <a:tcPr marL="11268" marR="11268" marT="1126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fontAlgn="b"/>
                      <a:r>
                        <a:rPr lang="en-US" sz="1600" b="0" i="0" u="none" strike="noStrike">
                          <a:solidFill>
                            <a:srgbClr val="000000"/>
                          </a:solidFill>
                          <a:latin typeface="Calibri"/>
                        </a:rPr>
                        <a:t>Calhoun</a:t>
                      </a:r>
                    </a:p>
                  </a:txBody>
                  <a:tcPr marL="11268" marR="11268" marT="11268" marB="0" anchor="b">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fontAlgn="b"/>
                      <a:r>
                        <a:rPr lang="en-US" sz="1600" b="0" i="0" u="none" strike="noStrike">
                          <a:solidFill>
                            <a:srgbClr val="000000"/>
                          </a:solidFill>
                          <a:latin typeface="Calibri"/>
                        </a:rPr>
                        <a:t>Kalamazoo</a:t>
                      </a:r>
                    </a:p>
                  </a:txBody>
                  <a:tcPr marL="11268" marR="11268" marT="11268" marB="0" anchor="b">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fontAlgn="b"/>
                      <a:r>
                        <a:rPr lang="en-US" sz="1600" b="0" i="0" u="none" strike="noStrike">
                          <a:solidFill>
                            <a:srgbClr val="000000"/>
                          </a:solidFill>
                          <a:latin typeface="Calibri"/>
                        </a:rPr>
                        <a:t>St. Joseph</a:t>
                      </a:r>
                    </a:p>
                  </a:txBody>
                  <a:tcPr marL="11268" marR="11268" marT="11268" marB="0" anchor="b">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fontAlgn="b"/>
                      <a:r>
                        <a:rPr lang="en-US" sz="1600" b="0" i="0" u="none" strike="noStrike">
                          <a:solidFill>
                            <a:srgbClr val="000000"/>
                          </a:solidFill>
                          <a:latin typeface="Calibri"/>
                        </a:rPr>
                        <a:t>Total</a:t>
                      </a:r>
                    </a:p>
                  </a:txBody>
                  <a:tcPr marL="11268" marR="11268" marT="1126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fontAlgn="b"/>
                      <a:r>
                        <a:rPr lang="en-US" sz="1600" b="0" i="0" u="none" strike="noStrike">
                          <a:solidFill>
                            <a:srgbClr val="000000"/>
                          </a:solidFill>
                          <a:latin typeface="Calibri"/>
                        </a:rPr>
                        <a:t> </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0C0C0"/>
                    </a:solidFill>
                  </a:tcPr>
                </a:tc>
                <a:tc>
                  <a:txBody>
                    <a:bodyPr/>
                    <a:lstStyle/>
                    <a:p>
                      <a:pPr algn="ctr" fontAlgn="b"/>
                      <a:r>
                        <a:rPr lang="en-US" sz="1600" b="0" i="0" u="none" strike="noStrike">
                          <a:solidFill>
                            <a:srgbClr val="000000"/>
                          </a:solidFill>
                          <a:latin typeface="Calibri"/>
                        </a:rPr>
                        <a:t>Sampled</a:t>
                      </a:r>
                    </a:p>
                  </a:txBody>
                  <a:tcPr marL="11268" marR="11268" marT="1126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fontAlgn="b"/>
                      <a:r>
                        <a:rPr lang="en-US" sz="1600" b="0" i="0" u="none" strike="noStrike">
                          <a:solidFill>
                            <a:srgbClr val="000000"/>
                          </a:solidFill>
                          <a:latin typeface="Calibri"/>
                        </a:rPr>
                        <a:t> Sampling</a:t>
                      </a:r>
                    </a:p>
                  </a:txBody>
                  <a:tcPr marL="11268" marR="11268" marT="11268" marB="0" anchor="b">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fontAlgn="b"/>
                      <a:r>
                        <a:rPr lang="en-US" sz="1600" b="0" i="0" u="none" strike="noStrike">
                          <a:solidFill>
                            <a:srgbClr val="000000"/>
                          </a:solidFill>
                          <a:latin typeface="Calibri"/>
                        </a:rPr>
                        <a:t> </a:t>
                      </a:r>
                    </a:p>
                  </a:txBody>
                  <a:tcPr marL="11268" marR="11268" marT="1126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0C0C0"/>
                    </a:solidFill>
                  </a:tcPr>
                </a:tc>
              </a:tr>
              <a:tr h="459063">
                <a:tc>
                  <a:txBody>
                    <a:bodyPr/>
                    <a:lstStyle/>
                    <a:p>
                      <a:pPr algn="ctr" fontAlgn="b"/>
                      <a:r>
                        <a:rPr lang="en-US" sz="1600" b="0" i="0" u="none" strike="noStrike" dirty="0">
                          <a:solidFill>
                            <a:srgbClr val="000000"/>
                          </a:solidFill>
                          <a:latin typeface="Calibri"/>
                        </a:rPr>
                        <a:t> </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1600" b="0" i="0" u="none" strike="noStrike">
                          <a:solidFill>
                            <a:srgbClr val="000000"/>
                          </a:solidFill>
                          <a:latin typeface="Calibri"/>
                        </a:rPr>
                        <a:t>acres</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1600" b="0" i="0" u="none" strike="noStrike">
                          <a:solidFill>
                            <a:srgbClr val="000000"/>
                          </a:solidFill>
                          <a:latin typeface="Calibri"/>
                        </a:rPr>
                        <a:t>farms</a:t>
                      </a:r>
                    </a:p>
                  </a:txBody>
                  <a:tcPr marL="11268" marR="11268" marT="1126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1600" b="0" i="0" u="none" strike="noStrike">
                          <a:solidFill>
                            <a:srgbClr val="000000"/>
                          </a:solidFill>
                          <a:latin typeface="Calibri"/>
                        </a:rPr>
                        <a:t>farms</a:t>
                      </a:r>
                    </a:p>
                  </a:txBody>
                  <a:tcPr marL="11268" marR="11268" marT="11268" marB="0" anchor="b">
                    <a:lnL>
                      <a:noFill/>
                    </a:lnL>
                    <a:lnR>
                      <a:noFill/>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1600" b="0" i="0" u="none" strike="noStrike">
                          <a:solidFill>
                            <a:srgbClr val="000000"/>
                          </a:solidFill>
                          <a:latin typeface="Calibri"/>
                        </a:rPr>
                        <a:t>farms</a:t>
                      </a:r>
                    </a:p>
                  </a:txBody>
                  <a:tcPr marL="11268" marR="11268" marT="11268" marB="0" anchor="b">
                    <a:lnL>
                      <a:noFill/>
                    </a:lnL>
                    <a:lnR>
                      <a:noFill/>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1600" b="0" i="0" u="none" strike="noStrike">
                          <a:solidFill>
                            <a:srgbClr val="000000"/>
                          </a:solidFill>
                          <a:latin typeface="Calibri"/>
                        </a:rPr>
                        <a:t>farms</a:t>
                      </a:r>
                    </a:p>
                  </a:txBody>
                  <a:tcPr marL="11268" marR="11268" marT="11268" marB="0" anchor="b">
                    <a:lnL>
                      <a:noFill/>
                    </a:lnL>
                    <a:lnR>
                      <a:noFill/>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1600" b="0" i="0" u="none" strike="noStrike">
                          <a:solidFill>
                            <a:srgbClr val="000000"/>
                          </a:solidFill>
                          <a:latin typeface="Calibri"/>
                        </a:rPr>
                        <a:t>Farms (N)</a:t>
                      </a:r>
                    </a:p>
                  </a:txBody>
                  <a:tcPr marL="11268" marR="11268" marT="1126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1600" b="0" i="0" u="none" strike="noStrike">
                          <a:solidFill>
                            <a:srgbClr val="000000"/>
                          </a:solidFill>
                          <a:latin typeface="Calibri"/>
                        </a:rPr>
                        <a:t> </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1600" b="0" i="0" u="none" strike="noStrike">
                          <a:solidFill>
                            <a:srgbClr val="000000"/>
                          </a:solidFill>
                          <a:latin typeface="Calibri"/>
                        </a:rPr>
                        <a:t>farms (n)</a:t>
                      </a:r>
                    </a:p>
                  </a:txBody>
                  <a:tcPr marL="11268" marR="11268" marT="1126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1600" b="0" i="0" u="none" strike="noStrike">
                          <a:solidFill>
                            <a:srgbClr val="000000"/>
                          </a:solidFill>
                          <a:latin typeface="Calibri"/>
                        </a:rPr>
                        <a:t>rate</a:t>
                      </a:r>
                    </a:p>
                  </a:txBody>
                  <a:tcPr marL="11268" marR="11268" marT="11268" marB="0" anchor="b">
                    <a:lnL>
                      <a:noFill/>
                    </a:lnL>
                    <a:lnR>
                      <a:noFill/>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1600" b="0" i="0" u="none" strike="noStrike">
                          <a:solidFill>
                            <a:srgbClr val="000000"/>
                          </a:solidFill>
                          <a:latin typeface="Calibri"/>
                        </a:rPr>
                        <a:t>pweight</a:t>
                      </a:r>
                    </a:p>
                  </a:txBody>
                  <a:tcPr marL="11268" marR="11268" marT="1126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0C0C0"/>
                    </a:solidFill>
                  </a:tcPr>
                </a:tc>
              </a:tr>
              <a:tr h="444527">
                <a:tc>
                  <a:txBody>
                    <a:bodyPr/>
                    <a:lstStyle/>
                    <a:p>
                      <a:pPr algn="ctr" fontAlgn="b"/>
                      <a:r>
                        <a:rPr lang="en-US" sz="1600" b="0" i="0" u="none" strike="noStrike" dirty="0">
                          <a:solidFill>
                            <a:srgbClr val="000000"/>
                          </a:solidFill>
                          <a:latin typeface="Calibri"/>
                        </a:rPr>
                        <a:t>1</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1600" b="0" i="0" u="none" strike="noStrike">
                          <a:solidFill>
                            <a:srgbClr val="000000"/>
                          </a:solidFill>
                          <a:latin typeface="Calibri"/>
                        </a:rPr>
                        <a:t>1--49</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1600" b="0" i="0" u="none" strike="noStrike">
                          <a:solidFill>
                            <a:srgbClr val="000000"/>
                          </a:solidFill>
                          <a:latin typeface="Calibri"/>
                        </a:rPr>
                        <a:t>194</a:t>
                      </a:r>
                    </a:p>
                  </a:txBody>
                  <a:tcPr marL="11268" marR="11268" marT="1126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1600" b="0" i="0" u="none" strike="noStrike">
                          <a:solidFill>
                            <a:srgbClr val="000000"/>
                          </a:solidFill>
                          <a:latin typeface="Calibri"/>
                        </a:rPr>
                        <a:t>176</a:t>
                      </a:r>
                    </a:p>
                  </a:txBody>
                  <a:tcPr marL="11268" marR="11268" marT="11268"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1600" b="0" i="0" u="none" strike="noStrike">
                          <a:solidFill>
                            <a:srgbClr val="000000"/>
                          </a:solidFill>
                          <a:latin typeface="Calibri"/>
                        </a:rPr>
                        <a:t>82</a:t>
                      </a:r>
                    </a:p>
                  </a:txBody>
                  <a:tcPr marL="11268" marR="11268" marT="11268"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1600" b="0" i="0" u="none" strike="noStrike">
                          <a:solidFill>
                            <a:srgbClr val="000000"/>
                          </a:solidFill>
                          <a:latin typeface="Calibri"/>
                        </a:rPr>
                        <a:t>182</a:t>
                      </a:r>
                    </a:p>
                  </a:txBody>
                  <a:tcPr marL="11268" marR="11268" marT="11268"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1600" b="0" i="0" u="none" strike="noStrike">
                          <a:solidFill>
                            <a:srgbClr val="000000"/>
                          </a:solidFill>
                          <a:latin typeface="Calibri"/>
                        </a:rPr>
                        <a:t>634</a:t>
                      </a:r>
                    </a:p>
                  </a:txBody>
                  <a:tcPr marL="11268" marR="11268" marT="1126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1600" b="0" i="0" u="none" strike="noStrike">
                          <a:solidFill>
                            <a:srgbClr val="000000"/>
                          </a:solidFill>
                          <a:latin typeface="Calibri"/>
                        </a:rPr>
                        <a:t> </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1600" b="0" i="0" u="none" strike="noStrike">
                          <a:solidFill>
                            <a:srgbClr val="000000"/>
                          </a:solidFill>
                          <a:latin typeface="Calibri"/>
                        </a:rPr>
                        <a:t>340</a:t>
                      </a:r>
                    </a:p>
                  </a:txBody>
                  <a:tcPr marL="11268" marR="11268" marT="1126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1600" b="0" i="0" u="none" strike="noStrike" dirty="0" smtClean="0">
                          <a:solidFill>
                            <a:srgbClr val="000000"/>
                          </a:solidFill>
                          <a:latin typeface="Calibri"/>
                        </a:rPr>
                        <a:t>0.54</a:t>
                      </a:r>
                    </a:p>
                  </a:txBody>
                  <a:tcPr marL="11268" marR="11268" marT="11268"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1600" b="0" i="0" u="none" strike="noStrike" dirty="0" smtClean="0">
                          <a:solidFill>
                            <a:srgbClr val="000000"/>
                          </a:solidFill>
                          <a:latin typeface="Calibri"/>
                        </a:rPr>
                        <a:t>1.86</a:t>
                      </a:r>
                      <a:endParaRPr lang="en-US" sz="1600" b="0" i="0" u="none" strike="noStrike" dirty="0">
                        <a:solidFill>
                          <a:srgbClr val="000000"/>
                        </a:solidFill>
                        <a:latin typeface="Calibri"/>
                      </a:endParaRPr>
                    </a:p>
                  </a:txBody>
                  <a:tcPr marL="11268" marR="11268" marT="1126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r>
              <a:tr h="444527">
                <a:tc>
                  <a:txBody>
                    <a:bodyPr/>
                    <a:lstStyle/>
                    <a:p>
                      <a:pPr algn="ctr" fontAlgn="b"/>
                      <a:r>
                        <a:rPr lang="en-US" sz="1600" b="0" i="0" u="none" strike="noStrike">
                          <a:solidFill>
                            <a:srgbClr val="000000"/>
                          </a:solidFill>
                          <a:latin typeface="Calibri"/>
                        </a:rPr>
                        <a:t>2</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1600" b="0" i="0" u="none" strike="noStrike">
                          <a:solidFill>
                            <a:srgbClr val="000000"/>
                          </a:solidFill>
                          <a:latin typeface="Calibri"/>
                        </a:rPr>
                        <a:t>50--199</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1600" b="0" i="0" u="none" strike="noStrike">
                          <a:solidFill>
                            <a:srgbClr val="000000"/>
                          </a:solidFill>
                          <a:latin typeface="Calibri"/>
                        </a:rPr>
                        <a:t>124</a:t>
                      </a:r>
                    </a:p>
                  </a:txBody>
                  <a:tcPr marL="11268" marR="11268" marT="11268" marB="0" anchor="b">
                    <a:lnL w="1270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1600" b="0" i="0" u="none" strike="noStrike">
                          <a:solidFill>
                            <a:srgbClr val="000000"/>
                          </a:solidFill>
                          <a:latin typeface="Calibri"/>
                        </a:rPr>
                        <a:t>149</a:t>
                      </a:r>
                    </a:p>
                  </a:txBody>
                  <a:tcPr marL="11268" marR="11268" marT="11268" marB="0" anchor="b">
                    <a:lnL>
                      <a:noFill/>
                    </a:lnL>
                    <a:lnR>
                      <a:noFill/>
                    </a:lnR>
                    <a:lnT>
                      <a:noFill/>
                    </a:lnT>
                    <a:lnB>
                      <a:noFill/>
                    </a:lnB>
                    <a:solidFill>
                      <a:schemeClr val="bg1"/>
                    </a:solidFill>
                  </a:tcPr>
                </a:tc>
                <a:tc>
                  <a:txBody>
                    <a:bodyPr/>
                    <a:lstStyle/>
                    <a:p>
                      <a:pPr algn="ctr" fontAlgn="b"/>
                      <a:r>
                        <a:rPr lang="en-US" sz="1600" b="0" i="0" u="none" strike="noStrike">
                          <a:solidFill>
                            <a:srgbClr val="000000"/>
                          </a:solidFill>
                          <a:latin typeface="Calibri"/>
                        </a:rPr>
                        <a:t>62</a:t>
                      </a:r>
                    </a:p>
                  </a:txBody>
                  <a:tcPr marL="11268" marR="11268" marT="11268" marB="0" anchor="b">
                    <a:lnL>
                      <a:noFill/>
                    </a:lnL>
                    <a:lnR>
                      <a:noFill/>
                    </a:lnR>
                    <a:lnT>
                      <a:noFill/>
                    </a:lnT>
                    <a:lnB>
                      <a:noFill/>
                    </a:lnB>
                    <a:solidFill>
                      <a:schemeClr val="bg1"/>
                    </a:solidFill>
                  </a:tcPr>
                </a:tc>
                <a:tc>
                  <a:txBody>
                    <a:bodyPr/>
                    <a:lstStyle/>
                    <a:p>
                      <a:pPr algn="ctr" fontAlgn="b"/>
                      <a:r>
                        <a:rPr lang="en-US" sz="1600" b="0" i="0" u="none" strike="noStrike">
                          <a:solidFill>
                            <a:srgbClr val="000000"/>
                          </a:solidFill>
                          <a:latin typeface="Calibri"/>
                        </a:rPr>
                        <a:t>103</a:t>
                      </a:r>
                    </a:p>
                  </a:txBody>
                  <a:tcPr marL="11268" marR="11268" marT="11268" marB="0" anchor="b">
                    <a:lnL>
                      <a:noFill/>
                    </a:lnL>
                    <a:lnR>
                      <a:noFill/>
                    </a:lnR>
                    <a:lnT>
                      <a:noFill/>
                    </a:lnT>
                    <a:lnB>
                      <a:noFill/>
                    </a:lnB>
                    <a:solidFill>
                      <a:schemeClr val="bg1"/>
                    </a:solidFill>
                  </a:tcPr>
                </a:tc>
                <a:tc>
                  <a:txBody>
                    <a:bodyPr/>
                    <a:lstStyle/>
                    <a:p>
                      <a:pPr algn="ctr" fontAlgn="b"/>
                      <a:r>
                        <a:rPr lang="en-US" sz="1600" b="0" i="0" u="none" strike="noStrike">
                          <a:solidFill>
                            <a:srgbClr val="000000"/>
                          </a:solidFill>
                          <a:latin typeface="Calibri"/>
                        </a:rPr>
                        <a:t>438</a:t>
                      </a:r>
                    </a:p>
                  </a:txBody>
                  <a:tcPr marL="11268" marR="11268" marT="11268"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1600" b="0" i="0" u="none" strike="noStrike">
                          <a:solidFill>
                            <a:srgbClr val="000000"/>
                          </a:solidFill>
                          <a:latin typeface="Calibri"/>
                        </a:rPr>
                        <a:t> </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1600" b="0" i="0" u="none" strike="noStrike">
                          <a:solidFill>
                            <a:srgbClr val="000000"/>
                          </a:solidFill>
                          <a:latin typeface="Calibri"/>
                        </a:rPr>
                        <a:t>300</a:t>
                      </a:r>
                    </a:p>
                  </a:txBody>
                  <a:tcPr marL="11268" marR="11268" marT="11268" marB="0" anchor="b">
                    <a:lnL w="1270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1600" b="0" i="0" u="none" strike="noStrike" dirty="0" smtClean="0">
                          <a:solidFill>
                            <a:srgbClr val="000000"/>
                          </a:solidFill>
                          <a:latin typeface="Calibri"/>
                        </a:rPr>
                        <a:t>0.68</a:t>
                      </a:r>
                    </a:p>
                  </a:txBody>
                  <a:tcPr marL="11268" marR="11268" marT="11268" marB="0" anchor="b">
                    <a:lnL>
                      <a:noFill/>
                    </a:lnL>
                    <a:lnR>
                      <a:noFill/>
                    </a:lnR>
                    <a:lnT>
                      <a:noFill/>
                    </a:lnT>
                    <a:lnB>
                      <a:noFill/>
                    </a:lnB>
                    <a:solidFill>
                      <a:schemeClr val="bg1"/>
                    </a:solidFill>
                  </a:tcPr>
                </a:tc>
                <a:tc>
                  <a:txBody>
                    <a:bodyPr/>
                    <a:lstStyle/>
                    <a:p>
                      <a:pPr algn="ctr" fontAlgn="b"/>
                      <a:r>
                        <a:rPr lang="en-US" sz="1600" b="0" i="0" u="none" strike="noStrike" dirty="0">
                          <a:solidFill>
                            <a:srgbClr val="000000"/>
                          </a:solidFill>
                          <a:latin typeface="Calibri"/>
                        </a:rPr>
                        <a:t>1.46</a:t>
                      </a:r>
                    </a:p>
                  </a:txBody>
                  <a:tcPr marL="11268" marR="11268" marT="11268"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r>
              <a:tr h="444527">
                <a:tc>
                  <a:txBody>
                    <a:bodyPr/>
                    <a:lstStyle/>
                    <a:p>
                      <a:pPr algn="ctr" fontAlgn="b"/>
                      <a:r>
                        <a:rPr lang="en-US" sz="1600" b="0" i="0" u="none" strike="noStrike">
                          <a:solidFill>
                            <a:srgbClr val="000000"/>
                          </a:solidFill>
                          <a:latin typeface="Calibri"/>
                        </a:rPr>
                        <a:t>3</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1600" b="0" i="0" u="none" strike="noStrike">
                          <a:solidFill>
                            <a:srgbClr val="000000"/>
                          </a:solidFill>
                          <a:latin typeface="Calibri"/>
                        </a:rPr>
                        <a:t>200--499</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1600" b="0" i="0" u="none" strike="noStrike">
                          <a:solidFill>
                            <a:srgbClr val="000000"/>
                          </a:solidFill>
                          <a:latin typeface="Calibri"/>
                        </a:rPr>
                        <a:t>63</a:t>
                      </a:r>
                    </a:p>
                  </a:txBody>
                  <a:tcPr marL="11268" marR="11268" marT="11268" marB="0" anchor="b">
                    <a:lnL w="1270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1600" b="0" i="0" u="none" strike="noStrike">
                          <a:solidFill>
                            <a:srgbClr val="000000"/>
                          </a:solidFill>
                          <a:latin typeface="Calibri"/>
                        </a:rPr>
                        <a:t>74</a:t>
                      </a:r>
                    </a:p>
                  </a:txBody>
                  <a:tcPr marL="11268" marR="11268" marT="11268" marB="0" anchor="b">
                    <a:lnL>
                      <a:noFill/>
                    </a:lnL>
                    <a:lnR>
                      <a:noFill/>
                    </a:lnR>
                    <a:lnT>
                      <a:noFill/>
                    </a:lnT>
                    <a:lnB>
                      <a:noFill/>
                    </a:lnB>
                    <a:solidFill>
                      <a:schemeClr val="bg1"/>
                    </a:solidFill>
                  </a:tcPr>
                </a:tc>
                <a:tc>
                  <a:txBody>
                    <a:bodyPr/>
                    <a:lstStyle/>
                    <a:p>
                      <a:pPr algn="ctr" fontAlgn="b"/>
                      <a:r>
                        <a:rPr lang="en-US" sz="1600" b="0" i="0" u="none" strike="noStrike" dirty="0">
                          <a:solidFill>
                            <a:srgbClr val="000000"/>
                          </a:solidFill>
                          <a:latin typeface="Calibri"/>
                        </a:rPr>
                        <a:t>36</a:t>
                      </a:r>
                    </a:p>
                  </a:txBody>
                  <a:tcPr marL="11268" marR="11268" marT="11268" marB="0" anchor="b">
                    <a:lnL>
                      <a:noFill/>
                    </a:lnL>
                    <a:lnR>
                      <a:noFill/>
                    </a:lnR>
                    <a:lnT>
                      <a:noFill/>
                    </a:lnT>
                    <a:lnB>
                      <a:noFill/>
                    </a:lnB>
                    <a:solidFill>
                      <a:schemeClr val="bg1"/>
                    </a:solidFill>
                  </a:tcPr>
                </a:tc>
                <a:tc>
                  <a:txBody>
                    <a:bodyPr/>
                    <a:lstStyle/>
                    <a:p>
                      <a:pPr algn="ctr" fontAlgn="b"/>
                      <a:r>
                        <a:rPr lang="en-US" sz="1600" b="0" i="0" u="none" strike="noStrike" dirty="0">
                          <a:solidFill>
                            <a:srgbClr val="000000"/>
                          </a:solidFill>
                          <a:latin typeface="Calibri"/>
                        </a:rPr>
                        <a:t>61</a:t>
                      </a:r>
                    </a:p>
                  </a:txBody>
                  <a:tcPr marL="11268" marR="11268" marT="11268" marB="0" anchor="b">
                    <a:lnL>
                      <a:noFill/>
                    </a:lnL>
                    <a:lnR>
                      <a:noFill/>
                    </a:lnR>
                    <a:lnT>
                      <a:noFill/>
                    </a:lnT>
                    <a:lnB>
                      <a:noFill/>
                    </a:lnB>
                    <a:solidFill>
                      <a:schemeClr val="bg1"/>
                    </a:solidFill>
                  </a:tcPr>
                </a:tc>
                <a:tc>
                  <a:txBody>
                    <a:bodyPr/>
                    <a:lstStyle/>
                    <a:p>
                      <a:pPr algn="ctr" fontAlgn="b"/>
                      <a:r>
                        <a:rPr lang="en-US" sz="1600" b="0" i="0" u="none" strike="noStrike" dirty="0">
                          <a:solidFill>
                            <a:srgbClr val="000000"/>
                          </a:solidFill>
                          <a:latin typeface="Calibri"/>
                        </a:rPr>
                        <a:t>234</a:t>
                      </a:r>
                    </a:p>
                  </a:txBody>
                  <a:tcPr marL="11268" marR="11268" marT="11268"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1600" b="0" i="0" u="none" strike="noStrike">
                          <a:solidFill>
                            <a:srgbClr val="000000"/>
                          </a:solidFill>
                          <a:latin typeface="Calibri"/>
                        </a:rPr>
                        <a:t> </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1600" b="0" i="0" u="none" strike="noStrike">
                          <a:solidFill>
                            <a:srgbClr val="000000"/>
                          </a:solidFill>
                          <a:latin typeface="Calibri"/>
                        </a:rPr>
                        <a:t>200</a:t>
                      </a:r>
                    </a:p>
                  </a:txBody>
                  <a:tcPr marL="11268" marR="11268" marT="11268" marB="0" anchor="b">
                    <a:lnL w="1270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1600" b="0" i="0" u="none" strike="noStrike" dirty="0" smtClean="0">
                          <a:solidFill>
                            <a:srgbClr val="000000"/>
                          </a:solidFill>
                          <a:latin typeface="Calibri"/>
                        </a:rPr>
                        <a:t>0.85</a:t>
                      </a:r>
                      <a:endParaRPr lang="en-US" sz="1600" b="0" i="0" u="none" strike="noStrike" dirty="0">
                        <a:solidFill>
                          <a:srgbClr val="000000"/>
                        </a:solidFill>
                        <a:latin typeface="Calibri"/>
                      </a:endParaRPr>
                    </a:p>
                  </a:txBody>
                  <a:tcPr marL="11268" marR="11268" marT="11268" marB="0" anchor="b">
                    <a:lnL>
                      <a:noFill/>
                    </a:lnL>
                    <a:lnR>
                      <a:noFill/>
                    </a:lnR>
                    <a:lnT>
                      <a:noFill/>
                    </a:lnT>
                    <a:lnB>
                      <a:noFill/>
                    </a:lnB>
                    <a:solidFill>
                      <a:schemeClr val="bg1"/>
                    </a:solidFill>
                  </a:tcPr>
                </a:tc>
                <a:tc>
                  <a:txBody>
                    <a:bodyPr/>
                    <a:lstStyle/>
                    <a:p>
                      <a:pPr algn="ctr" fontAlgn="b"/>
                      <a:r>
                        <a:rPr lang="en-US" sz="1600" b="0" i="0" u="none" strike="noStrike" dirty="0">
                          <a:solidFill>
                            <a:srgbClr val="000000"/>
                          </a:solidFill>
                          <a:latin typeface="Calibri"/>
                        </a:rPr>
                        <a:t>1.17</a:t>
                      </a:r>
                    </a:p>
                  </a:txBody>
                  <a:tcPr marL="11268" marR="11268" marT="11268"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r>
              <a:tr h="459063">
                <a:tc>
                  <a:txBody>
                    <a:bodyPr/>
                    <a:lstStyle/>
                    <a:p>
                      <a:pPr algn="ctr" fontAlgn="b"/>
                      <a:r>
                        <a:rPr lang="en-US" sz="1600" b="0" i="0" u="none" strike="noStrike">
                          <a:solidFill>
                            <a:srgbClr val="000000"/>
                          </a:solidFill>
                          <a:latin typeface="Calibri"/>
                        </a:rPr>
                        <a:t>4</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latin typeface="Calibri"/>
                        </a:rPr>
                        <a:t>500+</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latin typeface="Calibri"/>
                        </a:rPr>
                        <a:t>45</a:t>
                      </a:r>
                    </a:p>
                  </a:txBody>
                  <a:tcPr marL="11268" marR="11268" marT="1126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latin typeface="Calibri"/>
                        </a:rPr>
                        <a:t>37</a:t>
                      </a:r>
                    </a:p>
                  </a:txBody>
                  <a:tcPr marL="11268" marR="11268" marT="1126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latin typeface="Calibri"/>
                        </a:rPr>
                        <a:t>34</a:t>
                      </a:r>
                    </a:p>
                  </a:txBody>
                  <a:tcPr marL="11268" marR="11268" marT="1126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latin typeface="Calibri"/>
                        </a:rPr>
                        <a:t>45</a:t>
                      </a:r>
                    </a:p>
                  </a:txBody>
                  <a:tcPr marL="11268" marR="11268" marT="1126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latin typeface="Calibri"/>
                        </a:rPr>
                        <a:t>161</a:t>
                      </a:r>
                    </a:p>
                  </a:txBody>
                  <a:tcPr marL="11268" marR="11268" marT="1126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latin typeface="Calibri"/>
                        </a:rPr>
                        <a:t> </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smtClean="0">
                          <a:solidFill>
                            <a:srgbClr val="000000"/>
                          </a:solidFill>
                          <a:latin typeface="Calibri"/>
                        </a:rPr>
                        <a:t>161</a:t>
                      </a:r>
                      <a:endParaRPr lang="en-US" sz="1600" b="0" i="0" u="none" strike="noStrike" dirty="0">
                        <a:solidFill>
                          <a:srgbClr val="000000"/>
                        </a:solidFill>
                        <a:latin typeface="Calibri"/>
                      </a:endParaRPr>
                    </a:p>
                  </a:txBody>
                  <a:tcPr marL="11268" marR="11268" marT="1126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latin typeface="Calibri"/>
                        </a:rPr>
                        <a:t>1</a:t>
                      </a:r>
                    </a:p>
                  </a:txBody>
                  <a:tcPr marL="11268" marR="11268" marT="1126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latin typeface="Calibri"/>
                        </a:rPr>
                        <a:t>1</a:t>
                      </a:r>
                    </a:p>
                  </a:txBody>
                  <a:tcPr marL="11268" marR="11268" marT="1126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r>
              <a:tr h="444527">
                <a:tc>
                  <a:txBody>
                    <a:bodyPr/>
                    <a:lstStyle/>
                    <a:p>
                      <a:pPr algn="ctr" fontAlgn="b"/>
                      <a:r>
                        <a:rPr lang="en-US" sz="1600" b="0" i="0" u="none" strike="noStrike">
                          <a:solidFill>
                            <a:srgbClr val="000000"/>
                          </a:solidFill>
                          <a:latin typeface="Calibri"/>
                        </a:rPr>
                        <a:t> </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1600" b="0" i="0" u="none" strike="noStrike">
                          <a:solidFill>
                            <a:srgbClr val="000000"/>
                          </a:solidFill>
                          <a:latin typeface="Calibri"/>
                        </a:rPr>
                        <a:t> </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endParaRPr lang="en-US" sz="1600" b="0" i="0" u="none" strike="noStrike">
                        <a:solidFill>
                          <a:srgbClr val="000000"/>
                        </a:solidFill>
                        <a:latin typeface="Calibri"/>
                      </a:endParaRPr>
                    </a:p>
                  </a:txBody>
                  <a:tcPr marL="11268" marR="11268" marT="1126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endParaRPr lang="en-US" sz="1600" b="0" i="0" u="none" strike="noStrike">
                        <a:solidFill>
                          <a:srgbClr val="000000"/>
                        </a:solidFill>
                        <a:latin typeface="Calibri"/>
                      </a:endParaRPr>
                    </a:p>
                  </a:txBody>
                  <a:tcPr marL="11268" marR="11268" marT="11268"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endParaRPr lang="en-US" sz="1600" b="0" i="0" u="none" strike="noStrike">
                        <a:solidFill>
                          <a:srgbClr val="000000"/>
                        </a:solidFill>
                        <a:latin typeface="Calibri"/>
                      </a:endParaRPr>
                    </a:p>
                  </a:txBody>
                  <a:tcPr marL="11268" marR="11268" marT="11268"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endParaRPr lang="en-US" sz="1600" b="0" i="0" u="none" strike="noStrike">
                        <a:solidFill>
                          <a:srgbClr val="000000"/>
                        </a:solidFill>
                        <a:latin typeface="Calibri"/>
                      </a:endParaRPr>
                    </a:p>
                  </a:txBody>
                  <a:tcPr marL="11268" marR="11268" marT="11268"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1600" b="0" i="0" u="none" strike="noStrike">
                          <a:solidFill>
                            <a:srgbClr val="000000"/>
                          </a:solidFill>
                          <a:latin typeface="Calibri"/>
                        </a:rPr>
                        <a:t> </a:t>
                      </a:r>
                    </a:p>
                  </a:txBody>
                  <a:tcPr marL="11268" marR="11268" marT="1126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1600" b="0" i="0" u="none" strike="noStrike">
                          <a:solidFill>
                            <a:srgbClr val="000000"/>
                          </a:solidFill>
                          <a:latin typeface="Calibri"/>
                        </a:rPr>
                        <a:t> </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endParaRPr lang="en-US" sz="1600" b="0" i="0" u="none" strike="noStrike" dirty="0">
                        <a:solidFill>
                          <a:srgbClr val="000000"/>
                        </a:solidFill>
                        <a:latin typeface="Calibri"/>
                      </a:endParaRPr>
                    </a:p>
                  </a:txBody>
                  <a:tcPr marL="11268" marR="11268" marT="1126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endParaRPr lang="en-US" sz="1600" b="0" i="0" u="none" strike="noStrike">
                        <a:solidFill>
                          <a:srgbClr val="000000"/>
                        </a:solidFill>
                        <a:latin typeface="Calibri"/>
                      </a:endParaRPr>
                    </a:p>
                  </a:txBody>
                  <a:tcPr marL="11268" marR="11268" marT="11268"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1600" b="0" i="0" u="none" strike="noStrike">
                          <a:solidFill>
                            <a:srgbClr val="000000"/>
                          </a:solidFill>
                          <a:latin typeface="Calibri"/>
                        </a:rPr>
                        <a:t> </a:t>
                      </a:r>
                    </a:p>
                  </a:txBody>
                  <a:tcPr marL="11268" marR="11268" marT="1126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r>
              <a:tr h="459063">
                <a:tc>
                  <a:txBody>
                    <a:bodyPr/>
                    <a:lstStyle/>
                    <a:p>
                      <a:pPr algn="ctr" fontAlgn="b"/>
                      <a:r>
                        <a:rPr lang="en-US" sz="1600" b="0" i="0" u="none" strike="noStrike">
                          <a:solidFill>
                            <a:srgbClr val="000000"/>
                          </a:solidFill>
                          <a:latin typeface="Calibri"/>
                        </a:rPr>
                        <a:t> </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latin typeface="Calibri"/>
                        </a:rPr>
                        <a:t>all</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latin typeface="Calibri"/>
                        </a:rPr>
                        <a:t>426</a:t>
                      </a:r>
                    </a:p>
                  </a:txBody>
                  <a:tcPr marL="11268" marR="11268" marT="1126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latin typeface="Calibri"/>
                        </a:rPr>
                        <a:t>436</a:t>
                      </a:r>
                    </a:p>
                  </a:txBody>
                  <a:tcPr marL="11268" marR="11268" marT="1126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latin typeface="Calibri"/>
                        </a:rPr>
                        <a:t>214</a:t>
                      </a:r>
                    </a:p>
                  </a:txBody>
                  <a:tcPr marL="11268" marR="11268" marT="1126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latin typeface="Calibri"/>
                        </a:rPr>
                        <a:t>391</a:t>
                      </a:r>
                    </a:p>
                  </a:txBody>
                  <a:tcPr marL="11268" marR="11268" marT="1126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latin typeface="Calibri"/>
                        </a:rPr>
                        <a:t>1467</a:t>
                      </a:r>
                    </a:p>
                  </a:txBody>
                  <a:tcPr marL="11268" marR="11268" marT="1126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latin typeface="Calibri"/>
                        </a:rPr>
                        <a:t> </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latin typeface="Calibri"/>
                        </a:rPr>
                        <a:t>1000</a:t>
                      </a:r>
                    </a:p>
                  </a:txBody>
                  <a:tcPr marL="11268" marR="11268" marT="1126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latin typeface="Calibri"/>
                        </a:rPr>
                        <a:t> </a:t>
                      </a:r>
                    </a:p>
                  </a:txBody>
                  <a:tcPr marL="11268" marR="11268" marT="1126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latin typeface="Calibri"/>
                        </a:rPr>
                        <a:t> </a:t>
                      </a:r>
                    </a:p>
                  </a:txBody>
                  <a:tcPr marL="11268" marR="11268" marT="1126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3" name="Slide Number Placeholder 2"/>
          <p:cNvSpPr>
            <a:spLocks noGrp="1"/>
          </p:cNvSpPr>
          <p:nvPr>
            <p:ph type="sldNum" sz="quarter" idx="12"/>
          </p:nvPr>
        </p:nvSpPr>
        <p:spPr/>
        <p:txBody>
          <a:bodyPr/>
          <a:lstStyle/>
          <a:p>
            <a:fld id="{4EB4F01A-2969-3A48-A665-C2835505F580}" type="slidenum">
              <a:rPr lang="en-US" smtClean="0"/>
              <a:t>105</a:t>
            </a:fld>
            <a:endParaRPr lang="en-US"/>
          </a:p>
        </p:txBody>
      </p:sp>
    </p:spTree>
    <p:extLst>
      <p:ext uri="{BB962C8B-B14F-4D97-AF65-F5344CB8AC3E}">
        <p14:creationId xmlns:p14="http://schemas.microsoft.com/office/powerpoint/2010/main" val="2987147439"/>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Response and Coding</a:t>
            </a:r>
            <a:endParaRPr lang="en-US" dirty="0"/>
          </a:p>
        </p:txBody>
      </p:sp>
      <p:sp>
        <p:nvSpPr>
          <p:cNvPr id="3" name="Content Placeholder 2"/>
          <p:cNvSpPr>
            <a:spLocks noGrp="1"/>
          </p:cNvSpPr>
          <p:nvPr>
            <p:ph idx="1"/>
          </p:nvPr>
        </p:nvSpPr>
        <p:spPr/>
        <p:txBody>
          <a:bodyPr/>
          <a:lstStyle/>
          <a:p>
            <a:r>
              <a:rPr lang="en-US" dirty="0" smtClean="0"/>
              <a:t>293 returned, 1 angry letter</a:t>
            </a:r>
          </a:p>
          <a:p>
            <a:pPr lvl="1"/>
            <a:r>
              <a:rPr lang="en-US" b="1" i="1" dirty="0" smtClean="0"/>
              <a:t>29% response rate</a:t>
            </a:r>
          </a:p>
          <a:p>
            <a:pPr lvl="1"/>
            <a:endParaRPr lang="en-US" dirty="0" smtClean="0"/>
          </a:p>
          <a:p>
            <a:r>
              <a:rPr lang="en-US" dirty="0" smtClean="0"/>
              <a:t>157 variables from each survey</a:t>
            </a:r>
          </a:p>
          <a:p>
            <a:endParaRPr lang="en-US" dirty="0" smtClean="0"/>
          </a:p>
          <a:p>
            <a:r>
              <a:rPr lang="en-US" dirty="0" smtClean="0"/>
              <a:t>Inter-rater reliability</a:t>
            </a:r>
            <a:endParaRPr lang="en-US" dirty="0"/>
          </a:p>
        </p:txBody>
      </p:sp>
      <p:sp>
        <p:nvSpPr>
          <p:cNvPr id="4" name="Slide Number Placeholder 3"/>
          <p:cNvSpPr>
            <a:spLocks noGrp="1"/>
          </p:cNvSpPr>
          <p:nvPr>
            <p:ph type="sldNum" sz="quarter" idx="12"/>
          </p:nvPr>
        </p:nvSpPr>
        <p:spPr/>
        <p:txBody>
          <a:bodyPr/>
          <a:lstStyle/>
          <a:p>
            <a:fld id="{4EB4F01A-2969-3A48-A665-C2835505F580}" type="slidenum">
              <a:rPr lang="en-US" smtClean="0"/>
              <a:t>106</a:t>
            </a:fld>
            <a:endParaRPr lang="en-US"/>
          </a:p>
        </p:txBody>
      </p:sp>
    </p:spTree>
    <p:extLst>
      <p:ext uri="{BB962C8B-B14F-4D97-AF65-F5344CB8AC3E}">
        <p14:creationId xmlns:p14="http://schemas.microsoft.com/office/powerpoint/2010/main" val="2779286794"/>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Corn, Corn, Everywhere</a:t>
            </a:r>
            <a:endParaRPr lang="en-US" dirty="0"/>
          </a:p>
        </p:txBody>
      </p:sp>
      <p:pic>
        <p:nvPicPr>
          <p:cNvPr id="4" name="Picture 3" descr="corn map.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8612" y="1913964"/>
            <a:ext cx="6692900" cy="5168900"/>
          </a:xfrm>
          <a:prstGeom prst="rect">
            <a:avLst/>
          </a:prstGeom>
        </p:spPr>
      </p:pic>
      <p:sp>
        <p:nvSpPr>
          <p:cNvPr id="3" name="Slide Number Placeholder 2"/>
          <p:cNvSpPr>
            <a:spLocks noGrp="1"/>
          </p:cNvSpPr>
          <p:nvPr>
            <p:ph type="sldNum" sz="quarter" idx="12"/>
          </p:nvPr>
        </p:nvSpPr>
        <p:spPr/>
        <p:txBody>
          <a:bodyPr/>
          <a:lstStyle/>
          <a:p>
            <a:fld id="{4EB4F01A-2969-3A48-A665-C2835505F580}" type="slidenum">
              <a:rPr lang="en-US" smtClean="0"/>
              <a:t>107</a:t>
            </a:fld>
            <a:endParaRPr lang="en-US"/>
          </a:p>
        </p:txBody>
      </p:sp>
    </p:spTree>
    <p:extLst>
      <p:ext uri="{BB962C8B-B14F-4D97-AF65-F5344CB8AC3E}">
        <p14:creationId xmlns:p14="http://schemas.microsoft.com/office/powerpoint/2010/main" val="390409617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Corn, Corn, Everywhere</a:t>
            </a:r>
            <a:endParaRPr lang="en-US" dirty="0"/>
          </a:p>
        </p:txBody>
      </p:sp>
      <p:pic>
        <p:nvPicPr>
          <p:cNvPr id="3" name="Picture 2" descr="cornac.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Slide Number Placeholder 3"/>
          <p:cNvSpPr>
            <a:spLocks noGrp="1"/>
          </p:cNvSpPr>
          <p:nvPr>
            <p:ph type="sldNum" sz="quarter" idx="12"/>
          </p:nvPr>
        </p:nvSpPr>
        <p:spPr/>
        <p:txBody>
          <a:bodyPr/>
          <a:lstStyle/>
          <a:p>
            <a:fld id="{4EB4F01A-2969-3A48-A665-C2835505F580}" type="slidenum">
              <a:rPr lang="en-US" smtClean="0"/>
              <a:t>108</a:t>
            </a:fld>
            <a:endParaRPr lang="en-US"/>
          </a:p>
        </p:txBody>
      </p:sp>
    </p:spTree>
    <p:extLst>
      <p:ext uri="{BB962C8B-B14F-4D97-AF65-F5344CB8AC3E}">
        <p14:creationId xmlns:p14="http://schemas.microsoft.com/office/powerpoint/2010/main" val="272293517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rnprod.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Slide Number Placeholder 1"/>
          <p:cNvSpPr>
            <a:spLocks noGrp="1"/>
          </p:cNvSpPr>
          <p:nvPr>
            <p:ph type="sldNum" sz="quarter" idx="12"/>
          </p:nvPr>
        </p:nvSpPr>
        <p:spPr/>
        <p:txBody>
          <a:bodyPr/>
          <a:lstStyle/>
          <a:p>
            <a:fld id="{4EB4F01A-2969-3A48-A665-C2835505F580}" type="slidenum">
              <a:rPr lang="en-US" smtClean="0"/>
              <a:t>109</a:t>
            </a:fld>
            <a:endParaRPr lang="en-US"/>
          </a:p>
        </p:txBody>
      </p:sp>
    </p:spTree>
    <p:extLst>
      <p:ext uri="{BB962C8B-B14F-4D97-AF65-F5344CB8AC3E}">
        <p14:creationId xmlns:p14="http://schemas.microsoft.com/office/powerpoint/2010/main" val="330313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pPr marL="0" indent="0">
              <a:buNone/>
            </a:pPr>
            <a:r>
              <a:rPr lang="en-US" dirty="0" smtClean="0"/>
              <a:t>“</a:t>
            </a:r>
            <a:r>
              <a:rPr lang="en-US" dirty="0"/>
              <a:t>When you are competing against others for seed corn contract yields, you are reluctant to cut {nitrogen} use further.” </a:t>
            </a:r>
            <a:endParaRPr lang="en-US" dirty="0" smtClean="0"/>
          </a:p>
          <a:p>
            <a:endParaRPr lang="en-US" dirty="0" smtClean="0"/>
          </a:p>
          <a:p>
            <a:pPr marL="0" indent="0">
              <a:buNone/>
            </a:pPr>
            <a:r>
              <a:rPr lang="en-US" dirty="0"/>
              <a:t>“Our contracts give us complete flexibility in how </a:t>
            </a:r>
            <a:r>
              <a:rPr lang="en-US" dirty="0" smtClean="0"/>
              <a:t>much [nitrogen] </a:t>
            </a:r>
            <a:r>
              <a:rPr lang="en-US" dirty="0"/>
              <a:t>to apply, but the competitive structure locks us in.” </a:t>
            </a:r>
            <a:endParaRPr lang="en-US" dirty="0" smtClean="0"/>
          </a:p>
          <a:p>
            <a:pPr marL="0" indent="0">
              <a:buNone/>
            </a:pPr>
            <a:endParaRPr lang="en-US" dirty="0"/>
          </a:p>
          <a:p>
            <a:pPr marL="0" indent="0">
              <a:buNone/>
            </a:pPr>
            <a:r>
              <a:rPr lang="en-US" dirty="0" smtClean="0"/>
              <a:t>“That last little bit {of nitrogen} could give you 17-19 bushels, which makes it worth a fortune.”</a:t>
            </a:r>
          </a:p>
          <a:p>
            <a:pPr marL="0" indent="0">
              <a:buNone/>
            </a:pPr>
            <a:endParaRPr lang="en-US" dirty="0"/>
          </a:p>
          <a:p>
            <a:pPr marL="0" indent="0">
              <a:buNone/>
            </a:pPr>
            <a:r>
              <a:rPr lang="en-US" dirty="0" err="1"/>
              <a:t>Preckel</a:t>
            </a:r>
            <a:r>
              <a:rPr lang="en-US" dirty="0"/>
              <a:t>, P. V., Shively, G. E., Baker, T. G., Chu, M.-C., &amp; Burrell, J. E. (2000). Contract Incentives and Excessive Nitrogen Use in Agriculture. </a:t>
            </a:r>
            <a:r>
              <a:rPr lang="en-US" i="1" dirty="0"/>
              <a:t>Journal of Agricultural and Resource Economics</a:t>
            </a:r>
            <a:r>
              <a:rPr lang="en-US" dirty="0"/>
              <a:t>, </a:t>
            </a:r>
            <a:r>
              <a:rPr lang="en-US" i="1" dirty="0"/>
              <a:t>25</a:t>
            </a:r>
            <a:r>
              <a:rPr lang="en-US" dirty="0"/>
              <a:t>(2), 468–</a:t>
            </a:r>
            <a:r>
              <a:rPr lang="en-US" dirty="0" smtClean="0"/>
              <a:t>484</a:t>
            </a:r>
            <a:r>
              <a:rPr lang="en-US" dirty="0"/>
              <a:t>.</a:t>
            </a:r>
          </a:p>
        </p:txBody>
      </p:sp>
      <p:sp>
        <p:nvSpPr>
          <p:cNvPr id="2" name="Slide Number Placeholder 1"/>
          <p:cNvSpPr>
            <a:spLocks noGrp="1"/>
          </p:cNvSpPr>
          <p:nvPr>
            <p:ph type="sldNum" sz="quarter" idx="12"/>
          </p:nvPr>
        </p:nvSpPr>
        <p:spPr/>
        <p:txBody>
          <a:bodyPr/>
          <a:lstStyle/>
          <a:p>
            <a:fld id="{4EB4F01A-2969-3A48-A665-C2835505F580}" type="slidenum">
              <a:rPr lang="en-US" smtClean="0"/>
              <a:t>11</a:t>
            </a:fld>
            <a:endParaRPr lang="en-US"/>
          </a:p>
        </p:txBody>
      </p:sp>
      <p:sp>
        <p:nvSpPr>
          <p:cNvPr id="6" name="Title 1"/>
          <p:cNvSpPr>
            <a:spLocks noGrp="1"/>
          </p:cNvSpPr>
          <p:nvPr>
            <p:ph type="title"/>
          </p:nvPr>
        </p:nvSpPr>
        <p:spPr>
          <a:xfrm>
            <a:off x="457200" y="274638"/>
            <a:ext cx="8229600" cy="1143000"/>
          </a:xfrm>
          <a:solidFill>
            <a:schemeClr val="accent1">
              <a:lumMod val="40000"/>
              <a:lumOff val="60000"/>
            </a:schemeClr>
          </a:solidFill>
          <a:ln>
            <a:solidFill>
              <a:schemeClr val="tx2"/>
            </a:solidFill>
          </a:ln>
        </p:spPr>
        <p:txBody>
          <a:bodyPr>
            <a:normAutofit fontScale="90000"/>
          </a:bodyPr>
          <a:lstStyle/>
          <a:p>
            <a:r>
              <a:rPr lang="en-US" dirty="0"/>
              <a:t>Political Economy of Seed Corn</a:t>
            </a:r>
            <a:br>
              <a:rPr lang="en-US" dirty="0"/>
            </a:br>
            <a:r>
              <a:rPr lang="en-US" dirty="0"/>
              <a:t>3</a:t>
            </a:r>
            <a:r>
              <a:rPr lang="en-US" dirty="0" smtClean="0"/>
              <a:t>. Competitive Contracts</a:t>
            </a:r>
            <a:endParaRPr lang="en-US" dirty="0"/>
          </a:p>
        </p:txBody>
      </p:sp>
    </p:spTree>
    <p:extLst>
      <p:ext uri="{BB962C8B-B14F-4D97-AF65-F5344CB8AC3E}">
        <p14:creationId xmlns:p14="http://schemas.microsoft.com/office/powerpoint/2010/main" val="40091098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A4A4A4"/>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Concentration</a:t>
            </a:r>
            <a:endParaRPr lang="en-US" dirty="0"/>
          </a:p>
        </p:txBody>
      </p:sp>
      <p:sp>
        <p:nvSpPr>
          <p:cNvPr id="3" name="Content Placeholder 2"/>
          <p:cNvSpPr>
            <a:spLocks noGrp="1"/>
          </p:cNvSpPr>
          <p:nvPr>
            <p:ph idx="1"/>
          </p:nvPr>
        </p:nvSpPr>
        <p:spPr/>
        <p:txBody>
          <a:bodyPr>
            <a:normAutofit lnSpcReduction="10000"/>
          </a:bodyPr>
          <a:lstStyle/>
          <a:p>
            <a:r>
              <a:rPr lang="en-US" dirty="0" smtClean="0"/>
              <a:t>1987: </a:t>
            </a:r>
            <a:r>
              <a:rPr lang="en-US" dirty="0" err="1" smtClean="0"/>
              <a:t>DuCon</a:t>
            </a:r>
            <a:r>
              <a:rPr lang="en-US" dirty="0" smtClean="0"/>
              <a:t>, joint DuPont </a:t>
            </a:r>
            <a:r>
              <a:rPr lang="en-US" dirty="0" err="1" smtClean="0"/>
              <a:t>Conagra</a:t>
            </a:r>
            <a:r>
              <a:rPr lang="en-US" dirty="0" smtClean="0"/>
              <a:t> venture</a:t>
            </a:r>
          </a:p>
          <a:p>
            <a:r>
              <a:rPr lang="en-US" dirty="0" smtClean="0"/>
              <a:t>1999: DuPont purchases controlling share of Pioneer</a:t>
            </a:r>
          </a:p>
          <a:p>
            <a:r>
              <a:rPr lang="en-US" dirty="0" smtClean="0"/>
              <a:t>2006: DuPont Pioneer and Syngenta joint venture (</a:t>
            </a:r>
            <a:r>
              <a:rPr lang="en-US" dirty="0" err="1" smtClean="0"/>
              <a:t>GreenLeaf</a:t>
            </a:r>
            <a:r>
              <a:rPr lang="en-US" dirty="0" smtClean="0"/>
              <a:t> Genetics)</a:t>
            </a:r>
          </a:p>
          <a:p>
            <a:r>
              <a:rPr lang="en-US" dirty="0" smtClean="0"/>
              <a:t>2004: IMC and Cargill form Mosaic (fertilizer wing)</a:t>
            </a:r>
          </a:p>
          <a:p>
            <a:r>
              <a:rPr lang="en-US" dirty="0" smtClean="0"/>
              <a:t>Cargill: 25% of US grain market and 22% of US meat market</a:t>
            </a:r>
            <a:endParaRPr lang="en-US" dirty="0"/>
          </a:p>
        </p:txBody>
      </p:sp>
      <p:sp>
        <p:nvSpPr>
          <p:cNvPr id="4" name="Slide Number Placeholder 3"/>
          <p:cNvSpPr>
            <a:spLocks noGrp="1"/>
          </p:cNvSpPr>
          <p:nvPr>
            <p:ph type="sldNum" sz="quarter" idx="12"/>
          </p:nvPr>
        </p:nvSpPr>
        <p:spPr/>
        <p:txBody>
          <a:bodyPr/>
          <a:lstStyle/>
          <a:p>
            <a:fld id="{4EB4F01A-2969-3A48-A665-C2835505F580}" type="slidenum">
              <a:rPr lang="en-US" smtClean="0"/>
              <a:t>110</a:t>
            </a:fld>
            <a:endParaRPr lang="en-US"/>
          </a:p>
        </p:txBody>
      </p:sp>
    </p:spTree>
    <p:extLst>
      <p:ext uri="{BB962C8B-B14F-4D97-AF65-F5344CB8AC3E}">
        <p14:creationId xmlns:p14="http://schemas.microsoft.com/office/powerpoint/2010/main" val="329683892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460"/>
            <a:ext cx="8229600" cy="1143000"/>
          </a:xfrm>
        </p:spPr>
        <p:txBody>
          <a:bodyPr/>
          <a:lstStyle/>
          <a:p>
            <a:r>
              <a:rPr lang="en-US" dirty="0" smtClean="0"/>
              <a:t>Concentration</a:t>
            </a:r>
            <a:endParaRPr lang="en-US" dirty="0"/>
          </a:p>
        </p:txBody>
      </p:sp>
      <p:pic>
        <p:nvPicPr>
          <p:cNvPr id="4" name="Picture 3" descr="Screen Shot 2014-02-08 at 1.38.4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45010"/>
            <a:ext cx="5461000" cy="1790700"/>
          </a:xfrm>
          <a:prstGeom prst="rect">
            <a:avLst/>
          </a:prstGeom>
        </p:spPr>
      </p:pic>
      <p:pic>
        <p:nvPicPr>
          <p:cNvPr id="5" name="Picture 4" descr="Screen Shot 2014-02-08 at 1.17.2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05540"/>
            <a:ext cx="9144000" cy="3839470"/>
          </a:xfrm>
          <a:prstGeom prst="rect">
            <a:avLst/>
          </a:prstGeom>
        </p:spPr>
      </p:pic>
      <p:sp>
        <p:nvSpPr>
          <p:cNvPr id="3" name="Slide Number Placeholder 2"/>
          <p:cNvSpPr>
            <a:spLocks noGrp="1"/>
          </p:cNvSpPr>
          <p:nvPr>
            <p:ph type="sldNum" sz="quarter" idx="12"/>
          </p:nvPr>
        </p:nvSpPr>
        <p:spPr/>
        <p:txBody>
          <a:bodyPr/>
          <a:lstStyle/>
          <a:p>
            <a:fld id="{4EB4F01A-2969-3A48-A665-C2835505F580}" type="slidenum">
              <a:rPr lang="en-US" smtClean="0"/>
              <a:t>111</a:t>
            </a:fld>
            <a:endParaRPr lang="en-US"/>
          </a:p>
        </p:txBody>
      </p:sp>
    </p:spTree>
    <p:extLst>
      <p:ext uri="{BB962C8B-B14F-4D97-AF65-F5344CB8AC3E}">
        <p14:creationId xmlns:p14="http://schemas.microsoft.com/office/powerpoint/2010/main" val="1283037838"/>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09874"/>
          </a:xfrm>
        </p:spPr>
        <p:txBody>
          <a:bodyPr/>
          <a:lstStyle/>
          <a:p>
            <a:r>
              <a:rPr lang="en-US" dirty="0" smtClean="0">
                <a:hlinkClick r:id="rId3"/>
              </a:rPr>
              <a:t>Concentration</a:t>
            </a:r>
            <a:endParaRPr lang="en-US" dirty="0"/>
          </a:p>
        </p:txBody>
      </p:sp>
      <p:pic>
        <p:nvPicPr>
          <p:cNvPr id="5" name="Picture 4" descr="seedindustry.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09874"/>
            <a:ext cx="9144000" cy="6048126"/>
          </a:xfrm>
          <a:prstGeom prst="rect">
            <a:avLst/>
          </a:prstGeom>
        </p:spPr>
      </p:pic>
      <p:sp>
        <p:nvSpPr>
          <p:cNvPr id="3" name="Slide Number Placeholder 2"/>
          <p:cNvSpPr>
            <a:spLocks noGrp="1"/>
          </p:cNvSpPr>
          <p:nvPr>
            <p:ph type="sldNum" sz="quarter" idx="12"/>
          </p:nvPr>
        </p:nvSpPr>
        <p:spPr/>
        <p:txBody>
          <a:bodyPr/>
          <a:lstStyle/>
          <a:p>
            <a:fld id="{4EB4F01A-2969-3A48-A665-C2835505F580}" type="slidenum">
              <a:rPr lang="en-US" smtClean="0"/>
              <a:t>112</a:t>
            </a:fld>
            <a:endParaRPr lang="en-US"/>
          </a:p>
        </p:txBody>
      </p:sp>
    </p:spTree>
    <p:extLst>
      <p:ext uri="{BB962C8B-B14F-4D97-AF65-F5344CB8AC3E}">
        <p14:creationId xmlns:p14="http://schemas.microsoft.com/office/powerpoint/2010/main" val="1681670975"/>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Issue: Potential Policy</a:t>
            </a:r>
            <a:endParaRPr lang="en-US" dirty="0"/>
          </a:p>
        </p:txBody>
      </p:sp>
      <p:sp>
        <p:nvSpPr>
          <p:cNvPr id="3" name="Content Placeholder 2"/>
          <p:cNvSpPr>
            <a:spLocks noGrp="1"/>
          </p:cNvSpPr>
          <p:nvPr>
            <p:ph idx="1"/>
          </p:nvPr>
        </p:nvSpPr>
        <p:spPr/>
        <p:txBody>
          <a:bodyPr>
            <a:normAutofit lnSpcReduction="10000"/>
          </a:bodyPr>
          <a:lstStyle/>
          <a:p>
            <a:r>
              <a:rPr lang="en-US" dirty="0" smtClean="0"/>
              <a:t>Net reduction in lbs. applied</a:t>
            </a:r>
          </a:p>
          <a:p>
            <a:endParaRPr lang="en-US" dirty="0"/>
          </a:p>
          <a:p>
            <a:r>
              <a:rPr lang="en-US" dirty="0" smtClean="0"/>
              <a:t>Undecided:</a:t>
            </a:r>
          </a:p>
          <a:p>
            <a:pPr lvl="1"/>
            <a:r>
              <a:rPr lang="en-US" dirty="0" smtClean="0"/>
              <a:t>Benchmark year</a:t>
            </a:r>
          </a:p>
          <a:p>
            <a:pPr lvl="1"/>
            <a:r>
              <a:rPr lang="en-US" dirty="0" smtClean="0"/>
              <a:t>Payment rate</a:t>
            </a:r>
          </a:p>
          <a:p>
            <a:pPr lvl="1"/>
            <a:endParaRPr lang="en-US" dirty="0"/>
          </a:p>
          <a:p>
            <a:pPr lvl="1"/>
            <a:endParaRPr lang="en-US" dirty="0" smtClean="0"/>
          </a:p>
          <a:p>
            <a:r>
              <a:rPr lang="en-US" dirty="0" smtClean="0"/>
              <a:t>Potential </a:t>
            </a:r>
            <a:r>
              <a:rPr lang="en-US" dirty="0"/>
              <a:t>50% reduction in </a:t>
            </a:r>
            <a:r>
              <a:rPr lang="en-US" dirty="0">
                <a:latin typeface="Arial" charset="0"/>
                <a:ea typeface="ＭＳ Ｐゴシック" charset="0"/>
                <a:cs typeface="ＭＳ Ｐゴシック" charset="0"/>
              </a:rPr>
              <a:t>N</a:t>
            </a:r>
            <a:r>
              <a:rPr lang="en-US" baseline="-25000" dirty="0">
                <a:latin typeface="Arial" charset="0"/>
                <a:ea typeface="ＭＳ Ｐゴシック" charset="0"/>
                <a:cs typeface="ＭＳ Ｐゴシック" charset="0"/>
              </a:rPr>
              <a:t>2</a:t>
            </a:r>
            <a:r>
              <a:rPr lang="en-US" dirty="0">
                <a:latin typeface="Arial" charset="0"/>
                <a:ea typeface="ＭＳ Ｐゴシック" charset="0"/>
                <a:cs typeface="ＭＳ Ｐゴシック" charset="0"/>
              </a:rPr>
              <a:t>O release</a:t>
            </a:r>
          </a:p>
          <a:p>
            <a:pPr marL="457200" lvl="1" indent="0" algn="r">
              <a:buNone/>
            </a:pPr>
            <a:r>
              <a:rPr lang="en-US" sz="1800" dirty="0">
                <a:latin typeface="Arial" charset="0"/>
                <a:ea typeface="ＭＳ Ｐゴシック" charset="0"/>
                <a:cs typeface="ＭＳ Ｐゴシック" charset="0"/>
              </a:rPr>
              <a:t>(Millar 2010)</a:t>
            </a:r>
            <a:endParaRPr lang="en-US" sz="1800" dirty="0"/>
          </a:p>
          <a:p>
            <a:endParaRPr lang="en-US" dirty="0"/>
          </a:p>
        </p:txBody>
      </p:sp>
      <p:sp>
        <p:nvSpPr>
          <p:cNvPr id="4" name="Slide Number Placeholder 3"/>
          <p:cNvSpPr>
            <a:spLocks noGrp="1"/>
          </p:cNvSpPr>
          <p:nvPr>
            <p:ph type="sldNum" sz="quarter" idx="12"/>
          </p:nvPr>
        </p:nvSpPr>
        <p:spPr/>
        <p:txBody>
          <a:bodyPr/>
          <a:lstStyle/>
          <a:p>
            <a:fld id="{4EB4F01A-2969-3A48-A665-C2835505F580}" type="slidenum">
              <a:rPr lang="en-US" smtClean="0"/>
              <a:t>113</a:t>
            </a:fld>
            <a:endParaRPr lang="en-US"/>
          </a:p>
        </p:txBody>
      </p:sp>
    </p:spTree>
    <p:extLst>
      <p:ext uri="{BB962C8B-B14F-4D97-AF65-F5344CB8AC3E}">
        <p14:creationId xmlns:p14="http://schemas.microsoft.com/office/powerpoint/2010/main" val="33505822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Findings</a:t>
            </a:r>
            <a:endParaRPr lang="en-US" dirty="0"/>
          </a:p>
        </p:txBody>
      </p:sp>
      <p:sp>
        <p:nvSpPr>
          <p:cNvPr id="3" name="Content Placeholder 2"/>
          <p:cNvSpPr>
            <a:spLocks noGrp="1"/>
          </p:cNvSpPr>
          <p:nvPr>
            <p:ph idx="1"/>
          </p:nvPr>
        </p:nvSpPr>
        <p:spPr/>
        <p:txBody>
          <a:bodyPr/>
          <a:lstStyle/>
          <a:p>
            <a:r>
              <a:rPr lang="en-US" dirty="0" smtClean="0"/>
              <a:t>Possibility</a:t>
            </a:r>
          </a:p>
          <a:p>
            <a:r>
              <a:rPr lang="en-US" dirty="0" smtClean="0"/>
              <a:t>Adaptability</a:t>
            </a:r>
          </a:p>
          <a:p>
            <a:r>
              <a:rPr lang="en-US" dirty="0" smtClean="0"/>
              <a:t>Gainfulness</a:t>
            </a:r>
          </a:p>
          <a:p>
            <a:endParaRPr lang="en-US" dirty="0"/>
          </a:p>
          <a:p>
            <a:r>
              <a:rPr lang="en-US" dirty="0" smtClean="0"/>
              <a:t>Policy Implications</a:t>
            </a:r>
          </a:p>
          <a:p>
            <a:r>
              <a:rPr lang="en-US" dirty="0" smtClean="0"/>
              <a:t>Discussion and conclusions</a:t>
            </a:r>
            <a:endParaRPr lang="en-US" dirty="0"/>
          </a:p>
        </p:txBody>
      </p:sp>
      <p:sp>
        <p:nvSpPr>
          <p:cNvPr id="4" name="Slide Number Placeholder 3"/>
          <p:cNvSpPr>
            <a:spLocks noGrp="1"/>
          </p:cNvSpPr>
          <p:nvPr>
            <p:ph type="sldNum" sz="quarter" idx="12"/>
          </p:nvPr>
        </p:nvSpPr>
        <p:spPr/>
        <p:txBody>
          <a:bodyPr/>
          <a:lstStyle/>
          <a:p>
            <a:fld id="{4EB4F01A-2969-3A48-A665-C2835505F580}" type="slidenum">
              <a:rPr lang="en-US" smtClean="0"/>
              <a:t>114</a:t>
            </a:fld>
            <a:endParaRPr lang="en-US"/>
          </a:p>
        </p:txBody>
      </p:sp>
    </p:spTree>
    <p:extLst>
      <p:ext uri="{BB962C8B-B14F-4D97-AF65-F5344CB8AC3E}">
        <p14:creationId xmlns:p14="http://schemas.microsoft.com/office/powerpoint/2010/main" val="2794215732"/>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Failure to Adopt</a:t>
            </a:r>
            <a:endParaRPr lang="en-US" dirty="0"/>
          </a:p>
        </p:txBody>
      </p:sp>
      <p:sp>
        <p:nvSpPr>
          <p:cNvPr id="3" name="Content Placeholder 2"/>
          <p:cNvSpPr>
            <a:spLocks noGrp="1"/>
          </p:cNvSpPr>
          <p:nvPr>
            <p:ph idx="1"/>
          </p:nvPr>
        </p:nvSpPr>
        <p:spPr/>
        <p:txBody>
          <a:bodyPr>
            <a:normAutofit/>
          </a:bodyPr>
          <a:lstStyle/>
          <a:p>
            <a:r>
              <a:rPr lang="en-US" dirty="0" smtClean="0"/>
              <a:t>Very limited adoption of existing conservation practices</a:t>
            </a:r>
          </a:p>
          <a:p>
            <a:pPr lvl="1"/>
            <a:r>
              <a:rPr lang="en-US" dirty="0" smtClean="0"/>
              <a:t>95</a:t>
            </a:r>
            <a:r>
              <a:rPr lang="en-US" dirty="0"/>
              <a:t>% sometimes use N to break down </a:t>
            </a:r>
            <a:r>
              <a:rPr lang="en-US" dirty="0" smtClean="0"/>
              <a:t>stalks</a:t>
            </a:r>
          </a:p>
          <a:p>
            <a:pPr lvl="1"/>
            <a:r>
              <a:rPr lang="en-US" dirty="0" smtClean="0"/>
              <a:t>&lt;1% using no-till</a:t>
            </a:r>
          </a:p>
          <a:p>
            <a:pPr lvl="1"/>
            <a:r>
              <a:rPr lang="en-US" dirty="0" smtClean="0"/>
              <a:t>61% never used delayed release N</a:t>
            </a:r>
          </a:p>
          <a:p>
            <a:pPr lvl="1"/>
            <a:r>
              <a:rPr lang="en-US" dirty="0" smtClean="0"/>
              <a:t>60% never test manure for N content</a:t>
            </a:r>
          </a:p>
          <a:p>
            <a:pPr lvl="1"/>
            <a:r>
              <a:rPr lang="en-US" dirty="0" smtClean="0"/>
              <a:t>69% never use PSNT</a:t>
            </a:r>
            <a:endParaRPr lang="en-US" dirty="0"/>
          </a:p>
        </p:txBody>
      </p:sp>
      <p:sp>
        <p:nvSpPr>
          <p:cNvPr id="4" name="Slide Number Placeholder 3"/>
          <p:cNvSpPr>
            <a:spLocks noGrp="1"/>
          </p:cNvSpPr>
          <p:nvPr>
            <p:ph type="sldNum" sz="quarter" idx="12"/>
          </p:nvPr>
        </p:nvSpPr>
        <p:spPr/>
        <p:txBody>
          <a:bodyPr/>
          <a:lstStyle/>
          <a:p>
            <a:fld id="{4EB4F01A-2969-3A48-A665-C2835505F580}" type="slidenum">
              <a:rPr lang="en-US" smtClean="0"/>
              <a:t>115</a:t>
            </a:fld>
            <a:endParaRPr lang="en-US"/>
          </a:p>
        </p:txBody>
      </p:sp>
    </p:spTree>
    <p:extLst>
      <p:ext uri="{BB962C8B-B14F-4D97-AF65-F5344CB8AC3E}">
        <p14:creationId xmlns:p14="http://schemas.microsoft.com/office/powerpoint/2010/main" val="19651352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Failure to Adopt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06453434"/>
              </p:ext>
            </p:extLst>
          </p:nvPr>
        </p:nvGraphicFramePr>
        <p:xfrm>
          <a:off x="457200" y="1600200"/>
          <a:ext cx="8229600" cy="3413759"/>
        </p:xfrm>
        <a:graphic>
          <a:graphicData uri="http://schemas.openxmlformats.org/drawingml/2006/table">
            <a:tbl>
              <a:tblPr firstRow="1" bandRow="1">
                <a:tableStyleId>{5C22544A-7EE6-4342-B048-85BDC9FD1C3A}</a:tableStyleId>
              </a:tblPr>
              <a:tblGrid>
                <a:gridCol w="2057400"/>
                <a:gridCol w="2057400"/>
                <a:gridCol w="2057400"/>
                <a:gridCol w="2057400"/>
              </a:tblGrid>
              <a:tr h="370840">
                <a:tc>
                  <a:txBody>
                    <a:bodyPr/>
                    <a:lstStyle/>
                    <a:p>
                      <a:pPr marL="0" marR="0">
                        <a:spcBef>
                          <a:spcPts val="0"/>
                        </a:spcBef>
                        <a:spcAft>
                          <a:spcPts val="0"/>
                        </a:spcAft>
                      </a:pPr>
                      <a:r>
                        <a:rPr lang="en-US" sz="2800" dirty="0">
                          <a:solidFill>
                            <a:srgbClr val="000000"/>
                          </a:solidFill>
                          <a:effectLst/>
                          <a:latin typeface="Arial"/>
                          <a:ea typeface="Times New Roman"/>
                          <a:cs typeface="Times New Roman"/>
                        </a:rPr>
                        <a:t> </a:t>
                      </a:r>
                      <a:endParaRPr lang="en-US" sz="2800" dirty="0">
                        <a:effectLst/>
                        <a:latin typeface="Cambria"/>
                        <a:ea typeface="ＭＳ 明朝"/>
                        <a:cs typeface="Times New Roman"/>
                      </a:endParaRPr>
                    </a:p>
                  </a:txBody>
                  <a:tcPr marL="68580" marR="68580" marT="0" marB="0" anchor="b"/>
                </a:tc>
                <a:tc gridSpan="3">
                  <a:txBody>
                    <a:bodyPr/>
                    <a:lstStyle/>
                    <a:p>
                      <a:pPr marL="0" marR="0" algn="ctr">
                        <a:spcBef>
                          <a:spcPts val="0"/>
                        </a:spcBef>
                        <a:spcAft>
                          <a:spcPts val="0"/>
                        </a:spcAft>
                      </a:pPr>
                      <a:r>
                        <a:rPr lang="en-US" sz="2800">
                          <a:solidFill>
                            <a:srgbClr val="000000"/>
                          </a:solidFill>
                          <a:effectLst/>
                          <a:latin typeface="Arial"/>
                          <a:ea typeface="Times New Roman"/>
                          <a:cs typeface="Times New Roman"/>
                        </a:rPr>
                        <a:t>Would you be </a:t>
                      </a:r>
                      <a:br>
                        <a:rPr lang="en-US" sz="2800">
                          <a:solidFill>
                            <a:srgbClr val="000000"/>
                          </a:solidFill>
                          <a:effectLst/>
                          <a:latin typeface="Arial"/>
                          <a:ea typeface="Times New Roman"/>
                          <a:cs typeface="Times New Roman"/>
                        </a:rPr>
                      </a:br>
                      <a:r>
                        <a:rPr lang="en-US" sz="2800">
                          <a:solidFill>
                            <a:srgbClr val="000000"/>
                          </a:solidFill>
                          <a:effectLst/>
                          <a:latin typeface="Arial"/>
                          <a:ea typeface="Times New Roman"/>
                          <a:cs typeface="Times New Roman"/>
                        </a:rPr>
                        <a:t>interested in enrolling?</a:t>
                      </a:r>
                      <a:endParaRPr lang="en-US" sz="2800">
                        <a:effectLst/>
                        <a:latin typeface="Cambria"/>
                        <a:ea typeface="ＭＳ 明朝"/>
                        <a:cs typeface="Times New Roman"/>
                      </a:endParaRPr>
                    </a:p>
                  </a:txBody>
                  <a:tcPr marL="68580" marR="68580" marT="0" marB="0" anchor="b"/>
                </a:tc>
                <a:tc hMerge="1">
                  <a:txBody>
                    <a:bodyPr/>
                    <a:lstStyle/>
                    <a:p>
                      <a:endParaRPr lang="en-US"/>
                    </a:p>
                  </a:txBody>
                  <a:tcPr/>
                </a:tc>
                <a:tc hMerge="1">
                  <a:txBody>
                    <a:bodyPr/>
                    <a:lstStyle/>
                    <a:p>
                      <a:endParaRPr lang="en-US"/>
                    </a:p>
                  </a:txBody>
                  <a:tcPr/>
                </a:tc>
              </a:tr>
              <a:tr h="370840">
                <a:tc>
                  <a:txBody>
                    <a:bodyPr/>
                    <a:lstStyle/>
                    <a:p>
                      <a:pPr marL="0" marR="0">
                        <a:spcBef>
                          <a:spcPts val="0"/>
                        </a:spcBef>
                        <a:spcAft>
                          <a:spcPts val="0"/>
                        </a:spcAft>
                      </a:pPr>
                      <a:r>
                        <a:rPr lang="en-US" sz="2800">
                          <a:solidFill>
                            <a:srgbClr val="000000"/>
                          </a:solidFill>
                          <a:effectLst/>
                          <a:latin typeface="Arial"/>
                          <a:ea typeface="Times New Roman"/>
                          <a:cs typeface="Times New Roman"/>
                        </a:rPr>
                        <a:t> </a:t>
                      </a:r>
                      <a:endParaRPr lang="en-US" sz="2800">
                        <a:effectLst/>
                        <a:latin typeface="Cambria"/>
                        <a:ea typeface="ＭＳ 明朝"/>
                        <a:cs typeface="Times New Roman"/>
                      </a:endParaRPr>
                    </a:p>
                  </a:txBody>
                  <a:tcPr marL="68580" marR="68580" marT="0" marB="0" anchor="b"/>
                </a:tc>
                <a:tc>
                  <a:txBody>
                    <a:bodyPr/>
                    <a:lstStyle/>
                    <a:p>
                      <a:pPr marL="0" marR="0" algn="ctr">
                        <a:spcBef>
                          <a:spcPts val="0"/>
                        </a:spcBef>
                        <a:spcAft>
                          <a:spcPts val="0"/>
                        </a:spcAft>
                      </a:pPr>
                      <a:r>
                        <a:rPr lang="en-US" sz="2800">
                          <a:solidFill>
                            <a:srgbClr val="000000"/>
                          </a:solidFill>
                          <a:effectLst/>
                          <a:latin typeface="Arial"/>
                          <a:ea typeface="Times New Roman"/>
                          <a:cs typeface="Times New Roman"/>
                        </a:rPr>
                        <a:t>All Farms</a:t>
                      </a:r>
                      <a:endParaRPr lang="en-US" sz="2800">
                        <a:effectLst/>
                        <a:latin typeface="Cambria"/>
                        <a:ea typeface="ＭＳ 明朝"/>
                        <a:cs typeface="Times New Roman"/>
                      </a:endParaRPr>
                    </a:p>
                  </a:txBody>
                  <a:tcPr marL="68580" marR="68580" marT="0" marB="0" anchor="b">
                    <a:lnR w="12700" cap="flat" cmpd="sng" algn="ctr">
                      <a:solidFill>
                        <a:scrgbClr r="0" g="0" b="0"/>
                      </a:solidFill>
                      <a:prstDash val="solid"/>
                      <a:round/>
                      <a:headEnd type="none" w="med" len="med"/>
                      <a:tailEnd type="none" w="med" len="med"/>
                    </a:lnR>
                  </a:tcPr>
                </a:tc>
                <a:tc>
                  <a:txBody>
                    <a:bodyPr/>
                    <a:lstStyle/>
                    <a:p>
                      <a:pPr marL="0" marR="0" algn="ctr">
                        <a:spcBef>
                          <a:spcPts val="0"/>
                        </a:spcBef>
                        <a:spcAft>
                          <a:spcPts val="0"/>
                        </a:spcAft>
                      </a:pPr>
                      <a:r>
                        <a:rPr lang="en-US" sz="2800" dirty="0">
                          <a:solidFill>
                            <a:srgbClr val="000000"/>
                          </a:solidFill>
                          <a:effectLst/>
                          <a:latin typeface="Arial"/>
                          <a:ea typeface="Times New Roman"/>
                          <a:cs typeface="Times New Roman"/>
                        </a:rPr>
                        <a:t>Commercial Corn</a:t>
                      </a:r>
                      <a:endParaRPr lang="en-US" sz="2800" dirty="0">
                        <a:effectLst/>
                        <a:latin typeface="Cambria"/>
                        <a:ea typeface="ＭＳ 明朝"/>
                        <a:cs typeface="Times New Roman"/>
                      </a:endParaRPr>
                    </a:p>
                  </a:txBody>
                  <a:tcPr marL="68580" marR="68580" marT="0" marB="0" anchor="b">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tcPr>
                </a:tc>
                <a:tc>
                  <a:txBody>
                    <a:bodyPr/>
                    <a:lstStyle/>
                    <a:p>
                      <a:pPr marL="0" marR="0" algn="ctr">
                        <a:spcBef>
                          <a:spcPts val="0"/>
                        </a:spcBef>
                        <a:spcAft>
                          <a:spcPts val="0"/>
                        </a:spcAft>
                      </a:pPr>
                      <a:r>
                        <a:rPr lang="en-US" sz="2800" dirty="0">
                          <a:solidFill>
                            <a:srgbClr val="000000"/>
                          </a:solidFill>
                          <a:effectLst/>
                          <a:latin typeface="Arial"/>
                          <a:ea typeface="Times New Roman"/>
                          <a:cs typeface="Times New Roman"/>
                        </a:rPr>
                        <a:t>Seed Corn</a:t>
                      </a:r>
                      <a:endParaRPr lang="en-US" sz="2800" dirty="0">
                        <a:effectLst/>
                        <a:latin typeface="Cambria"/>
                        <a:ea typeface="ＭＳ 明朝"/>
                        <a:cs typeface="Times New Roman"/>
                      </a:endParaRPr>
                    </a:p>
                  </a:txBody>
                  <a:tcPr marL="68580" marR="68580" marT="0" marB="0" anchor="b">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r>
              <a:tr h="370840">
                <a:tc>
                  <a:txBody>
                    <a:bodyPr/>
                    <a:lstStyle/>
                    <a:p>
                      <a:pPr marL="0" marR="0">
                        <a:spcBef>
                          <a:spcPts val="0"/>
                        </a:spcBef>
                        <a:spcAft>
                          <a:spcPts val="0"/>
                        </a:spcAft>
                      </a:pPr>
                      <a:r>
                        <a:rPr lang="en-US" sz="2800">
                          <a:solidFill>
                            <a:srgbClr val="000000"/>
                          </a:solidFill>
                          <a:effectLst/>
                          <a:latin typeface="Arial"/>
                          <a:ea typeface="Times New Roman"/>
                          <a:cs typeface="Times New Roman"/>
                        </a:rPr>
                        <a:t>Yes</a:t>
                      </a:r>
                      <a:endParaRPr lang="en-US" sz="2800">
                        <a:effectLst/>
                        <a:latin typeface="Cambria"/>
                        <a:ea typeface="ＭＳ 明朝"/>
                        <a:cs typeface="Times New Roman"/>
                      </a:endParaRPr>
                    </a:p>
                  </a:txBody>
                  <a:tcPr marL="68580" marR="68580" marT="0" marB="0" anchor="b"/>
                </a:tc>
                <a:tc>
                  <a:txBody>
                    <a:bodyPr/>
                    <a:lstStyle/>
                    <a:p>
                      <a:pPr marL="0" marR="0" algn="ctr">
                        <a:spcBef>
                          <a:spcPts val="0"/>
                        </a:spcBef>
                        <a:spcAft>
                          <a:spcPts val="0"/>
                        </a:spcAft>
                      </a:pPr>
                      <a:r>
                        <a:rPr lang="en-US" sz="2800" dirty="0">
                          <a:solidFill>
                            <a:srgbClr val="000000"/>
                          </a:solidFill>
                          <a:effectLst/>
                          <a:latin typeface="Arial"/>
                          <a:ea typeface="Times New Roman"/>
                          <a:cs typeface="Times New Roman"/>
                        </a:rPr>
                        <a:t>20</a:t>
                      </a:r>
                      <a:r>
                        <a:rPr lang="en-US" sz="2800" dirty="0" smtClean="0">
                          <a:solidFill>
                            <a:srgbClr val="000000"/>
                          </a:solidFill>
                          <a:effectLst/>
                          <a:latin typeface="Arial"/>
                          <a:ea typeface="Times New Roman"/>
                          <a:cs typeface="Times New Roman"/>
                        </a:rPr>
                        <a:t>%</a:t>
                      </a:r>
                      <a:endParaRPr lang="en-US" sz="2800" dirty="0">
                        <a:effectLst/>
                        <a:latin typeface="Cambria"/>
                        <a:ea typeface="ＭＳ 明朝"/>
                        <a:cs typeface="Times New Roman"/>
                      </a:endParaRPr>
                    </a:p>
                  </a:txBody>
                  <a:tcPr marL="68580" marR="68580" marT="0" marB="0" anchor="b">
                    <a:lnR w="12700" cap="flat" cmpd="sng" algn="ctr">
                      <a:solidFill>
                        <a:scrgbClr r="0" g="0" b="0"/>
                      </a:solidFill>
                      <a:prstDash val="solid"/>
                      <a:round/>
                      <a:headEnd type="none" w="med" len="med"/>
                      <a:tailEnd type="none" w="med" len="med"/>
                    </a:lnR>
                  </a:tcPr>
                </a:tc>
                <a:tc>
                  <a:txBody>
                    <a:bodyPr/>
                    <a:lstStyle/>
                    <a:p>
                      <a:pPr marL="0" marR="0" algn="ctr">
                        <a:spcBef>
                          <a:spcPts val="0"/>
                        </a:spcBef>
                        <a:spcAft>
                          <a:spcPts val="0"/>
                        </a:spcAft>
                      </a:pPr>
                      <a:r>
                        <a:rPr lang="en-US" sz="2800" dirty="0">
                          <a:solidFill>
                            <a:srgbClr val="000000"/>
                          </a:solidFill>
                          <a:effectLst/>
                          <a:latin typeface="Arial"/>
                          <a:ea typeface="Times New Roman"/>
                          <a:cs typeface="Times New Roman"/>
                        </a:rPr>
                        <a:t>19</a:t>
                      </a:r>
                      <a:r>
                        <a:rPr lang="en-US" sz="2800" dirty="0" smtClean="0">
                          <a:solidFill>
                            <a:srgbClr val="000000"/>
                          </a:solidFill>
                          <a:effectLst/>
                          <a:latin typeface="Arial"/>
                          <a:ea typeface="Times New Roman"/>
                          <a:cs typeface="Times New Roman"/>
                        </a:rPr>
                        <a:t>%*</a:t>
                      </a:r>
                      <a:endParaRPr lang="en-US" sz="2800" dirty="0">
                        <a:effectLst/>
                        <a:latin typeface="Cambria"/>
                        <a:ea typeface="ＭＳ 明朝"/>
                        <a:cs typeface="Times New Roman"/>
                      </a:endParaRPr>
                    </a:p>
                  </a:txBody>
                  <a:tcPr marL="68580" marR="68580" marT="0" marB="0" anchor="b">
                    <a:lnL w="12700" cap="flat" cmpd="sng" algn="ctr">
                      <a:solidFill>
                        <a:scrgbClr r="0" g="0" b="0"/>
                      </a:solidFill>
                      <a:prstDash val="solid"/>
                      <a:round/>
                      <a:headEnd type="none" w="med" len="med"/>
                      <a:tailEnd type="none" w="med" len="med"/>
                    </a:lnL>
                  </a:tcPr>
                </a:tc>
                <a:tc>
                  <a:txBody>
                    <a:bodyPr/>
                    <a:lstStyle/>
                    <a:p>
                      <a:pPr marL="0" marR="0" algn="ctr">
                        <a:spcBef>
                          <a:spcPts val="0"/>
                        </a:spcBef>
                        <a:spcAft>
                          <a:spcPts val="0"/>
                        </a:spcAft>
                      </a:pPr>
                      <a:r>
                        <a:rPr lang="en-US" sz="2800" dirty="0">
                          <a:solidFill>
                            <a:srgbClr val="000000"/>
                          </a:solidFill>
                          <a:effectLst/>
                          <a:latin typeface="Arial"/>
                          <a:ea typeface="Times New Roman"/>
                          <a:cs typeface="Times New Roman"/>
                        </a:rPr>
                        <a:t>8</a:t>
                      </a:r>
                      <a:r>
                        <a:rPr lang="en-US" sz="2800" dirty="0" smtClean="0">
                          <a:solidFill>
                            <a:srgbClr val="000000"/>
                          </a:solidFill>
                          <a:effectLst/>
                          <a:latin typeface="Arial"/>
                          <a:ea typeface="Times New Roman"/>
                          <a:cs typeface="Times New Roman"/>
                        </a:rPr>
                        <a:t>%*</a:t>
                      </a:r>
                      <a:endParaRPr lang="en-US" sz="2800" dirty="0">
                        <a:effectLst/>
                        <a:latin typeface="Cambria"/>
                        <a:ea typeface="ＭＳ 明朝"/>
                        <a:cs typeface="Times New Roman"/>
                      </a:endParaRPr>
                    </a:p>
                  </a:txBody>
                  <a:tcPr marL="68580" marR="68580" marT="0" marB="0" anchor="b">
                    <a:lnR w="12700" cap="flat" cmpd="sng" algn="ctr">
                      <a:solidFill>
                        <a:scrgbClr r="0" g="0" b="0"/>
                      </a:solidFill>
                      <a:prstDash val="solid"/>
                      <a:round/>
                      <a:headEnd type="none" w="med" len="med"/>
                      <a:tailEnd type="none" w="med" len="med"/>
                    </a:lnR>
                  </a:tcPr>
                </a:tc>
              </a:tr>
              <a:tr h="370840">
                <a:tc>
                  <a:txBody>
                    <a:bodyPr/>
                    <a:lstStyle/>
                    <a:p>
                      <a:pPr marL="0" marR="0">
                        <a:spcBef>
                          <a:spcPts val="0"/>
                        </a:spcBef>
                        <a:spcAft>
                          <a:spcPts val="0"/>
                        </a:spcAft>
                      </a:pPr>
                      <a:r>
                        <a:rPr lang="en-US" sz="2800" dirty="0">
                          <a:solidFill>
                            <a:srgbClr val="000000"/>
                          </a:solidFill>
                          <a:effectLst/>
                          <a:latin typeface="Arial"/>
                          <a:ea typeface="Times New Roman"/>
                          <a:cs typeface="Times New Roman"/>
                        </a:rPr>
                        <a:t>Maybe</a:t>
                      </a:r>
                      <a:endParaRPr lang="en-US" sz="2800" dirty="0">
                        <a:effectLst/>
                        <a:latin typeface="Cambria"/>
                        <a:ea typeface="ＭＳ 明朝"/>
                        <a:cs typeface="Times New Roman"/>
                      </a:endParaRPr>
                    </a:p>
                  </a:txBody>
                  <a:tcPr marL="68580" marR="68580" marT="0" marB="0" anchor="b"/>
                </a:tc>
                <a:tc>
                  <a:txBody>
                    <a:bodyPr/>
                    <a:lstStyle/>
                    <a:p>
                      <a:pPr marL="0" marR="0" algn="ctr">
                        <a:spcBef>
                          <a:spcPts val="0"/>
                        </a:spcBef>
                        <a:spcAft>
                          <a:spcPts val="0"/>
                        </a:spcAft>
                      </a:pPr>
                      <a:r>
                        <a:rPr lang="en-US" sz="2800" dirty="0">
                          <a:solidFill>
                            <a:srgbClr val="000000"/>
                          </a:solidFill>
                          <a:effectLst/>
                          <a:latin typeface="Arial"/>
                          <a:ea typeface="Times New Roman"/>
                          <a:cs typeface="Times New Roman"/>
                        </a:rPr>
                        <a:t>62</a:t>
                      </a:r>
                      <a:r>
                        <a:rPr lang="en-US" sz="2800" dirty="0" smtClean="0">
                          <a:solidFill>
                            <a:srgbClr val="000000"/>
                          </a:solidFill>
                          <a:effectLst/>
                          <a:latin typeface="Arial"/>
                          <a:ea typeface="Times New Roman"/>
                          <a:cs typeface="Times New Roman"/>
                        </a:rPr>
                        <a:t>%</a:t>
                      </a:r>
                      <a:endParaRPr lang="en-US" sz="2800" dirty="0">
                        <a:effectLst/>
                        <a:latin typeface="Cambria"/>
                        <a:ea typeface="ＭＳ 明朝"/>
                        <a:cs typeface="Times New Roman"/>
                      </a:endParaRPr>
                    </a:p>
                  </a:txBody>
                  <a:tcPr marL="68580" marR="68580" marT="0" marB="0" anchor="b">
                    <a:lnR w="12700" cap="flat" cmpd="sng" algn="ctr">
                      <a:solidFill>
                        <a:scrgbClr r="0" g="0" b="0"/>
                      </a:solidFill>
                      <a:prstDash val="solid"/>
                      <a:round/>
                      <a:headEnd type="none" w="med" len="med"/>
                      <a:tailEnd type="none" w="med" len="med"/>
                    </a:lnR>
                  </a:tcPr>
                </a:tc>
                <a:tc>
                  <a:txBody>
                    <a:bodyPr/>
                    <a:lstStyle/>
                    <a:p>
                      <a:pPr marL="0" marR="0" algn="ctr">
                        <a:spcBef>
                          <a:spcPts val="0"/>
                        </a:spcBef>
                        <a:spcAft>
                          <a:spcPts val="0"/>
                        </a:spcAft>
                      </a:pPr>
                      <a:r>
                        <a:rPr lang="en-US" sz="2800" dirty="0">
                          <a:solidFill>
                            <a:srgbClr val="000000"/>
                          </a:solidFill>
                          <a:effectLst/>
                          <a:latin typeface="Arial"/>
                          <a:ea typeface="Times New Roman"/>
                          <a:cs typeface="Times New Roman"/>
                        </a:rPr>
                        <a:t>60</a:t>
                      </a:r>
                      <a:r>
                        <a:rPr lang="en-US" sz="2800" dirty="0" smtClean="0">
                          <a:solidFill>
                            <a:srgbClr val="000000"/>
                          </a:solidFill>
                          <a:effectLst/>
                          <a:latin typeface="Arial"/>
                          <a:ea typeface="Times New Roman"/>
                          <a:cs typeface="Times New Roman"/>
                        </a:rPr>
                        <a:t>%</a:t>
                      </a:r>
                      <a:endParaRPr lang="en-US" sz="2800" dirty="0">
                        <a:effectLst/>
                        <a:latin typeface="Cambria"/>
                        <a:ea typeface="ＭＳ 明朝"/>
                        <a:cs typeface="Times New Roman"/>
                      </a:endParaRPr>
                    </a:p>
                  </a:txBody>
                  <a:tcPr marL="68580" marR="68580" marT="0" marB="0" anchor="b">
                    <a:lnL w="12700" cap="flat" cmpd="sng" algn="ctr">
                      <a:solidFill>
                        <a:scrgbClr r="0" g="0" b="0"/>
                      </a:solidFill>
                      <a:prstDash val="solid"/>
                      <a:round/>
                      <a:headEnd type="none" w="med" len="med"/>
                      <a:tailEnd type="none" w="med" len="med"/>
                    </a:lnL>
                  </a:tcPr>
                </a:tc>
                <a:tc>
                  <a:txBody>
                    <a:bodyPr/>
                    <a:lstStyle/>
                    <a:p>
                      <a:pPr marL="0" marR="0" algn="ctr">
                        <a:spcBef>
                          <a:spcPts val="0"/>
                        </a:spcBef>
                        <a:spcAft>
                          <a:spcPts val="0"/>
                        </a:spcAft>
                      </a:pPr>
                      <a:r>
                        <a:rPr lang="en-US" sz="2800" dirty="0">
                          <a:solidFill>
                            <a:srgbClr val="000000"/>
                          </a:solidFill>
                          <a:effectLst/>
                          <a:latin typeface="Arial"/>
                          <a:ea typeface="Times New Roman"/>
                          <a:cs typeface="Times New Roman"/>
                        </a:rPr>
                        <a:t>72</a:t>
                      </a:r>
                      <a:r>
                        <a:rPr lang="en-US" sz="2800" dirty="0" smtClean="0">
                          <a:solidFill>
                            <a:srgbClr val="000000"/>
                          </a:solidFill>
                          <a:effectLst/>
                          <a:latin typeface="Arial"/>
                          <a:ea typeface="Times New Roman"/>
                          <a:cs typeface="Times New Roman"/>
                        </a:rPr>
                        <a:t>%</a:t>
                      </a:r>
                      <a:endParaRPr lang="en-US" sz="2800" dirty="0">
                        <a:effectLst/>
                        <a:latin typeface="Cambria"/>
                        <a:ea typeface="ＭＳ 明朝"/>
                        <a:cs typeface="Times New Roman"/>
                      </a:endParaRPr>
                    </a:p>
                  </a:txBody>
                  <a:tcPr marL="68580" marR="68580" marT="0" marB="0" anchor="b">
                    <a:lnR w="12700" cap="flat" cmpd="sng" algn="ctr">
                      <a:solidFill>
                        <a:scrgbClr r="0" g="0" b="0"/>
                      </a:solidFill>
                      <a:prstDash val="solid"/>
                      <a:round/>
                      <a:headEnd type="none" w="med" len="med"/>
                      <a:tailEnd type="none" w="med" len="med"/>
                    </a:lnR>
                  </a:tcPr>
                </a:tc>
              </a:tr>
              <a:tr h="370840">
                <a:tc>
                  <a:txBody>
                    <a:bodyPr/>
                    <a:lstStyle/>
                    <a:p>
                      <a:pPr marL="0" marR="0">
                        <a:spcBef>
                          <a:spcPts val="0"/>
                        </a:spcBef>
                        <a:spcAft>
                          <a:spcPts val="0"/>
                        </a:spcAft>
                      </a:pPr>
                      <a:r>
                        <a:rPr lang="en-US" sz="2800" dirty="0">
                          <a:solidFill>
                            <a:srgbClr val="000000"/>
                          </a:solidFill>
                          <a:effectLst/>
                          <a:latin typeface="Arial"/>
                          <a:ea typeface="Times New Roman"/>
                          <a:cs typeface="Times New Roman"/>
                        </a:rPr>
                        <a:t>No</a:t>
                      </a:r>
                      <a:endParaRPr lang="en-US" sz="2800" dirty="0">
                        <a:effectLst/>
                        <a:latin typeface="Cambria"/>
                        <a:ea typeface="ＭＳ 明朝"/>
                        <a:cs typeface="Times New Roman"/>
                      </a:endParaRPr>
                    </a:p>
                  </a:txBody>
                  <a:tcPr marL="68580" marR="68580" marT="0" marB="0" anchor="b"/>
                </a:tc>
                <a:tc>
                  <a:txBody>
                    <a:bodyPr/>
                    <a:lstStyle/>
                    <a:p>
                      <a:pPr marL="0" marR="0" algn="ctr">
                        <a:spcBef>
                          <a:spcPts val="0"/>
                        </a:spcBef>
                        <a:spcAft>
                          <a:spcPts val="0"/>
                        </a:spcAft>
                      </a:pPr>
                      <a:r>
                        <a:rPr lang="en-US" sz="2800" dirty="0">
                          <a:solidFill>
                            <a:srgbClr val="000000"/>
                          </a:solidFill>
                          <a:effectLst/>
                          <a:latin typeface="Arial"/>
                          <a:ea typeface="Times New Roman"/>
                          <a:cs typeface="Times New Roman"/>
                        </a:rPr>
                        <a:t>18</a:t>
                      </a:r>
                      <a:r>
                        <a:rPr lang="en-US" sz="2800" dirty="0" smtClean="0">
                          <a:solidFill>
                            <a:srgbClr val="000000"/>
                          </a:solidFill>
                          <a:effectLst/>
                          <a:latin typeface="Arial"/>
                          <a:ea typeface="Times New Roman"/>
                          <a:cs typeface="Times New Roman"/>
                        </a:rPr>
                        <a:t>%</a:t>
                      </a:r>
                      <a:endParaRPr lang="en-US" sz="2800" dirty="0">
                        <a:effectLst/>
                        <a:latin typeface="Cambria"/>
                        <a:ea typeface="ＭＳ 明朝"/>
                        <a:cs typeface="Times New Roman"/>
                      </a:endParaRPr>
                    </a:p>
                  </a:txBody>
                  <a:tcPr marL="68580" marR="68580" marT="0" marB="0" anchor="b">
                    <a:lnR w="12700" cap="flat" cmpd="sng" algn="ctr">
                      <a:solidFill>
                        <a:scrgbClr r="0" g="0" b="0"/>
                      </a:solidFill>
                      <a:prstDash val="solid"/>
                      <a:round/>
                      <a:headEnd type="none" w="med" len="med"/>
                      <a:tailEnd type="none" w="med" len="med"/>
                    </a:lnR>
                  </a:tcPr>
                </a:tc>
                <a:tc>
                  <a:txBody>
                    <a:bodyPr/>
                    <a:lstStyle/>
                    <a:p>
                      <a:pPr marL="0" marR="0" algn="ctr">
                        <a:spcBef>
                          <a:spcPts val="0"/>
                        </a:spcBef>
                        <a:spcAft>
                          <a:spcPts val="0"/>
                        </a:spcAft>
                      </a:pPr>
                      <a:r>
                        <a:rPr lang="en-US" sz="2800" dirty="0">
                          <a:solidFill>
                            <a:srgbClr val="000000"/>
                          </a:solidFill>
                          <a:effectLst/>
                          <a:latin typeface="Arial"/>
                          <a:ea typeface="Times New Roman"/>
                          <a:cs typeface="Times New Roman"/>
                        </a:rPr>
                        <a:t>21</a:t>
                      </a:r>
                      <a:r>
                        <a:rPr lang="en-US" sz="2800" dirty="0" smtClean="0">
                          <a:solidFill>
                            <a:srgbClr val="000000"/>
                          </a:solidFill>
                          <a:effectLst/>
                          <a:latin typeface="Arial"/>
                          <a:ea typeface="Times New Roman"/>
                          <a:cs typeface="Times New Roman"/>
                        </a:rPr>
                        <a:t>%</a:t>
                      </a:r>
                      <a:endParaRPr lang="en-US" sz="2800" dirty="0">
                        <a:effectLst/>
                        <a:latin typeface="Cambria"/>
                        <a:ea typeface="ＭＳ 明朝"/>
                        <a:cs typeface="Times New Roman"/>
                      </a:endParaRPr>
                    </a:p>
                  </a:txBody>
                  <a:tcPr marL="68580" marR="68580" marT="0" marB="0" anchor="b">
                    <a:lnL w="12700" cap="flat" cmpd="sng" algn="ctr">
                      <a:solidFill>
                        <a:scrgbClr r="0" g="0" b="0"/>
                      </a:solidFill>
                      <a:prstDash val="solid"/>
                      <a:round/>
                      <a:headEnd type="none" w="med" len="med"/>
                      <a:tailEnd type="none" w="med" len="med"/>
                    </a:lnL>
                  </a:tcPr>
                </a:tc>
                <a:tc>
                  <a:txBody>
                    <a:bodyPr/>
                    <a:lstStyle/>
                    <a:p>
                      <a:pPr marL="0" marR="0" algn="ctr">
                        <a:spcBef>
                          <a:spcPts val="0"/>
                        </a:spcBef>
                        <a:spcAft>
                          <a:spcPts val="0"/>
                        </a:spcAft>
                      </a:pPr>
                      <a:r>
                        <a:rPr lang="en-US" sz="2800" dirty="0">
                          <a:solidFill>
                            <a:srgbClr val="000000"/>
                          </a:solidFill>
                          <a:effectLst/>
                          <a:latin typeface="Arial"/>
                          <a:ea typeface="Times New Roman"/>
                          <a:cs typeface="Times New Roman"/>
                        </a:rPr>
                        <a:t>20</a:t>
                      </a:r>
                      <a:r>
                        <a:rPr lang="en-US" sz="2800" dirty="0" smtClean="0">
                          <a:solidFill>
                            <a:srgbClr val="000000"/>
                          </a:solidFill>
                          <a:effectLst/>
                          <a:latin typeface="Arial"/>
                          <a:ea typeface="Times New Roman"/>
                          <a:cs typeface="Times New Roman"/>
                        </a:rPr>
                        <a:t>%</a:t>
                      </a:r>
                      <a:endParaRPr lang="en-US" sz="2800" dirty="0">
                        <a:effectLst/>
                        <a:latin typeface="Cambria"/>
                        <a:ea typeface="ＭＳ 明朝"/>
                        <a:cs typeface="Times New Roman"/>
                      </a:endParaRPr>
                    </a:p>
                  </a:txBody>
                  <a:tcPr marL="68580" marR="68580" marT="0" marB="0" anchor="b">
                    <a:lnR w="12700" cap="flat" cmpd="sng" algn="ctr">
                      <a:solidFill>
                        <a:scrgbClr r="0" g="0" b="0"/>
                      </a:solidFill>
                      <a:prstDash val="solid"/>
                      <a:round/>
                      <a:headEnd type="none" w="med" len="med"/>
                      <a:tailEnd type="none" w="med" len="med"/>
                    </a:lnR>
                  </a:tcPr>
                </a:tc>
              </a:tr>
              <a:tr h="370840">
                <a:tc>
                  <a:txBody>
                    <a:bodyPr/>
                    <a:lstStyle/>
                    <a:p>
                      <a:pPr marL="0" marR="0">
                        <a:spcBef>
                          <a:spcPts val="0"/>
                        </a:spcBef>
                        <a:spcAft>
                          <a:spcPts val="0"/>
                        </a:spcAft>
                      </a:pPr>
                      <a:endParaRPr lang="en-US" sz="2800" dirty="0">
                        <a:effectLst/>
                        <a:latin typeface="Cambria"/>
                        <a:ea typeface="ＭＳ 明朝"/>
                        <a:cs typeface="Times New Roman"/>
                      </a:endParaRPr>
                    </a:p>
                  </a:txBody>
                  <a:tcPr marL="68580" marR="68580" marT="0" marB="0" anchor="b"/>
                </a:tc>
                <a:tc>
                  <a:txBody>
                    <a:bodyPr/>
                    <a:lstStyle/>
                    <a:p>
                      <a:pPr marL="0" marR="0" algn="ctr">
                        <a:spcBef>
                          <a:spcPts val="0"/>
                        </a:spcBef>
                        <a:spcAft>
                          <a:spcPts val="0"/>
                        </a:spcAft>
                      </a:pPr>
                      <a:endParaRPr lang="en-US" sz="2800">
                        <a:effectLst/>
                        <a:latin typeface="Cambria"/>
                        <a:ea typeface="ＭＳ 明朝"/>
                        <a:cs typeface="Times New Roman"/>
                      </a:endParaRPr>
                    </a:p>
                  </a:txBody>
                  <a:tcPr marL="68580" marR="68580" marT="0" marB="0" anchor="b">
                    <a:lnR w="12700" cap="flat" cmpd="sng" algn="ctr">
                      <a:solidFill>
                        <a:scrgbClr r="0" g="0" b="0"/>
                      </a:solidFill>
                      <a:prstDash val="solid"/>
                      <a:round/>
                      <a:headEnd type="none" w="med" len="med"/>
                      <a:tailEnd type="none" w="med" len="med"/>
                    </a:lnR>
                  </a:tcPr>
                </a:tc>
                <a:tc gridSpan="2">
                  <a:txBody>
                    <a:bodyPr/>
                    <a:lstStyle/>
                    <a:p>
                      <a:pPr marL="0" marR="0" algn="ctr">
                        <a:spcBef>
                          <a:spcPts val="0"/>
                        </a:spcBef>
                        <a:spcAft>
                          <a:spcPts val="0"/>
                        </a:spcAft>
                      </a:pPr>
                      <a:r>
                        <a:rPr lang="en-US" sz="2800" dirty="0" smtClean="0">
                          <a:effectLst/>
                          <a:latin typeface="Cambria"/>
                          <a:ea typeface="ＭＳ 明朝"/>
                          <a:cs typeface="Times New Roman"/>
                        </a:rPr>
                        <a:t>p = .02</a:t>
                      </a:r>
                      <a:endParaRPr lang="en-US" sz="2800" dirty="0">
                        <a:effectLst/>
                        <a:latin typeface="Cambria"/>
                        <a:ea typeface="ＭＳ 明朝"/>
                        <a:cs typeface="Times New Roman"/>
                      </a:endParaRPr>
                    </a:p>
                  </a:txBody>
                  <a:tcPr marL="68580" marR="68580"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hMerge="1">
                  <a:txBody>
                    <a:bodyPr/>
                    <a:lstStyle/>
                    <a:p>
                      <a:pPr marL="0" marR="0" algn="ctr">
                        <a:spcBef>
                          <a:spcPts val="0"/>
                        </a:spcBef>
                        <a:spcAft>
                          <a:spcPts val="0"/>
                        </a:spcAft>
                      </a:pPr>
                      <a:endParaRPr lang="en-US" sz="2800" dirty="0">
                        <a:effectLst/>
                        <a:latin typeface="Cambria"/>
                        <a:ea typeface="ＭＳ 明朝"/>
                        <a:cs typeface="Times New Roman"/>
                      </a:endParaRPr>
                    </a:p>
                  </a:txBody>
                  <a:tcPr marL="68580" marR="68580" marT="0" marB="0" anchor="b"/>
                </a:tc>
              </a:tr>
            </a:tbl>
          </a:graphicData>
        </a:graphic>
      </p:graphicFrame>
      <p:sp>
        <p:nvSpPr>
          <p:cNvPr id="3" name="Slide Number Placeholder 2"/>
          <p:cNvSpPr>
            <a:spLocks noGrp="1"/>
          </p:cNvSpPr>
          <p:nvPr>
            <p:ph type="sldNum" sz="quarter" idx="12"/>
          </p:nvPr>
        </p:nvSpPr>
        <p:spPr/>
        <p:txBody>
          <a:bodyPr/>
          <a:lstStyle/>
          <a:p>
            <a:fld id="{4EB4F01A-2969-3A48-A665-C2835505F580}" type="slidenum">
              <a:rPr lang="en-US" smtClean="0"/>
              <a:t>116</a:t>
            </a:fld>
            <a:endParaRPr lang="en-US"/>
          </a:p>
        </p:txBody>
      </p:sp>
    </p:spTree>
    <p:extLst>
      <p:ext uri="{BB962C8B-B14F-4D97-AF65-F5344CB8AC3E}">
        <p14:creationId xmlns:p14="http://schemas.microsoft.com/office/powerpoint/2010/main" val="1268109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Gainful</a:t>
            </a:r>
            <a:endParaRPr lang="en-US" dirty="0"/>
          </a:p>
        </p:txBody>
      </p:sp>
      <p:sp>
        <p:nvSpPr>
          <p:cNvPr id="3" name="Content Placeholder 2"/>
          <p:cNvSpPr>
            <a:spLocks noGrp="1"/>
          </p:cNvSpPr>
          <p:nvPr>
            <p:ph idx="1"/>
          </p:nvPr>
        </p:nvSpPr>
        <p:spPr/>
        <p:txBody>
          <a:bodyPr/>
          <a:lstStyle/>
          <a:p>
            <a:r>
              <a:rPr lang="en-US" dirty="0"/>
              <a:t>Gainful:</a:t>
            </a:r>
          </a:p>
          <a:p>
            <a:pPr lvl="1"/>
            <a:r>
              <a:rPr lang="en-US" dirty="0"/>
              <a:t>Economic profitability/efficiency</a:t>
            </a:r>
          </a:p>
          <a:p>
            <a:pPr marL="57150" indent="0">
              <a:buNone/>
            </a:pPr>
            <a:endParaRPr lang="en-US" dirty="0"/>
          </a:p>
          <a:p>
            <a:pPr marL="57150" indent="0">
              <a:buNone/>
            </a:pPr>
            <a:r>
              <a:rPr lang="en-US" dirty="0"/>
              <a:t>“A gainful set of resource processes is one whose elements (processes) all have not less than a formally stated degree of productive efficiency” (20) </a:t>
            </a:r>
          </a:p>
          <a:p>
            <a:endParaRPr lang="en-US" dirty="0"/>
          </a:p>
        </p:txBody>
      </p:sp>
      <p:sp>
        <p:nvSpPr>
          <p:cNvPr id="4" name="Slide Number Placeholder 3"/>
          <p:cNvSpPr>
            <a:spLocks noGrp="1"/>
          </p:cNvSpPr>
          <p:nvPr>
            <p:ph type="sldNum" sz="quarter" idx="12"/>
          </p:nvPr>
        </p:nvSpPr>
        <p:spPr/>
        <p:txBody>
          <a:bodyPr/>
          <a:lstStyle/>
          <a:p>
            <a:fld id="{4EB4F01A-2969-3A48-A665-C2835505F580}" type="slidenum">
              <a:rPr lang="en-US" smtClean="0"/>
              <a:t>117</a:t>
            </a:fld>
            <a:endParaRPr lang="en-US"/>
          </a:p>
        </p:txBody>
      </p:sp>
    </p:spTree>
    <p:extLst>
      <p:ext uri="{BB962C8B-B14F-4D97-AF65-F5344CB8AC3E}">
        <p14:creationId xmlns:p14="http://schemas.microsoft.com/office/powerpoint/2010/main" val="20931398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Gainful: Beyond Seed Corn</a:t>
            </a:r>
            <a:endParaRPr lang="en-US" dirty="0"/>
          </a:p>
        </p:txBody>
      </p:sp>
      <p:sp>
        <p:nvSpPr>
          <p:cNvPr id="3" name="Content Placeholder 2"/>
          <p:cNvSpPr>
            <a:spLocks noGrp="1"/>
          </p:cNvSpPr>
          <p:nvPr>
            <p:ph idx="1"/>
          </p:nvPr>
        </p:nvSpPr>
        <p:spPr/>
        <p:txBody>
          <a:bodyPr/>
          <a:lstStyle/>
          <a:p>
            <a:r>
              <a:rPr lang="en-US" dirty="0"/>
              <a:t>“It’s going to be a tough thing {to get people to reduce nitrogen}, because if you reduce yields it’s all tied back to crop insurance, and that’s your revenue protection. So for us to take down our yield history, that’s a long-term effect. There would have to be some sort of payments that are pretty drastic {to make nitrogen reductions cost effective}.” </a:t>
            </a:r>
          </a:p>
        </p:txBody>
      </p:sp>
      <p:sp>
        <p:nvSpPr>
          <p:cNvPr id="4" name="Slide Number Placeholder 3"/>
          <p:cNvSpPr>
            <a:spLocks noGrp="1"/>
          </p:cNvSpPr>
          <p:nvPr>
            <p:ph type="sldNum" sz="quarter" idx="12"/>
          </p:nvPr>
        </p:nvSpPr>
        <p:spPr/>
        <p:txBody>
          <a:bodyPr/>
          <a:lstStyle/>
          <a:p>
            <a:fld id="{4EB4F01A-2969-3A48-A665-C2835505F580}" type="slidenum">
              <a:rPr lang="en-US" smtClean="0"/>
              <a:t>118</a:t>
            </a:fld>
            <a:endParaRPr lang="en-US"/>
          </a:p>
        </p:txBody>
      </p:sp>
    </p:spTree>
    <p:extLst>
      <p:ext uri="{BB962C8B-B14F-4D97-AF65-F5344CB8AC3E}">
        <p14:creationId xmlns:p14="http://schemas.microsoft.com/office/powerpoint/2010/main" val="24480908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Gainful: Beyond Seed Corn</a:t>
            </a:r>
            <a:endParaRPr lang="en-US" dirty="0"/>
          </a:p>
        </p:txBody>
      </p:sp>
      <p:sp>
        <p:nvSpPr>
          <p:cNvPr id="3" name="Content Placeholder 2"/>
          <p:cNvSpPr>
            <a:spLocks noGrp="1"/>
          </p:cNvSpPr>
          <p:nvPr>
            <p:ph idx="1"/>
          </p:nvPr>
        </p:nvSpPr>
        <p:spPr/>
        <p:txBody>
          <a:bodyPr/>
          <a:lstStyle/>
          <a:p>
            <a:r>
              <a:rPr lang="en-US" dirty="0"/>
              <a:t>“Your {yield} is tied to everything, to the bank loans…” </a:t>
            </a:r>
            <a:endParaRPr lang="en-US" dirty="0" smtClean="0"/>
          </a:p>
          <a:p>
            <a:endParaRPr lang="en-US" dirty="0"/>
          </a:p>
          <a:p>
            <a:endParaRPr lang="en-US" dirty="0"/>
          </a:p>
        </p:txBody>
      </p:sp>
      <p:sp>
        <p:nvSpPr>
          <p:cNvPr id="4" name="Slide Number Placeholder 3"/>
          <p:cNvSpPr>
            <a:spLocks noGrp="1"/>
          </p:cNvSpPr>
          <p:nvPr>
            <p:ph type="sldNum" sz="quarter" idx="12"/>
          </p:nvPr>
        </p:nvSpPr>
        <p:spPr/>
        <p:txBody>
          <a:bodyPr/>
          <a:lstStyle/>
          <a:p>
            <a:fld id="{4EB4F01A-2969-3A48-A665-C2835505F580}" type="slidenum">
              <a:rPr lang="en-US" smtClean="0"/>
              <a:t>119</a:t>
            </a:fld>
            <a:endParaRPr lang="en-US"/>
          </a:p>
        </p:txBody>
      </p:sp>
    </p:spTree>
    <p:extLst>
      <p:ext uri="{BB962C8B-B14F-4D97-AF65-F5344CB8AC3E}">
        <p14:creationId xmlns:p14="http://schemas.microsoft.com/office/powerpoint/2010/main" val="35174964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Contracts create barriers to mitigation behaviors</a:t>
            </a:r>
          </a:p>
          <a:p>
            <a:endParaRPr lang="en-US" dirty="0"/>
          </a:p>
        </p:txBody>
      </p:sp>
    </p:spTree>
    <p:extLst>
      <p:ext uri="{BB962C8B-B14F-4D97-AF65-F5344CB8AC3E}">
        <p14:creationId xmlns:p14="http://schemas.microsoft.com/office/powerpoint/2010/main" val="177005000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Implications</a:t>
            </a:r>
            <a:endParaRPr lang="en-US" dirty="0"/>
          </a:p>
        </p:txBody>
      </p:sp>
      <p:sp>
        <p:nvSpPr>
          <p:cNvPr id="3" name="Content Placeholder 2"/>
          <p:cNvSpPr>
            <a:spLocks noGrp="1"/>
          </p:cNvSpPr>
          <p:nvPr>
            <p:ph idx="1"/>
          </p:nvPr>
        </p:nvSpPr>
        <p:spPr/>
        <p:txBody>
          <a:bodyPr>
            <a:normAutofit/>
          </a:bodyPr>
          <a:lstStyle/>
          <a:p>
            <a:r>
              <a:rPr lang="en-US" dirty="0" smtClean="0"/>
              <a:t>Tripartite dimensions</a:t>
            </a:r>
          </a:p>
          <a:p>
            <a:endParaRPr lang="en-US" dirty="0" smtClean="0"/>
          </a:p>
          <a:p>
            <a:r>
              <a:rPr lang="en-US" dirty="0" smtClean="0"/>
              <a:t>Existing policies focused only on either Possibility or Gainfulness</a:t>
            </a:r>
          </a:p>
          <a:p>
            <a:pPr lvl="1"/>
            <a:r>
              <a:rPr lang="en-US" dirty="0" smtClean="0"/>
              <a:t>Don’t recognize rural climate change denial</a:t>
            </a:r>
          </a:p>
          <a:p>
            <a:pPr lvl="1"/>
            <a:r>
              <a:rPr lang="en-US" dirty="0" smtClean="0"/>
              <a:t>Don’t recognize </a:t>
            </a:r>
            <a:r>
              <a:rPr lang="en-US" dirty="0" err="1" smtClean="0"/>
              <a:t>productivist</a:t>
            </a:r>
            <a:r>
              <a:rPr lang="en-US" dirty="0" smtClean="0"/>
              <a:t> social norms</a:t>
            </a:r>
          </a:p>
          <a:p>
            <a:pPr lvl="1"/>
            <a:r>
              <a:rPr lang="en-US" dirty="0" smtClean="0"/>
              <a:t>Don’t recognize structural constraints</a:t>
            </a:r>
            <a:endParaRPr lang="en-US" dirty="0"/>
          </a:p>
          <a:p>
            <a:endParaRPr lang="en-US" dirty="0"/>
          </a:p>
          <a:p>
            <a:pPr lvl="1"/>
            <a:endParaRPr lang="en-US" dirty="0" smtClean="0"/>
          </a:p>
        </p:txBody>
      </p:sp>
      <p:sp>
        <p:nvSpPr>
          <p:cNvPr id="4" name="Slide Number Placeholder 3"/>
          <p:cNvSpPr>
            <a:spLocks noGrp="1"/>
          </p:cNvSpPr>
          <p:nvPr>
            <p:ph type="sldNum" sz="quarter" idx="12"/>
          </p:nvPr>
        </p:nvSpPr>
        <p:spPr/>
        <p:txBody>
          <a:bodyPr/>
          <a:lstStyle/>
          <a:p>
            <a:fld id="{4EB4F01A-2969-3A48-A665-C2835505F580}" type="slidenum">
              <a:rPr lang="en-US" smtClean="0"/>
              <a:t>120</a:t>
            </a:fld>
            <a:endParaRPr lang="en-US"/>
          </a:p>
        </p:txBody>
      </p:sp>
    </p:spTree>
    <p:extLst>
      <p:ext uri="{BB962C8B-B14F-4D97-AF65-F5344CB8AC3E}">
        <p14:creationId xmlns:p14="http://schemas.microsoft.com/office/powerpoint/2010/main" val="3468005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Implications</a:t>
            </a:r>
            <a:endParaRPr lang="en-US" dirty="0"/>
          </a:p>
        </p:txBody>
      </p:sp>
      <p:sp>
        <p:nvSpPr>
          <p:cNvPr id="3" name="Content Placeholder 2"/>
          <p:cNvSpPr>
            <a:spLocks noGrp="1"/>
          </p:cNvSpPr>
          <p:nvPr>
            <p:ph idx="1"/>
          </p:nvPr>
        </p:nvSpPr>
        <p:spPr/>
        <p:txBody>
          <a:bodyPr>
            <a:normAutofit/>
          </a:bodyPr>
          <a:lstStyle/>
          <a:p>
            <a:r>
              <a:rPr lang="en-US" dirty="0"/>
              <a:t>Possibility</a:t>
            </a:r>
            <a:r>
              <a:rPr lang="en-US" dirty="0" smtClean="0"/>
              <a:t>:</a:t>
            </a:r>
          </a:p>
          <a:p>
            <a:endParaRPr lang="en-US" dirty="0" smtClean="0"/>
          </a:p>
          <a:p>
            <a:r>
              <a:rPr lang="en-US" dirty="0" smtClean="0"/>
              <a:t>Without recognition of ecological reality of anthropogenic climate change, policy is doomed to fail</a:t>
            </a:r>
            <a:endParaRPr lang="en-US" dirty="0"/>
          </a:p>
          <a:p>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4EB4F01A-2969-3A48-A665-C2835505F580}" type="slidenum">
              <a:rPr lang="en-US" smtClean="0"/>
              <a:t>121</a:t>
            </a:fld>
            <a:endParaRPr lang="en-US"/>
          </a:p>
        </p:txBody>
      </p:sp>
    </p:spTree>
    <p:extLst>
      <p:ext uri="{BB962C8B-B14F-4D97-AF65-F5344CB8AC3E}">
        <p14:creationId xmlns:p14="http://schemas.microsoft.com/office/powerpoint/2010/main" val="41823731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Possibility</a:t>
            </a:r>
            <a:endParaRPr lang="en-US" dirty="0"/>
          </a:p>
        </p:txBody>
      </p:sp>
      <p:sp>
        <p:nvSpPr>
          <p:cNvPr id="3" name="Content Placeholder 2"/>
          <p:cNvSpPr>
            <a:spLocks noGrp="1"/>
          </p:cNvSpPr>
          <p:nvPr>
            <p:ph idx="1"/>
          </p:nvPr>
        </p:nvSpPr>
        <p:spPr/>
        <p:txBody>
          <a:bodyPr/>
          <a:lstStyle/>
          <a:p>
            <a:pPr marL="342900" lvl="1" indent="-342900">
              <a:buFont typeface="Arial"/>
              <a:buChar char="•"/>
            </a:pPr>
            <a:r>
              <a:rPr lang="en-GB" dirty="0" smtClean="0"/>
              <a:t>University Extension services</a:t>
            </a:r>
          </a:p>
          <a:p>
            <a:pPr marL="742950" lvl="2" indent="-342900"/>
            <a:r>
              <a:rPr lang="en-GB" dirty="0"/>
              <a:t>31% </a:t>
            </a:r>
            <a:r>
              <a:rPr lang="en-GB" dirty="0" smtClean="0"/>
              <a:t>rely on </a:t>
            </a:r>
            <a:r>
              <a:rPr lang="en-GB" dirty="0"/>
              <a:t>University Extension for information regarding nitrogen </a:t>
            </a:r>
            <a:r>
              <a:rPr lang="en-GB" dirty="0" smtClean="0"/>
              <a:t>fertilize</a:t>
            </a:r>
            <a:r>
              <a:rPr lang="en-US" dirty="0" smtClean="0"/>
              <a:t>r</a:t>
            </a:r>
          </a:p>
          <a:p>
            <a:pPr marL="742950" lvl="2" indent="-342900"/>
            <a:r>
              <a:rPr lang="en-GB" dirty="0"/>
              <a:t>16% reported that the University was their most important source of information, second only to seed companies at 18%</a:t>
            </a:r>
            <a:r>
              <a:rPr lang="en-US" dirty="0"/>
              <a:t> </a:t>
            </a:r>
            <a:endParaRPr lang="en-GB" dirty="0"/>
          </a:p>
          <a:p>
            <a:pPr marL="0" lvl="1" indent="0">
              <a:buNone/>
            </a:pPr>
            <a:endParaRPr lang="en-GB" dirty="0"/>
          </a:p>
          <a:p>
            <a:pPr marL="342900" lvl="1" indent="-342900">
              <a:buFont typeface="Arial"/>
              <a:buChar char="•"/>
            </a:pPr>
            <a:r>
              <a:rPr lang="en-GB" dirty="0" smtClean="0"/>
              <a:t>“</a:t>
            </a:r>
            <a:r>
              <a:rPr lang="en-GB" dirty="0"/>
              <a:t>This information should be available to us through Extension. It never entered my mind.”</a:t>
            </a:r>
            <a:r>
              <a:rPr lang="en-US" dirty="0"/>
              <a:t> </a:t>
            </a:r>
          </a:p>
          <a:p>
            <a:endParaRPr lang="en-US" dirty="0"/>
          </a:p>
        </p:txBody>
      </p:sp>
      <p:sp>
        <p:nvSpPr>
          <p:cNvPr id="4" name="Slide Number Placeholder 3"/>
          <p:cNvSpPr>
            <a:spLocks noGrp="1"/>
          </p:cNvSpPr>
          <p:nvPr>
            <p:ph type="sldNum" sz="quarter" idx="12"/>
          </p:nvPr>
        </p:nvSpPr>
        <p:spPr/>
        <p:txBody>
          <a:bodyPr/>
          <a:lstStyle/>
          <a:p>
            <a:fld id="{4EB4F01A-2969-3A48-A665-C2835505F580}" type="slidenum">
              <a:rPr lang="en-US" smtClean="0"/>
              <a:t>122</a:t>
            </a:fld>
            <a:endParaRPr lang="en-US"/>
          </a:p>
        </p:txBody>
      </p:sp>
    </p:spTree>
    <p:extLst>
      <p:ext uri="{BB962C8B-B14F-4D97-AF65-F5344CB8AC3E}">
        <p14:creationId xmlns:p14="http://schemas.microsoft.com/office/powerpoint/2010/main" val="2307438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Implications</a:t>
            </a:r>
            <a:endParaRPr lang="en-US" dirty="0"/>
          </a:p>
        </p:txBody>
      </p:sp>
      <p:sp>
        <p:nvSpPr>
          <p:cNvPr id="3" name="Content Placeholder 2"/>
          <p:cNvSpPr>
            <a:spLocks noGrp="1"/>
          </p:cNvSpPr>
          <p:nvPr>
            <p:ph idx="1"/>
          </p:nvPr>
        </p:nvSpPr>
        <p:spPr>
          <a:xfrm>
            <a:off x="223280" y="1600200"/>
            <a:ext cx="8463520" cy="4525963"/>
          </a:xfrm>
        </p:spPr>
        <p:txBody>
          <a:bodyPr/>
          <a:lstStyle/>
          <a:p>
            <a:r>
              <a:rPr lang="en-US" dirty="0"/>
              <a:t>Adaptability</a:t>
            </a:r>
            <a:r>
              <a:rPr lang="en-US" dirty="0" smtClean="0"/>
              <a:t>:</a:t>
            </a:r>
          </a:p>
          <a:p>
            <a:pPr lvl="1"/>
            <a:r>
              <a:rPr lang="en-US" dirty="0" smtClean="0"/>
              <a:t>Redefining “the good farmer”</a:t>
            </a:r>
            <a:endParaRPr lang="en-US" dirty="0"/>
          </a:p>
          <a:p>
            <a:pPr marL="0" indent="0">
              <a:buNone/>
            </a:pPr>
            <a:endParaRPr lang="en-US" dirty="0"/>
          </a:p>
          <a:p>
            <a:r>
              <a:rPr lang="en-US" dirty="0"/>
              <a:t>Performance-based environmental </a:t>
            </a:r>
            <a:r>
              <a:rPr lang="en-US" dirty="0" smtClean="0"/>
              <a:t>management </a:t>
            </a:r>
            <a:r>
              <a:rPr lang="en-US" sz="1800" dirty="0" smtClean="0"/>
              <a:t>(McGuire et al. 2013)</a:t>
            </a:r>
            <a:endParaRPr lang="en-US" dirty="0"/>
          </a:p>
          <a:p>
            <a:endParaRPr lang="en-US" sz="1800" dirty="0" smtClean="0"/>
          </a:p>
          <a:p>
            <a:pPr lvl="1"/>
            <a:endParaRPr lang="en-US" dirty="0"/>
          </a:p>
        </p:txBody>
      </p:sp>
      <p:sp>
        <p:nvSpPr>
          <p:cNvPr id="4" name="Slide Number Placeholder 3"/>
          <p:cNvSpPr>
            <a:spLocks noGrp="1"/>
          </p:cNvSpPr>
          <p:nvPr>
            <p:ph type="sldNum" sz="quarter" idx="12"/>
          </p:nvPr>
        </p:nvSpPr>
        <p:spPr/>
        <p:txBody>
          <a:bodyPr/>
          <a:lstStyle/>
          <a:p>
            <a:fld id="{4EB4F01A-2969-3A48-A665-C2835505F580}" type="slidenum">
              <a:rPr lang="en-US" smtClean="0"/>
              <a:t>123</a:t>
            </a:fld>
            <a:endParaRPr lang="en-US"/>
          </a:p>
        </p:txBody>
      </p:sp>
    </p:spTree>
    <p:extLst>
      <p:ext uri="{BB962C8B-B14F-4D97-AF65-F5344CB8AC3E}">
        <p14:creationId xmlns:p14="http://schemas.microsoft.com/office/powerpoint/2010/main" val="26747933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Implications: Adaptability</a:t>
            </a:r>
            <a:endParaRPr lang="en-US" dirty="0"/>
          </a:p>
        </p:txBody>
      </p:sp>
      <p:sp>
        <p:nvSpPr>
          <p:cNvPr id="3" name="Content Placeholder 2"/>
          <p:cNvSpPr>
            <a:spLocks noGrp="1"/>
          </p:cNvSpPr>
          <p:nvPr>
            <p:ph idx="1"/>
          </p:nvPr>
        </p:nvSpPr>
        <p:spPr/>
        <p:txBody>
          <a:bodyPr>
            <a:normAutofit fontScale="92500" lnSpcReduction="10000"/>
          </a:bodyPr>
          <a:lstStyle/>
          <a:p>
            <a:r>
              <a:rPr lang="en-US" dirty="0"/>
              <a:t>Payments themselves should reflect different </a:t>
            </a:r>
            <a:r>
              <a:rPr lang="en-US" dirty="0" smtClean="0"/>
              <a:t>measures</a:t>
            </a:r>
          </a:p>
          <a:p>
            <a:pPr lvl="1"/>
            <a:r>
              <a:rPr lang="en-US" dirty="0" smtClean="0"/>
              <a:t>Efficiency, not net application</a:t>
            </a:r>
            <a:endParaRPr lang="en-US" dirty="0"/>
          </a:p>
          <a:p>
            <a:pPr marL="0" lvl="0" indent="0">
              <a:buNone/>
            </a:pPr>
            <a:endParaRPr lang="en-US" dirty="0" smtClean="0"/>
          </a:p>
          <a:p>
            <a:pPr lvl="0"/>
            <a:endParaRPr lang="en-US" dirty="0"/>
          </a:p>
          <a:p>
            <a:pPr lvl="0"/>
            <a:r>
              <a:rPr lang="en-US" dirty="0" smtClean="0"/>
              <a:t>“</a:t>
            </a:r>
            <a:r>
              <a:rPr lang="en-US" dirty="0"/>
              <a:t>This type of program rewards the most </a:t>
            </a:r>
            <a:r>
              <a:rPr lang="en-US" dirty="0" smtClean="0"/>
              <a:t>inefficient. </a:t>
            </a:r>
            <a:r>
              <a:rPr lang="en-US" dirty="0"/>
              <a:t>S</a:t>
            </a:r>
            <a:r>
              <a:rPr lang="en-US" dirty="0" smtClean="0"/>
              <a:t>o </a:t>
            </a:r>
            <a:r>
              <a:rPr lang="en-US" dirty="0"/>
              <a:t>if I’m just out there throwing N on and I can reduce my rates much greater than X can, who  is being very efficient, I’m going to benefit more from this program.” </a:t>
            </a:r>
          </a:p>
          <a:p>
            <a:endParaRPr lang="en-US" dirty="0"/>
          </a:p>
        </p:txBody>
      </p:sp>
      <p:sp>
        <p:nvSpPr>
          <p:cNvPr id="4" name="Slide Number Placeholder 3"/>
          <p:cNvSpPr>
            <a:spLocks noGrp="1"/>
          </p:cNvSpPr>
          <p:nvPr>
            <p:ph type="sldNum" sz="quarter" idx="12"/>
          </p:nvPr>
        </p:nvSpPr>
        <p:spPr/>
        <p:txBody>
          <a:bodyPr/>
          <a:lstStyle/>
          <a:p>
            <a:fld id="{4EB4F01A-2969-3A48-A665-C2835505F580}" type="slidenum">
              <a:rPr lang="en-US" smtClean="0"/>
              <a:t>124</a:t>
            </a:fld>
            <a:endParaRPr lang="en-US"/>
          </a:p>
        </p:txBody>
      </p:sp>
    </p:spTree>
    <p:extLst>
      <p:ext uri="{BB962C8B-B14F-4D97-AF65-F5344CB8AC3E}">
        <p14:creationId xmlns:p14="http://schemas.microsoft.com/office/powerpoint/2010/main" val="40870460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2-12 at 11.22.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274" y="1338147"/>
            <a:ext cx="8325280" cy="4270854"/>
          </a:xfrm>
          <a:prstGeom prst="rect">
            <a:avLst/>
          </a:prstGeom>
        </p:spPr>
      </p:pic>
      <p:sp>
        <p:nvSpPr>
          <p:cNvPr id="2" name="Slide Number Placeholder 1"/>
          <p:cNvSpPr>
            <a:spLocks noGrp="1"/>
          </p:cNvSpPr>
          <p:nvPr>
            <p:ph type="sldNum" sz="quarter" idx="12"/>
          </p:nvPr>
        </p:nvSpPr>
        <p:spPr/>
        <p:txBody>
          <a:bodyPr/>
          <a:lstStyle/>
          <a:p>
            <a:fld id="{4EB4F01A-2969-3A48-A665-C2835505F580}" type="slidenum">
              <a:rPr lang="en-US" smtClean="0"/>
              <a:t>125</a:t>
            </a:fld>
            <a:endParaRPr lang="en-US"/>
          </a:p>
        </p:txBody>
      </p:sp>
    </p:spTree>
    <p:extLst>
      <p:ext uri="{BB962C8B-B14F-4D97-AF65-F5344CB8AC3E}">
        <p14:creationId xmlns:p14="http://schemas.microsoft.com/office/powerpoint/2010/main" val="270356242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02-12 at 11.23.3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0" y="1320800"/>
            <a:ext cx="7353300" cy="4216400"/>
          </a:xfrm>
          <a:prstGeom prst="rect">
            <a:avLst/>
          </a:prstGeom>
        </p:spPr>
      </p:pic>
      <p:sp>
        <p:nvSpPr>
          <p:cNvPr id="2" name="Slide Number Placeholder 1"/>
          <p:cNvSpPr>
            <a:spLocks noGrp="1"/>
          </p:cNvSpPr>
          <p:nvPr>
            <p:ph type="sldNum" sz="quarter" idx="12"/>
          </p:nvPr>
        </p:nvSpPr>
        <p:spPr/>
        <p:txBody>
          <a:bodyPr/>
          <a:lstStyle/>
          <a:p>
            <a:fld id="{4EB4F01A-2969-3A48-A665-C2835505F580}" type="slidenum">
              <a:rPr lang="en-US" smtClean="0"/>
              <a:t>126</a:t>
            </a:fld>
            <a:endParaRPr lang="en-US"/>
          </a:p>
        </p:txBody>
      </p:sp>
    </p:spTree>
    <p:extLst>
      <p:ext uri="{BB962C8B-B14F-4D97-AF65-F5344CB8AC3E}">
        <p14:creationId xmlns:p14="http://schemas.microsoft.com/office/powerpoint/2010/main" val="21763181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arm consolidation.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817" y="983128"/>
            <a:ext cx="8856851" cy="4723654"/>
          </a:xfrm>
          <a:prstGeom prst="rect">
            <a:avLst/>
          </a:prstGeom>
        </p:spPr>
      </p:pic>
      <p:sp>
        <p:nvSpPr>
          <p:cNvPr id="2" name="Slide Number Placeholder 1"/>
          <p:cNvSpPr>
            <a:spLocks noGrp="1"/>
          </p:cNvSpPr>
          <p:nvPr>
            <p:ph type="sldNum" sz="quarter" idx="12"/>
          </p:nvPr>
        </p:nvSpPr>
        <p:spPr/>
        <p:txBody>
          <a:bodyPr/>
          <a:lstStyle/>
          <a:p>
            <a:fld id="{4EB4F01A-2969-3A48-A665-C2835505F580}" type="slidenum">
              <a:rPr lang="en-US" smtClean="0"/>
              <a:t>127</a:t>
            </a:fld>
            <a:endParaRPr lang="en-US"/>
          </a:p>
        </p:txBody>
      </p:sp>
    </p:spTree>
    <p:extLst>
      <p:ext uri="{BB962C8B-B14F-4D97-AF65-F5344CB8AC3E}">
        <p14:creationId xmlns:p14="http://schemas.microsoft.com/office/powerpoint/2010/main" val="185426278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“Corn Farm?”</a:t>
            </a:r>
            <a:endParaRPr lang="en-US" dirty="0"/>
          </a:p>
        </p:txBody>
      </p:sp>
      <p:sp>
        <p:nvSpPr>
          <p:cNvPr id="3" name="Content Placeholder 2"/>
          <p:cNvSpPr>
            <a:spLocks noGrp="1"/>
          </p:cNvSpPr>
          <p:nvPr>
            <p:ph idx="1"/>
          </p:nvPr>
        </p:nvSpPr>
        <p:spPr/>
        <p:txBody>
          <a:bodyPr/>
          <a:lstStyle/>
          <a:p>
            <a:r>
              <a:rPr lang="en-US" dirty="0" smtClean="0"/>
              <a:t>Average: </a:t>
            </a:r>
          </a:p>
          <a:p>
            <a:pPr lvl="1"/>
            <a:r>
              <a:rPr lang="en-US" dirty="0" smtClean="0"/>
              <a:t>US: 441 acres</a:t>
            </a:r>
          </a:p>
          <a:p>
            <a:pPr lvl="1"/>
            <a:r>
              <a:rPr lang="en-US" dirty="0" smtClean="0"/>
              <a:t>Our sample: 306 acres (230 football fields)</a:t>
            </a:r>
          </a:p>
          <a:p>
            <a:pPr lvl="1"/>
            <a:endParaRPr lang="en-US" dirty="0"/>
          </a:p>
          <a:p>
            <a:r>
              <a:rPr lang="en-US" dirty="0" smtClean="0"/>
              <a:t>~98% owned by families or family corporations</a:t>
            </a:r>
            <a:endParaRPr lang="en-US" dirty="0"/>
          </a:p>
        </p:txBody>
      </p:sp>
      <p:sp>
        <p:nvSpPr>
          <p:cNvPr id="4" name="Slide Number Placeholder 3"/>
          <p:cNvSpPr>
            <a:spLocks noGrp="1"/>
          </p:cNvSpPr>
          <p:nvPr>
            <p:ph type="sldNum" sz="quarter" idx="12"/>
          </p:nvPr>
        </p:nvSpPr>
        <p:spPr/>
        <p:txBody>
          <a:bodyPr/>
          <a:lstStyle/>
          <a:p>
            <a:fld id="{4EB4F01A-2969-3A48-A665-C2835505F580}" type="slidenum">
              <a:rPr lang="en-US" smtClean="0"/>
              <a:t>128</a:t>
            </a:fld>
            <a:endParaRPr lang="en-US"/>
          </a:p>
        </p:txBody>
      </p:sp>
    </p:spTree>
    <p:extLst>
      <p:ext uri="{BB962C8B-B14F-4D97-AF65-F5344CB8AC3E}">
        <p14:creationId xmlns:p14="http://schemas.microsoft.com/office/powerpoint/2010/main" val="317468838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Antitrust Seed</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March 2013, Monsanto and </a:t>
            </a:r>
            <a:r>
              <a:rPr lang="en-US" dirty="0" err="1" smtClean="0"/>
              <a:t>Dupont</a:t>
            </a:r>
            <a:r>
              <a:rPr lang="en-US" dirty="0" smtClean="0"/>
              <a:t> waved claims against each other</a:t>
            </a:r>
          </a:p>
          <a:p>
            <a:endParaRPr lang="en-US" dirty="0"/>
          </a:p>
          <a:p>
            <a:r>
              <a:rPr lang="en-US" dirty="0" smtClean="0"/>
              <a:t>$1B ruling in favor of Monsanto for infringement of soybean tech</a:t>
            </a:r>
          </a:p>
          <a:p>
            <a:r>
              <a:rPr lang="en-US" dirty="0" err="1" smtClean="0"/>
              <a:t>Dupont</a:t>
            </a:r>
            <a:r>
              <a:rPr lang="en-US" dirty="0" smtClean="0"/>
              <a:t> agreed to drop its own antitrust claim against Monsanto</a:t>
            </a:r>
          </a:p>
          <a:p>
            <a:r>
              <a:rPr lang="en-US" dirty="0" smtClean="0"/>
              <a:t>Previous 2010 DOJ investigation of Monsanto, dropped</a:t>
            </a:r>
          </a:p>
          <a:p>
            <a:r>
              <a:rPr lang="en-US" dirty="0" smtClean="0"/>
              <a:t>Licensing agreements with each other</a:t>
            </a:r>
          </a:p>
          <a:p>
            <a:endParaRPr lang="en-US" dirty="0" smtClean="0"/>
          </a:p>
          <a:p>
            <a:r>
              <a:rPr lang="en-US" dirty="0" smtClean="0"/>
              <a:t>Monsanto’s purchasing of seed companies is secondary strategy, originally they focused on licensing</a:t>
            </a:r>
            <a:endParaRPr lang="en-US" dirty="0"/>
          </a:p>
        </p:txBody>
      </p:sp>
      <p:sp>
        <p:nvSpPr>
          <p:cNvPr id="4" name="Slide Number Placeholder 3"/>
          <p:cNvSpPr>
            <a:spLocks noGrp="1"/>
          </p:cNvSpPr>
          <p:nvPr>
            <p:ph type="sldNum" sz="quarter" idx="12"/>
          </p:nvPr>
        </p:nvSpPr>
        <p:spPr/>
        <p:txBody>
          <a:bodyPr/>
          <a:lstStyle/>
          <a:p>
            <a:fld id="{4EB4F01A-2969-3A48-A665-C2835505F580}" type="slidenum">
              <a:rPr lang="en-US" smtClean="0"/>
              <a:t>129</a:t>
            </a:fld>
            <a:endParaRPr lang="en-US"/>
          </a:p>
        </p:txBody>
      </p:sp>
    </p:spTree>
    <p:extLst>
      <p:ext uri="{BB962C8B-B14F-4D97-AF65-F5344CB8AC3E}">
        <p14:creationId xmlns:p14="http://schemas.microsoft.com/office/powerpoint/2010/main" val="3430627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361397962"/>
              </p:ext>
            </p:extLst>
          </p:nvPr>
        </p:nvGraphicFramePr>
        <p:xfrm>
          <a:off x="595502" y="2765777"/>
          <a:ext cx="8091298" cy="2165984"/>
        </p:xfrm>
        <a:graphic>
          <a:graphicData uri="http://schemas.openxmlformats.org/drawingml/2006/table">
            <a:tbl>
              <a:tblPr firstRow="1" bandRow="1">
                <a:tableStyleId>{5C22544A-7EE6-4342-B048-85BDC9FD1C3A}</a:tableStyleId>
              </a:tblPr>
              <a:tblGrid>
                <a:gridCol w="4027298"/>
                <a:gridCol w="2032000"/>
                <a:gridCol w="2032000"/>
              </a:tblGrid>
              <a:tr h="370840">
                <a:tc>
                  <a:txBody>
                    <a:bodyPr/>
                    <a:lstStyle/>
                    <a:p>
                      <a:pPr marL="0" marR="0">
                        <a:spcBef>
                          <a:spcPts val="0"/>
                        </a:spcBef>
                        <a:spcAft>
                          <a:spcPts val="0"/>
                        </a:spcAft>
                      </a:pPr>
                      <a:r>
                        <a:rPr lang="en-US" sz="2800" dirty="0">
                          <a:effectLst/>
                          <a:latin typeface="Arial"/>
                          <a:ea typeface="ＭＳ 明朝"/>
                          <a:cs typeface="Times New Roman"/>
                        </a:rPr>
                        <a:t> </a:t>
                      </a:r>
                      <a:endParaRPr lang="en-US" sz="2800" dirty="0">
                        <a:effectLst/>
                        <a:latin typeface="Cambria"/>
                        <a:ea typeface="ＭＳ 明朝"/>
                        <a:cs typeface="Times New Roman"/>
                      </a:endParaRPr>
                    </a:p>
                  </a:txBody>
                  <a:tcPr marL="10795" marR="10795" marT="10795" marB="0" anchor="b"/>
                </a:tc>
                <a:tc>
                  <a:txBody>
                    <a:bodyPr/>
                    <a:lstStyle/>
                    <a:p>
                      <a:pPr marL="0" marR="0" algn="ctr">
                        <a:spcBef>
                          <a:spcPts val="0"/>
                        </a:spcBef>
                        <a:spcAft>
                          <a:spcPts val="0"/>
                        </a:spcAft>
                      </a:pPr>
                      <a:r>
                        <a:rPr lang="en-US" sz="2800">
                          <a:effectLst/>
                          <a:latin typeface="Arial"/>
                          <a:ea typeface="ＭＳ 明朝"/>
                          <a:cs typeface="Times New Roman"/>
                        </a:rPr>
                        <a:t>Comm. Corn</a:t>
                      </a:r>
                      <a:br>
                        <a:rPr lang="en-US" sz="2800">
                          <a:effectLst/>
                          <a:latin typeface="Arial"/>
                          <a:ea typeface="ＭＳ 明朝"/>
                          <a:cs typeface="Times New Roman"/>
                        </a:rPr>
                      </a:br>
                      <a:r>
                        <a:rPr lang="en-US" sz="2800">
                          <a:effectLst/>
                          <a:latin typeface="Arial"/>
                          <a:ea typeface="ＭＳ 明朝"/>
                          <a:cs typeface="Times New Roman"/>
                        </a:rPr>
                        <a:t>Growers</a:t>
                      </a:r>
                      <a:endParaRPr lang="en-US" sz="2800">
                        <a:effectLst/>
                        <a:latin typeface="Cambria"/>
                        <a:ea typeface="ＭＳ 明朝"/>
                        <a:cs typeface="Times New Roman"/>
                      </a:endParaRPr>
                    </a:p>
                  </a:txBody>
                  <a:tcPr marL="10795" marR="10795" marT="10795" marB="0" anchor="b"/>
                </a:tc>
                <a:tc>
                  <a:txBody>
                    <a:bodyPr/>
                    <a:lstStyle/>
                    <a:p>
                      <a:pPr marL="0" marR="0" algn="ctr">
                        <a:spcBef>
                          <a:spcPts val="0"/>
                        </a:spcBef>
                        <a:spcAft>
                          <a:spcPts val="0"/>
                        </a:spcAft>
                      </a:pPr>
                      <a:r>
                        <a:rPr lang="en-US" sz="2800">
                          <a:effectLst/>
                          <a:latin typeface="Arial"/>
                          <a:ea typeface="ＭＳ 明朝"/>
                          <a:cs typeface="Times New Roman"/>
                        </a:rPr>
                        <a:t>Seed Corn</a:t>
                      </a:r>
                      <a:br>
                        <a:rPr lang="en-US" sz="2800">
                          <a:effectLst/>
                          <a:latin typeface="Arial"/>
                          <a:ea typeface="ＭＳ 明朝"/>
                          <a:cs typeface="Times New Roman"/>
                        </a:rPr>
                      </a:br>
                      <a:r>
                        <a:rPr lang="en-US" sz="2800">
                          <a:effectLst/>
                          <a:latin typeface="Arial"/>
                          <a:ea typeface="ＭＳ 明朝"/>
                          <a:cs typeface="Times New Roman"/>
                        </a:rPr>
                        <a:t>Growers</a:t>
                      </a:r>
                      <a:endParaRPr lang="en-US" sz="2800">
                        <a:effectLst/>
                        <a:latin typeface="Cambria"/>
                        <a:ea typeface="ＭＳ 明朝"/>
                        <a:cs typeface="Times New Roman"/>
                      </a:endParaRPr>
                    </a:p>
                  </a:txBody>
                  <a:tcPr marL="10795" marR="10795" marT="10795" marB="0" anchor="b"/>
                </a:tc>
              </a:tr>
              <a:tr h="370840">
                <a:tc>
                  <a:txBody>
                    <a:bodyPr/>
                    <a:lstStyle/>
                    <a:p>
                      <a:pPr marL="0" marR="0" algn="r">
                        <a:spcBef>
                          <a:spcPts val="0"/>
                        </a:spcBef>
                        <a:spcAft>
                          <a:spcPts val="0"/>
                        </a:spcAft>
                      </a:pPr>
                      <a:r>
                        <a:rPr lang="en-US" sz="2800" dirty="0">
                          <a:effectLst/>
                          <a:latin typeface="Arial"/>
                          <a:ea typeface="ＭＳ 明朝"/>
                          <a:cs typeface="Times New Roman"/>
                        </a:rPr>
                        <a:t>Avg. N Applied (lbs./acre)</a:t>
                      </a:r>
                      <a:endParaRPr lang="en-US" sz="2800" dirty="0">
                        <a:effectLst/>
                        <a:latin typeface="Cambria"/>
                        <a:ea typeface="ＭＳ 明朝"/>
                        <a:cs typeface="Times New Roman"/>
                      </a:endParaRPr>
                    </a:p>
                  </a:txBody>
                  <a:tcPr marL="10795" marR="10795" marT="10795" marB="0" anchor="b"/>
                </a:tc>
                <a:tc>
                  <a:txBody>
                    <a:bodyPr/>
                    <a:lstStyle/>
                    <a:p>
                      <a:pPr marL="0" marR="0" algn="ctr">
                        <a:spcBef>
                          <a:spcPts val="0"/>
                        </a:spcBef>
                        <a:spcAft>
                          <a:spcPts val="0"/>
                        </a:spcAft>
                      </a:pPr>
                      <a:r>
                        <a:rPr lang="en-US" sz="2800" dirty="0">
                          <a:effectLst/>
                          <a:latin typeface="Arial"/>
                          <a:ea typeface="ＭＳ 明朝"/>
                          <a:cs typeface="Times New Roman"/>
                        </a:rPr>
                        <a:t>108.19 lbs.</a:t>
                      </a:r>
                      <a:endParaRPr lang="en-US" sz="2800" dirty="0">
                        <a:effectLst/>
                        <a:latin typeface="Cambria"/>
                        <a:ea typeface="ＭＳ 明朝"/>
                        <a:cs typeface="Times New Roman"/>
                      </a:endParaRPr>
                    </a:p>
                  </a:txBody>
                  <a:tcPr marL="10795" marR="10795" marT="10795" marB="0" anchor="b"/>
                </a:tc>
                <a:tc>
                  <a:txBody>
                    <a:bodyPr/>
                    <a:lstStyle/>
                    <a:p>
                      <a:pPr marL="0" marR="0" algn="ctr">
                        <a:spcBef>
                          <a:spcPts val="0"/>
                        </a:spcBef>
                        <a:spcAft>
                          <a:spcPts val="0"/>
                        </a:spcAft>
                      </a:pPr>
                      <a:r>
                        <a:rPr lang="en-US" sz="2800">
                          <a:effectLst/>
                          <a:latin typeface="Arial"/>
                          <a:ea typeface="ＭＳ 明朝"/>
                          <a:cs typeface="Times New Roman"/>
                        </a:rPr>
                        <a:t>133.58 lbs.</a:t>
                      </a:r>
                      <a:endParaRPr lang="en-US" sz="2800">
                        <a:effectLst/>
                        <a:latin typeface="Cambria"/>
                        <a:ea typeface="ＭＳ 明朝"/>
                        <a:cs typeface="Times New Roman"/>
                      </a:endParaRPr>
                    </a:p>
                  </a:txBody>
                  <a:tcPr marL="10795" marR="10795" marT="10795" marB="0" anchor="b"/>
                </a:tc>
              </a:tr>
              <a:tr h="370840">
                <a:tc>
                  <a:txBody>
                    <a:bodyPr/>
                    <a:lstStyle/>
                    <a:p>
                      <a:pPr marL="0" marR="0" algn="r">
                        <a:spcBef>
                          <a:spcPts val="0"/>
                        </a:spcBef>
                        <a:spcAft>
                          <a:spcPts val="0"/>
                        </a:spcAft>
                      </a:pPr>
                      <a:r>
                        <a:rPr lang="en-US" sz="2800" dirty="0">
                          <a:effectLst/>
                          <a:latin typeface="Arial"/>
                          <a:ea typeface="ＭＳ 明朝"/>
                          <a:cs typeface="Times New Roman"/>
                        </a:rPr>
                        <a:t>F</a:t>
                      </a:r>
                      <a:endParaRPr lang="en-US" sz="2800" dirty="0">
                        <a:effectLst/>
                        <a:latin typeface="Cambria"/>
                        <a:ea typeface="ＭＳ 明朝"/>
                        <a:cs typeface="Times New Roman"/>
                      </a:endParaRPr>
                    </a:p>
                  </a:txBody>
                  <a:tcPr marL="10795" marR="10795" marT="10795" marB="0" anchor="b"/>
                </a:tc>
                <a:tc gridSpan="2">
                  <a:txBody>
                    <a:bodyPr/>
                    <a:lstStyle/>
                    <a:p>
                      <a:pPr marL="0" marR="0" algn="ctr">
                        <a:spcBef>
                          <a:spcPts val="0"/>
                        </a:spcBef>
                        <a:spcAft>
                          <a:spcPts val="0"/>
                        </a:spcAft>
                      </a:pPr>
                      <a:r>
                        <a:rPr lang="en-US" sz="2800" dirty="0">
                          <a:effectLst/>
                          <a:latin typeface="Arial"/>
                          <a:ea typeface="ＭＳ 明朝"/>
                          <a:cs typeface="Times New Roman"/>
                        </a:rPr>
                        <a:t>5.46*</a:t>
                      </a:r>
                      <a:endParaRPr lang="en-US" sz="2800" dirty="0">
                        <a:effectLst/>
                        <a:latin typeface="Cambria"/>
                        <a:ea typeface="ＭＳ 明朝"/>
                        <a:cs typeface="Times New Roman"/>
                      </a:endParaRPr>
                    </a:p>
                  </a:txBody>
                  <a:tcPr marL="10795" marR="10795" marT="10795" marB="0" anchor="b"/>
                </a:tc>
                <a:tc hMerge="1">
                  <a:txBody>
                    <a:bodyPr/>
                    <a:lstStyle/>
                    <a:p>
                      <a:endParaRPr lang="en-US"/>
                    </a:p>
                  </a:txBody>
                  <a:tcPr/>
                </a:tc>
              </a:tr>
            </a:tbl>
          </a:graphicData>
        </a:graphic>
      </p:graphicFrame>
      <p:sp>
        <p:nvSpPr>
          <p:cNvPr id="5" name="Title 4"/>
          <p:cNvSpPr>
            <a:spLocks noGrp="1"/>
          </p:cNvSpPr>
          <p:nvPr>
            <p:ph type="title"/>
          </p:nvPr>
        </p:nvSpPr>
        <p:spPr/>
        <p:txBody>
          <a:bodyPr/>
          <a:lstStyle/>
          <a:p>
            <a:endParaRPr lang="en-US"/>
          </a:p>
        </p:txBody>
      </p:sp>
      <p:sp>
        <p:nvSpPr>
          <p:cNvPr id="2" name="Slide Number Placeholder 1"/>
          <p:cNvSpPr>
            <a:spLocks noGrp="1"/>
          </p:cNvSpPr>
          <p:nvPr>
            <p:ph type="sldNum" sz="quarter" idx="12"/>
          </p:nvPr>
        </p:nvSpPr>
        <p:spPr/>
        <p:txBody>
          <a:bodyPr/>
          <a:lstStyle/>
          <a:p>
            <a:fld id="{4EB4F01A-2969-3A48-A665-C2835505F580}" type="slidenum">
              <a:rPr lang="en-US" smtClean="0"/>
              <a:t>13</a:t>
            </a:fld>
            <a:endParaRPr lang="en-US"/>
          </a:p>
        </p:txBody>
      </p:sp>
    </p:spTree>
    <p:extLst>
      <p:ext uri="{BB962C8B-B14F-4D97-AF65-F5344CB8AC3E}">
        <p14:creationId xmlns:p14="http://schemas.microsoft.com/office/powerpoint/2010/main" val="37111874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Neoliberal regulation</a:t>
            </a:r>
            <a:endParaRPr lang="en-US" dirty="0"/>
          </a:p>
        </p:txBody>
      </p:sp>
      <p:sp>
        <p:nvSpPr>
          <p:cNvPr id="3" name="Content Placeholder 2"/>
          <p:cNvSpPr>
            <a:spLocks noGrp="1"/>
          </p:cNvSpPr>
          <p:nvPr>
            <p:ph idx="1"/>
          </p:nvPr>
        </p:nvSpPr>
        <p:spPr/>
        <p:txBody>
          <a:bodyPr/>
          <a:lstStyle/>
          <a:p>
            <a:r>
              <a:rPr lang="en-US" dirty="0" smtClean="0"/>
              <a:t>Shift regulatory responsibility from state to market</a:t>
            </a:r>
          </a:p>
          <a:p>
            <a:endParaRPr lang="en-US" dirty="0"/>
          </a:p>
          <a:p>
            <a:r>
              <a:rPr lang="en-US" dirty="0" smtClean="0"/>
              <a:t>Neoliberal logic:</a:t>
            </a:r>
          </a:p>
          <a:p>
            <a:pPr lvl="1"/>
            <a:r>
              <a:rPr lang="en-US" dirty="0" smtClean="0"/>
              <a:t>Environmental “goods” are best provided by market mechanisms</a:t>
            </a:r>
          </a:p>
          <a:p>
            <a:pPr lvl="1"/>
            <a:endParaRPr lang="en-US" dirty="0"/>
          </a:p>
          <a:p>
            <a:r>
              <a:rPr lang="en-US" dirty="0" smtClean="0"/>
              <a:t>Broader implications</a:t>
            </a:r>
            <a:endParaRPr lang="en-US" dirty="0"/>
          </a:p>
        </p:txBody>
      </p:sp>
      <p:sp>
        <p:nvSpPr>
          <p:cNvPr id="4" name="Slide Number Placeholder 3"/>
          <p:cNvSpPr>
            <a:spLocks noGrp="1"/>
          </p:cNvSpPr>
          <p:nvPr>
            <p:ph type="sldNum" sz="quarter" idx="12"/>
          </p:nvPr>
        </p:nvSpPr>
        <p:spPr/>
        <p:txBody>
          <a:bodyPr/>
          <a:lstStyle/>
          <a:p>
            <a:fld id="{4EB4F01A-2969-3A48-A665-C2835505F580}" type="slidenum">
              <a:rPr lang="en-US" smtClean="0"/>
              <a:t>130</a:t>
            </a:fld>
            <a:endParaRPr lang="en-US"/>
          </a:p>
        </p:txBody>
      </p:sp>
    </p:spTree>
    <p:extLst>
      <p:ext uri="{BB962C8B-B14F-4D97-AF65-F5344CB8AC3E}">
        <p14:creationId xmlns:p14="http://schemas.microsoft.com/office/powerpoint/2010/main" val="32571766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882781281"/>
              </p:ext>
            </p:extLst>
          </p:nvPr>
        </p:nvGraphicFramePr>
        <p:xfrm>
          <a:off x="1524000" y="285750"/>
          <a:ext cx="6096000" cy="6286500"/>
        </p:xfrm>
        <a:graphic>
          <a:graphicData uri="http://schemas.openxmlformats.org/presentationml/2006/ole">
            <mc:AlternateContent xmlns:mc="http://schemas.openxmlformats.org/markup-compatibility/2006">
              <mc:Choice xmlns:v="urn:schemas-microsoft-com:vml" Requires="v">
                <p:oleObj spid="_x0000_s1025" name="Document" r:id="rId3" imgW="6096000" imgH="6286500" progId="Word.Document.12">
                  <p:embed/>
                </p:oleObj>
              </mc:Choice>
              <mc:Fallback>
                <p:oleObj name="Document" r:id="rId3" imgW="6096000" imgH="6286500" progId="Word.Document.12">
                  <p:embed/>
                  <p:pic>
                    <p:nvPicPr>
                      <p:cNvPr id="0" name=""/>
                      <p:cNvPicPr/>
                      <p:nvPr/>
                    </p:nvPicPr>
                    <p:blipFill>
                      <a:blip r:embed="rId4"/>
                      <a:stretch>
                        <a:fillRect/>
                      </a:stretch>
                    </p:blipFill>
                    <p:spPr>
                      <a:xfrm>
                        <a:off x="1524000" y="285750"/>
                        <a:ext cx="6096000" cy="6286500"/>
                      </a:xfrm>
                      <a:prstGeom prst="rect">
                        <a:avLst/>
                      </a:prstGeom>
                    </p:spPr>
                  </p:pic>
                </p:oleObj>
              </mc:Fallback>
            </mc:AlternateContent>
          </a:graphicData>
        </a:graphic>
      </p:graphicFrame>
    </p:spTree>
    <p:extLst>
      <p:ext uri="{BB962C8B-B14F-4D97-AF65-F5344CB8AC3E}">
        <p14:creationId xmlns:p14="http://schemas.microsoft.com/office/powerpoint/2010/main" val="1525136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236008657"/>
              </p:ext>
            </p:extLst>
          </p:nvPr>
        </p:nvGraphicFramePr>
        <p:xfrm>
          <a:off x="595502" y="2765777"/>
          <a:ext cx="8091298" cy="2165984"/>
        </p:xfrm>
        <a:graphic>
          <a:graphicData uri="http://schemas.openxmlformats.org/drawingml/2006/table">
            <a:tbl>
              <a:tblPr firstRow="1" bandRow="1">
                <a:tableStyleId>{5C22544A-7EE6-4342-B048-85BDC9FD1C3A}</a:tableStyleId>
              </a:tblPr>
              <a:tblGrid>
                <a:gridCol w="4027298"/>
                <a:gridCol w="2032000"/>
                <a:gridCol w="2032000"/>
              </a:tblGrid>
              <a:tr h="370840">
                <a:tc>
                  <a:txBody>
                    <a:bodyPr/>
                    <a:lstStyle/>
                    <a:p>
                      <a:pPr marL="0" marR="0">
                        <a:spcBef>
                          <a:spcPts val="0"/>
                        </a:spcBef>
                        <a:spcAft>
                          <a:spcPts val="0"/>
                        </a:spcAft>
                      </a:pPr>
                      <a:r>
                        <a:rPr lang="en-US" sz="2800" dirty="0">
                          <a:effectLst/>
                          <a:latin typeface="Arial"/>
                          <a:ea typeface="ＭＳ 明朝"/>
                          <a:cs typeface="Times New Roman"/>
                        </a:rPr>
                        <a:t> </a:t>
                      </a:r>
                      <a:endParaRPr lang="en-US" sz="2800" dirty="0">
                        <a:effectLst/>
                        <a:latin typeface="Cambria"/>
                        <a:ea typeface="ＭＳ 明朝"/>
                        <a:cs typeface="Times New Roman"/>
                      </a:endParaRPr>
                    </a:p>
                  </a:txBody>
                  <a:tcPr marL="10795" marR="10795" marT="10795" marB="0" anchor="b"/>
                </a:tc>
                <a:tc>
                  <a:txBody>
                    <a:bodyPr/>
                    <a:lstStyle/>
                    <a:p>
                      <a:pPr marL="0" marR="0" algn="ctr">
                        <a:spcBef>
                          <a:spcPts val="0"/>
                        </a:spcBef>
                        <a:spcAft>
                          <a:spcPts val="0"/>
                        </a:spcAft>
                      </a:pPr>
                      <a:r>
                        <a:rPr lang="en-US" sz="2800">
                          <a:effectLst/>
                          <a:latin typeface="Arial"/>
                          <a:ea typeface="ＭＳ 明朝"/>
                          <a:cs typeface="Times New Roman"/>
                        </a:rPr>
                        <a:t>Comm. Corn</a:t>
                      </a:r>
                      <a:br>
                        <a:rPr lang="en-US" sz="2800">
                          <a:effectLst/>
                          <a:latin typeface="Arial"/>
                          <a:ea typeface="ＭＳ 明朝"/>
                          <a:cs typeface="Times New Roman"/>
                        </a:rPr>
                      </a:br>
                      <a:r>
                        <a:rPr lang="en-US" sz="2800">
                          <a:effectLst/>
                          <a:latin typeface="Arial"/>
                          <a:ea typeface="ＭＳ 明朝"/>
                          <a:cs typeface="Times New Roman"/>
                        </a:rPr>
                        <a:t>Growers</a:t>
                      </a:r>
                      <a:endParaRPr lang="en-US" sz="2800">
                        <a:effectLst/>
                        <a:latin typeface="Cambria"/>
                        <a:ea typeface="ＭＳ 明朝"/>
                        <a:cs typeface="Times New Roman"/>
                      </a:endParaRPr>
                    </a:p>
                  </a:txBody>
                  <a:tcPr marL="10795" marR="10795" marT="10795" marB="0" anchor="b"/>
                </a:tc>
                <a:tc>
                  <a:txBody>
                    <a:bodyPr/>
                    <a:lstStyle/>
                    <a:p>
                      <a:pPr marL="0" marR="0" algn="ctr">
                        <a:spcBef>
                          <a:spcPts val="0"/>
                        </a:spcBef>
                        <a:spcAft>
                          <a:spcPts val="0"/>
                        </a:spcAft>
                      </a:pPr>
                      <a:r>
                        <a:rPr lang="en-US" sz="2800">
                          <a:effectLst/>
                          <a:latin typeface="Arial"/>
                          <a:ea typeface="ＭＳ 明朝"/>
                          <a:cs typeface="Times New Roman"/>
                        </a:rPr>
                        <a:t>Seed Corn</a:t>
                      </a:r>
                      <a:br>
                        <a:rPr lang="en-US" sz="2800">
                          <a:effectLst/>
                          <a:latin typeface="Arial"/>
                          <a:ea typeface="ＭＳ 明朝"/>
                          <a:cs typeface="Times New Roman"/>
                        </a:rPr>
                      </a:br>
                      <a:r>
                        <a:rPr lang="en-US" sz="2800">
                          <a:effectLst/>
                          <a:latin typeface="Arial"/>
                          <a:ea typeface="ＭＳ 明朝"/>
                          <a:cs typeface="Times New Roman"/>
                        </a:rPr>
                        <a:t>Growers</a:t>
                      </a:r>
                      <a:endParaRPr lang="en-US" sz="2800">
                        <a:effectLst/>
                        <a:latin typeface="Cambria"/>
                        <a:ea typeface="ＭＳ 明朝"/>
                        <a:cs typeface="Times New Roman"/>
                      </a:endParaRPr>
                    </a:p>
                  </a:txBody>
                  <a:tcPr marL="10795" marR="10795" marT="10795" marB="0" anchor="b"/>
                </a:tc>
              </a:tr>
              <a:tr h="370840">
                <a:tc>
                  <a:txBody>
                    <a:bodyPr/>
                    <a:lstStyle/>
                    <a:p>
                      <a:pPr marL="0" marR="0" algn="r">
                        <a:spcBef>
                          <a:spcPts val="0"/>
                        </a:spcBef>
                        <a:spcAft>
                          <a:spcPts val="0"/>
                        </a:spcAft>
                      </a:pPr>
                      <a:r>
                        <a:rPr lang="en-US" sz="2800" dirty="0" smtClean="0">
                          <a:effectLst/>
                          <a:latin typeface="Arial"/>
                          <a:ea typeface="ＭＳ 明朝"/>
                          <a:cs typeface="Times New Roman"/>
                        </a:rPr>
                        <a:t>Avg.</a:t>
                      </a:r>
                      <a:r>
                        <a:rPr lang="en-US" sz="2800" baseline="0" dirty="0" smtClean="0">
                          <a:effectLst/>
                          <a:latin typeface="Arial"/>
                          <a:ea typeface="ＭＳ 明朝"/>
                          <a:cs typeface="Times New Roman"/>
                        </a:rPr>
                        <a:t> </a:t>
                      </a:r>
                      <a:r>
                        <a:rPr lang="en-US" sz="2800" dirty="0" smtClean="0">
                          <a:effectLst/>
                          <a:latin typeface="Arial"/>
                          <a:ea typeface="ＭＳ 明朝"/>
                          <a:cs typeface="Times New Roman"/>
                        </a:rPr>
                        <a:t>Farm Size</a:t>
                      </a:r>
                      <a:endParaRPr lang="en-US" sz="2800" dirty="0">
                        <a:effectLst/>
                        <a:latin typeface="Cambria"/>
                        <a:ea typeface="ＭＳ 明朝"/>
                        <a:cs typeface="Times New Roman"/>
                      </a:endParaRPr>
                    </a:p>
                  </a:txBody>
                  <a:tcPr marL="10795" marR="10795" marT="10795" marB="0" anchor="b"/>
                </a:tc>
                <a:tc>
                  <a:txBody>
                    <a:bodyPr/>
                    <a:lstStyle/>
                    <a:p>
                      <a:pPr marL="0" marR="0" algn="ctr">
                        <a:spcBef>
                          <a:spcPts val="0"/>
                        </a:spcBef>
                        <a:spcAft>
                          <a:spcPts val="0"/>
                        </a:spcAft>
                      </a:pPr>
                      <a:r>
                        <a:rPr lang="en-US" sz="2800" dirty="0" smtClean="0">
                          <a:effectLst/>
                          <a:latin typeface="Arial"/>
                          <a:ea typeface="ＭＳ 明朝"/>
                          <a:cs typeface="Times New Roman"/>
                        </a:rPr>
                        <a:t>271 acres</a:t>
                      </a:r>
                      <a:endParaRPr lang="en-US" sz="2800" dirty="0">
                        <a:effectLst/>
                        <a:latin typeface="Cambria"/>
                        <a:ea typeface="ＭＳ 明朝"/>
                        <a:cs typeface="Times New Roman"/>
                      </a:endParaRPr>
                    </a:p>
                  </a:txBody>
                  <a:tcPr marL="10795" marR="10795" marT="10795" marB="0" anchor="b"/>
                </a:tc>
                <a:tc>
                  <a:txBody>
                    <a:bodyPr/>
                    <a:lstStyle/>
                    <a:p>
                      <a:pPr marL="0" marR="0" algn="ctr">
                        <a:spcBef>
                          <a:spcPts val="0"/>
                        </a:spcBef>
                        <a:spcAft>
                          <a:spcPts val="0"/>
                        </a:spcAft>
                      </a:pPr>
                      <a:r>
                        <a:rPr lang="en-US" sz="2800" dirty="0" smtClean="0">
                          <a:effectLst/>
                          <a:latin typeface="Arial"/>
                          <a:ea typeface="ＭＳ 明朝"/>
                          <a:cs typeface="Times New Roman"/>
                        </a:rPr>
                        <a:t>517 acres</a:t>
                      </a:r>
                      <a:endParaRPr lang="en-US" sz="2800" dirty="0">
                        <a:effectLst/>
                        <a:latin typeface="Cambria"/>
                        <a:ea typeface="ＭＳ 明朝"/>
                        <a:cs typeface="Times New Roman"/>
                      </a:endParaRPr>
                    </a:p>
                  </a:txBody>
                  <a:tcPr marL="10795" marR="10795" marT="10795" marB="0" anchor="b"/>
                </a:tc>
              </a:tr>
              <a:tr h="370840">
                <a:tc>
                  <a:txBody>
                    <a:bodyPr/>
                    <a:lstStyle/>
                    <a:p>
                      <a:pPr marL="0" marR="0" algn="r">
                        <a:spcBef>
                          <a:spcPts val="0"/>
                        </a:spcBef>
                        <a:spcAft>
                          <a:spcPts val="0"/>
                        </a:spcAft>
                      </a:pPr>
                      <a:r>
                        <a:rPr lang="en-US" sz="2800">
                          <a:effectLst/>
                          <a:latin typeface="Arial"/>
                          <a:ea typeface="ＭＳ 明朝"/>
                          <a:cs typeface="Times New Roman"/>
                        </a:rPr>
                        <a:t>F</a:t>
                      </a:r>
                      <a:endParaRPr lang="en-US" sz="2800">
                        <a:effectLst/>
                        <a:latin typeface="Cambria"/>
                        <a:ea typeface="ＭＳ 明朝"/>
                        <a:cs typeface="Times New Roman"/>
                      </a:endParaRPr>
                    </a:p>
                  </a:txBody>
                  <a:tcPr marL="10795" marR="10795" marT="10795" marB="0" anchor="b"/>
                </a:tc>
                <a:tc gridSpan="2">
                  <a:txBody>
                    <a:bodyPr/>
                    <a:lstStyle/>
                    <a:p>
                      <a:pPr marL="0" marR="0" algn="ctr">
                        <a:spcBef>
                          <a:spcPts val="0"/>
                        </a:spcBef>
                        <a:spcAft>
                          <a:spcPts val="0"/>
                        </a:spcAft>
                      </a:pPr>
                      <a:r>
                        <a:rPr lang="en-US" sz="2800" dirty="0" smtClean="0">
                          <a:effectLst/>
                          <a:latin typeface="Arial"/>
                          <a:ea typeface="ＭＳ 明朝"/>
                          <a:cs typeface="Times New Roman"/>
                        </a:rPr>
                        <a:t>6.62**</a:t>
                      </a:r>
                      <a:endParaRPr lang="en-US" sz="2800" dirty="0">
                        <a:effectLst/>
                        <a:latin typeface="Cambria"/>
                        <a:ea typeface="ＭＳ 明朝"/>
                        <a:cs typeface="Times New Roman"/>
                      </a:endParaRPr>
                    </a:p>
                  </a:txBody>
                  <a:tcPr marL="10795" marR="10795" marT="10795" marB="0" anchor="b"/>
                </a:tc>
                <a:tc hMerge="1">
                  <a:txBody>
                    <a:bodyPr/>
                    <a:lstStyle/>
                    <a:p>
                      <a:endParaRPr lang="en-US"/>
                    </a:p>
                  </a:txBody>
                  <a:tcPr/>
                </a:tc>
              </a:tr>
            </a:tbl>
          </a:graphicData>
        </a:graphic>
      </p:graphicFrame>
      <p:sp>
        <p:nvSpPr>
          <p:cNvPr id="5" name="Title 4"/>
          <p:cNvSpPr>
            <a:spLocks noGrp="1"/>
          </p:cNvSpPr>
          <p:nvPr>
            <p:ph type="title"/>
          </p:nvPr>
        </p:nvSpPr>
        <p:spPr/>
        <p:txBody>
          <a:bodyPr/>
          <a:lstStyle/>
          <a:p>
            <a:endParaRPr lang="en-US"/>
          </a:p>
        </p:txBody>
      </p:sp>
      <p:sp>
        <p:nvSpPr>
          <p:cNvPr id="2" name="Slide Number Placeholder 1"/>
          <p:cNvSpPr>
            <a:spLocks noGrp="1"/>
          </p:cNvSpPr>
          <p:nvPr>
            <p:ph type="sldNum" sz="quarter" idx="12"/>
          </p:nvPr>
        </p:nvSpPr>
        <p:spPr/>
        <p:txBody>
          <a:bodyPr/>
          <a:lstStyle/>
          <a:p>
            <a:fld id="{4EB4F01A-2969-3A48-A665-C2835505F580}" type="slidenum">
              <a:rPr lang="en-US" smtClean="0"/>
              <a:t>14</a:t>
            </a:fld>
            <a:endParaRPr lang="en-US"/>
          </a:p>
        </p:txBody>
      </p:sp>
    </p:spTree>
    <p:extLst>
      <p:ext uri="{BB962C8B-B14F-4D97-AF65-F5344CB8AC3E}">
        <p14:creationId xmlns:p14="http://schemas.microsoft.com/office/powerpoint/2010/main" val="21216145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Failure to Adopt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19896896"/>
              </p:ext>
            </p:extLst>
          </p:nvPr>
        </p:nvGraphicFramePr>
        <p:xfrm>
          <a:off x="457200" y="1600200"/>
          <a:ext cx="8229600" cy="3840479"/>
        </p:xfrm>
        <a:graphic>
          <a:graphicData uri="http://schemas.openxmlformats.org/drawingml/2006/table">
            <a:tbl>
              <a:tblPr firstRow="1" bandRow="1">
                <a:tableStyleId>{5C22544A-7EE6-4342-B048-85BDC9FD1C3A}</a:tableStyleId>
              </a:tblPr>
              <a:tblGrid>
                <a:gridCol w="2057400"/>
                <a:gridCol w="2057400"/>
                <a:gridCol w="2057400"/>
                <a:gridCol w="2057400"/>
              </a:tblGrid>
              <a:tr h="370840">
                <a:tc>
                  <a:txBody>
                    <a:bodyPr/>
                    <a:lstStyle/>
                    <a:p>
                      <a:pPr marL="0" marR="0">
                        <a:spcBef>
                          <a:spcPts val="0"/>
                        </a:spcBef>
                        <a:spcAft>
                          <a:spcPts val="0"/>
                        </a:spcAft>
                      </a:pPr>
                      <a:r>
                        <a:rPr lang="en-US" sz="2800" dirty="0">
                          <a:solidFill>
                            <a:srgbClr val="000000"/>
                          </a:solidFill>
                          <a:effectLst/>
                          <a:latin typeface="Arial"/>
                          <a:ea typeface="Times New Roman"/>
                          <a:cs typeface="Times New Roman"/>
                        </a:rPr>
                        <a:t> </a:t>
                      </a:r>
                      <a:endParaRPr lang="en-US" sz="2800" dirty="0">
                        <a:effectLst/>
                        <a:latin typeface="Cambria"/>
                        <a:ea typeface="ＭＳ 明朝"/>
                        <a:cs typeface="Times New Roman"/>
                      </a:endParaRPr>
                    </a:p>
                  </a:txBody>
                  <a:tcPr marL="68580" marR="68580" marT="0" marB="0" anchor="b"/>
                </a:tc>
                <a:tc gridSpan="3">
                  <a:txBody>
                    <a:bodyPr/>
                    <a:lstStyle/>
                    <a:p>
                      <a:pPr marL="0" marR="0" algn="ctr">
                        <a:spcBef>
                          <a:spcPts val="0"/>
                        </a:spcBef>
                        <a:spcAft>
                          <a:spcPts val="0"/>
                        </a:spcAft>
                      </a:pPr>
                      <a:r>
                        <a:rPr lang="en-US" sz="2800" dirty="0">
                          <a:solidFill>
                            <a:srgbClr val="000000"/>
                          </a:solidFill>
                          <a:effectLst/>
                          <a:latin typeface="Arial"/>
                          <a:ea typeface="Times New Roman"/>
                          <a:cs typeface="Times New Roman"/>
                        </a:rPr>
                        <a:t>Would you be </a:t>
                      </a:r>
                      <a:br>
                        <a:rPr lang="en-US" sz="2800" dirty="0">
                          <a:solidFill>
                            <a:srgbClr val="000000"/>
                          </a:solidFill>
                          <a:effectLst/>
                          <a:latin typeface="Arial"/>
                          <a:ea typeface="Times New Roman"/>
                          <a:cs typeface="Times New Roman"/>
                        </a:rPr>
                      </a:br>
                      <a:r>
                        <a:rPr lang="en-US" sz="2800" dirty="0">
                          <a:solidFill>
                            <a:srgbClr val="000000"/>
                          </a:solidFill>
                          <a:effectLst/>
                          <a:latin typeface="Arial"/>
                          <a:ea typeface="Times New Roman"/>
                          <a:cs typeface="Times New Roman"/>
                        </a:rPr>
                        <a:t>interested in </a:t>
                      </a:r>
                      <a:r>
                        <a:rPr lang="en-US" sz="2800" dirty="0" smtClean="0">
                          <a:solidFill>
                            <a:srgbClr val="000000"/>
                          </a:solidFill>
                          <a:effectLst/>
                          <a:latin typeface="Arial"/>
                          <a:ea typeface="Times New Roman"/>
                          <a:cs typeface="Times New Roman"/>
                        </a:rPr>
                        <a:t>enrolling in mitigation incentive</a:t>
                      </a:r>
                      <a:r>
                        <a:rPr lang="en-US" sz="2800" baseline="0" dirty="0" smtClean="0">
                          <a:solidFill>
                            <a:srgbClr val="000000"/>
                          </a:solidFill>
                          <a:effectLst/>
                          <a:latin typeface="Arial"/>
                          <a:ea typeface="Times New Roman"/>
                          <a:cs typeface="Times New Roman"/>
                        </a:rPr>
                        <a:t> payment program</a:t>
                      </a:r>
                      <a:r>
                        <a:rPr lang="en-US" sz="2800" dirty="0" smtClean="0">
                          <a:solidFill>
                            <a:srgbClr val="000000"/>
                          </a:solidFill>
                          <a:effectLst/>
                          <a:latin typeface="Arial"/>
                          <a:ea typeface="Times New Roman"/>
                          <a:cs typeface="Times New Roman"/>
                        </a:rPr>
                        <a:t>?</a:t>
                      </a:r>
                      <a:endParaRPr lang="en-US" sz="2800" dirty="0">
                        <a:effectLst/>
                        <a:latin typeface="Cambria"/>
                        <a:ea typeface="ＭＳ 明朝"/>
                        <a:cs typeface="Times New Roman"/>
                      </a:endParaRPr>
                    </a:p>
                  </a:txBody>
                  <a:tcPr marL="68580" marR="68580" marT="0" marB="0" anchor="b"/>
                </a:tc>
                <a:tc hMerge="1">
                  <a:txBody>
                    <a:bodyPr/>
                    <a:lstStyle/>
                    <a:p>
                      <a:endParaRPr lang="en-US"/>
                    </a:p>
                  </a:txBody>
                  <a:tcPr/>
                </a:tc>
                <a:tc hMerge="1">
                  <a:txBody>
                    <a:bodyPr/>
                    <a:lstStyle/>
                    <a:p>
                      <a:endParaRPr lang="en-US"/>
                    </a:p>
                  </a:txBody>
                  <a:tcPr/>
                </a:tc>
              </a:tr>
              <a:tr h="370840">
                <a:tc>
                  <a:txBody>
                    <a:bodyPr/>
                    <a:lstStyle/>
                    <a:p>
                      <a:pPr marL="0" marR="0">
                        <a:spcBef>
                          <a:spcPts val="0"/>
                        </a:spcBef>
                        <a:spcAft>
                          <a:spcPts val="0"/>
                        </a:spcAft>
                      </a:pPr>
                      <a:r>
                        <a:rPr lang="en-US" sz="2800">
                          <a:solidFill>
                            <a:srgbClr val="000000"/>
                          </a:solidFill>
                          <a:effectLst/>
                          <a:latin typeface="Arial"/>
                          <a:ea typeface="Times New Roman"/>
                          <a:cs typeface="Times New Roman"/>
                        </a:rPr>
                        <a:t> </a:t>
                      </a:r>
                      <a:endParaRPr lang="en-US" sz="2800">
                        <a:effectLst/>
                        <a:latin typeface="Cambria"/>
                        <a:ea typeface="ＭＳ 明朝"/>
                        <a:cs typeface="Times New Roman"/>
                      </a:endParaRPr>
                    </a:p>
                  </a:txBody>
                  <a:tcPr marL="68580" marR="68580" marT="0" marB="0" anchor="b"/>
                </a:tc>
                <a:tc>
                  <a:txBody>
                    <a:bodyPr/>
                    <a:lstStyle/>
                    <a:p>
                      <a:pPr marL="0" marR="0" algn="ctr">
                        <a:spcBef>
                          <a:spcPts val="0"/>
                        </a:spcBef>
                        <a:spcAft>
                          <a:spcPts val="0"/>
                        </a:spcAft>
                      </a:pPr>
                      <a:r>
                        <a:rPr lang="en-US" sz="2800">
                          <a:solidFill>
                            <a:srgbClr val="000000"/>
                          </a:solidFill>
                          <a:effectLst/>
                          <a:latin typeface="Arial"/>
                          <a:ea typeface="Times New Roman"/>
                          <a:cs typeface="Times New Roman"/>
                        </a:rPr>
                        <a:t>All Farms</a:t>
                      </a:r>
                      <a:endParaRPr lang="en-US" sz="2800">
                        <a:effectLst/>
                        <a:latin typeface="Cambria"/>
                        <a:ea typeface="ＭＳ 明朝"/>
                        <a:cs typeface="Times New Roman"/>
                      </a:endParaRPr>
                    </a:p>
                  </a:txBody>
                  <a:tcPr marL="68580" marR="68580" marT="0" marB="0" anchor="b">
                    <a:lnR w="12700" cap="flat" cmpd="sng" algn="ctr">
                      <a:solidFill>
                        <a:scrgbClr r="0" g="0" b="0"/>
                      </a:solidFill>
                      <a:prstDash val="solid"/>
                      <a:round/>
                      <a:headEnd type="none" w="med" len="med"/>
                      <a:tailEnd type="none" w="med" len="med"/>
                    </a:lnR>
                  </a:tcPr>
                </a:tc>
                <a:tc>
                  <a:txBody>
                    <a:bodyPr/>
                    <a:lstStyle/>
                    <a:p>
                      <a:pPr marL="0" marR="0" algn="ctr">
                        <a:spcBef>
                          <a:spcPts val="0"/>
                        </a:spcBef>
                        <a:spcAft>
                          <a:spcPts val="0"/>
                        </a:spcAft>
                      </a:pPr>
                      <a:r>
                        <a:rPr lang="en-US" sz="2800" dirty="0">
                          <a:solidFill>
                            <a:srgbClr val="000000"/>
                          </a:solidFill>
                          <a:effectLst/>
                          <a:latin typeface="Arial"/>
                          <a:ea typeface="Times New Roman"/>
                          <a:cs typeface="Times New Roman"/>
                        </a:rPr>
                        <a:t>Commercial Corn</a:t>
                      </a:r>
                      <a:endParaRPr lang="en-US" sz="2800" dirty="0">
                        <a:effectLst/>
                        <a:latin typeface="Cambria"/>
                        <a:ea typeface="ＭＳ 明朝"/>
                        <a:cs typeface="Times New Roman"/>
                      </a:endParaRPr>
                    </a:p>
                  </a:txBody>
                  <a:tcPr marL="68580" marR="68580" marT="0" marB="0" anchor="b">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tcPr>
                </a:tc>
                <a:tc>
                  <a:txBody>
                    <a:bodyPr/>
                    <a:lstStyle/>
                    <a:p>
                      <a:pPr marL="0" marR="0" algn="ctr">
                        <a:spcBef>
                          <a:spcPts val="0"/>
                        </a:spcBef>
                        <a:spcAft>
                          <a:spcPts val="0"/>
                        </a:spcAft>
                      </a:pPr>
                      <a:r>
                        <a:rPr lang="en-US" sz="2800" dirty="0">
                          <a:solidFill>
                            <a:srgbClr val="000000"/>
                          </a:solidFill>
                          <a:effectLst/>
                          <a:latin typeface="Arial"/>
                          <a:ea typeface="Times New Roman"/>
                          <a:cs typeface="Times New Roman"/>
                        </a:rPr>
                        <a:t>Seed Corn</a:t>
                      </a:r>
                      <a:endParaRPr lang="en-US" sz="2800" dirty="0">
                        <a:effectLst/>
                        <a:latin typeface="Cambria"/>
                        <a:ea typeface="ＭＳ 明朝"/>
                        <a:cs typeface="Times New Roman"/>
                      </a:endParaRPr>
                    </a:p>
                  </a:txBody>
                  <a:tcPr marL="68580" marR="68580" marT="0" marB="0" anchor="b">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r>
              <a:tr h="370840">
                <a:tc>
                  <a:txBody>
                    <a:bodyPr/>
                    <a:lstStyle/>
                    <a:p>
                      <a:pPr marL="0" marR="0">
                        <a:spcBef>
                          <a:spcPts val="0"/>
                        </a:spcBef>
                        <a:spcAft>
                          <a:spcPts val="0"/>
                        </a:spcAft>
                      </a:pPr>
                      <a:r>
                        <a:rPr lang="en-US" sz="2800">
                          <a:solidFill>
                            <a:srgbClr val="000000"/>
                          </a:solidFill>
                          <a:effectLst/>
                          <a:latin typeface="Arial"/>
                          <a:ea typeface="Times New Roman"/>
                          <a:cs typeface="Times New Roman"/>
                        </a:rPr>
                        <a:t>Yes</a:t>
                      </a:r>
                      <a:endParaRPr lang="en-US" sz="2800">
                        <a:effectLst/>
                        <a:latin typeface="Cambria"/>
                        <a:ea typeface="ＭＳ 明朝"/>
                        <a:cs typeface="Times New Roman"/>
                      </a:endParaRPr>
                    </a:p>
                  </a:txBody>
                  <a:tcPr marL="68580" marR="68580" marT="0" marB="0" anchor="b"/>
                </a:tc>
                <a:tc>
                  <a:txBody>
                    <a:bodyPr/>
                    <a:lstStyle/>
                    <a:p>
                      <a:pPr marL="0" marR="0" algn="ctr">
                        <a:spcBef>
                          <a:spcPts val="0"/>
                        </a:spcBef>
                        <a:spcAft>
                          <a:spcPts val="0"/>
                        </a:spcAft>
                      </a:pPr>
                      <a:r>
                        <a:rPr lang="en-US" sz="2800" dirty="0">
                          <a:solidFill>
                            <a:srgbClr val="000000"/>
                          </a:solidFill>
                          <a:effectLst/>
                          <a:latin typeface="Arial"/>
                          <a:ea typeface="Times New Roman"/>
                          <a:cs typeface="Times New Roman"/>
                        </a:rPr>
                        <a:t>20</a:t>
                      </a:r>
                      <a:r>
                        <a:rPr lang="en-US" sz="2800" dirty="0" smtClean="0">
                          <a:solidFill>
                            <a:srgbClr val="000000"/>
                          </a:solidFill>
                          <a:effectLst/>
                          <a:latin typeface="Arial"/>
                          <a:ea typeface="Times New Roman"/>
                          <a:cs typeface="Times New Roman"/>
                        </a:rPr>
                        <a:t>%</a:t>
                      </a:r>
                      <a:endParaRPr lang="en-US" sz="2800" dirty="0">
                        <a:effectLst/>
                        <a:latin typeface="Cambria"/>
                        <a:ea typeface="ＭＳ 明朝"/>
                        <a:cs typeface="Times New Roman"/>
                      </a:endParaRPr>
                    </a:p>
                  </a:txBody>
                  <a:tcPr marL="68580" marR="68580" marT="0" marB="0" anchor="b">
                    <a:lnR w="12700" cap="flat" cmpd="sng" algn="ctr">
                      <a:solidFill>
                        <a:scrgbClr r="0" g="0" b="0"/>
                      </a:solidFill>
                      <a:prstDash val="solid"/>
                      <a:round/>
                      <a:headEnd type="none" w="med" len="med"/>
                      <a:tailEnd type="none" w="med" len="med"/>
                    </a:lnR>
                  </a:tcPr>
                </a:tc>
                <a:tc>
                  <a:txBody>
                    <a:bodyPr/>
                    <a:lstStyle/>
                    <a:p>
                      <a:pPr marL="0" marR="0" algn="ctr">
                        <a:spcBef>
                          <a:spcPts val="0"/>
                        </a:spcBef>
                        <a:spcAft>
                          <a:spcPts val="0"/>
                        </a:spcAft>
                      </a:pPr>
                      <a:r>
                        <a:rPr lang="en-US" sz="2800" dirty="0">
                          <a:solidFill>
                            <a:srgbClr val="000000"/>
                          </a:solidFill>
                          <a:effectLst/>
                          <a:latin typeface="Arial"/>
                          <a:ea typeface="Times New Roman"/>
                          <a:cs typeface="Times New Roman"/>
                        </a:rPr>
                        <a:t>19</a:t>
                      </a:r>
                      <a:r>
                        <a:rPr lang="en-US" sz="2800" dirty="0" smtClean="0">
                          <a:solidFill>
                            <a:srgbClr val="000000"/>
                          </a:solidFill>
                          <a:effectLst/>
                          <a:latin typeface="Arial"/>
                          <a:ea typeface="Times New Roman"/>
                          <a:cs typeface="Times New Roman"/>
                        </a:rPr>
                        <a:t>%</a:t>
                      </a:r>
                      <a:endParaRPr lang="en-US" sz="2800" dirty="0">
                        <a:effectLst/>
                        <a:latin typeface="Cambria"/>
                        <a:ea typeface="ＭＳ 明朝"/>
                        <a:cs typeface="Times New Roman"/>
                      </a:endParaRPr>
                    </a:p>
                  </a:txBody>
                  <a:tcPr marL="68580" marR="68580" marT="0" marB="0" anchor="b">
                    <a:lnL w="12700" cap="flat" cmpd="sng" algn="ctr">
                      <a:solidFill>
                        <a:scrgbClr r="0" g="0" b="0"/>
                      </a:solidFill>
                      <a:prstDash val="solid"/>
                      <a:round/>
                      <a:headEnd type="none" w="med" len="med"/>
                      <a:tailEnd type="none" w="med" len="med"/>
                    </a:lnL>
                  </a:tcPr>
                </a:tc>
                <a:tc>
                  <a:txBody>
                    <a:bodyPr/>
                    <a:lstStyle/>
                    <a:p>
                      <a:pPr marL="0" marR="0" algn="ctr">
                        <a:spcBef>
                          <a:spcPts val="0"/>
                        </a:spcBef>
                        <a:spcAft>
                          <a:spcPts val="0"/>
                        </a:spcAft>
                      </a:pPr>
                      <a:r>
                        <a:rPr lang="en-US" sz="2800" dirty="0">
                          <a:solidFill>
                            <a:srgbClr val="000000"/>
                          </a:solidFill>
                          <a:effectLst/>
                          <a:latin typeface="Arial"/>
                          <a:ea typeface="Times New Roman"/>
                          <a:cs typeface="Times New Roman"/>
                        </a:rPr>
                        <a:t>8</a:t>
                      </a:r>
                      <a:r>
                        <a:rPr lang="en-US" sz="2800" dirty="0" smtClean="0">
                          <a:solidFill>
                            <a:srgbClr val="000000"/>
                          </a:solidFill>
                          <a:effectLst/>
                          <a:latin typeface="Arial"/>
                          <a:ea typeface="Times New Roman"/>
                          <a:cs typeface="Times New Roman"/>
                        </a:rPr>
                        <a:t>%</a:t>
                      </a:r>
                      <a:endParaRPr lang="en-US" sz="2800" dirty="0">
                        <a:effectLst/>
                        <a:latin typeface="Cambria"/>
                        <a:ea typeface="ＭＳ 明朝"/>
                        <a:cs typeface="Times New Roman"/>
                      </a:endParaRPr>
                    </a:p>
                  </a:txBody>
                  <a:tcPr marL="68580" marR="68580" marT="0" marB="0" anchor="b">
                    <a:lnR w="12700" cap="flat" cmpd="sng" algn="ctr">
                      <a:solidFill>
                        <a:scrgbClr r="0" g="0" b="0"/>
                      </a:solidFill>
                      <a:prstDash val="solid"/>
                      <a:round/>
                      <a:headEnd type="none" w="med" len="med"/>
                      <a:tailEnd type="none" w="med" len="med"/>
                    </a:lnR>
                  </a:tcPr>
                </a:tc>
              </a:tr>
              <a:tr h="370840">
                <a:tc>
                  <a:txBody>
                    <a:bodyPr/>
                    <a:lstStyle/>
                    <a:p>
                      <a:pPr marL="0" marR="0">
                        <a:spcBef>
                          <a:spcPts val="0"/>
                        </a:spcBef>
                        <a:spcAft>
                          <a:spcPts val="0"/>
                        </a:spcAft>
                      </a:pPr>
                      <a:r>
                        <a:rPr lang="en-US" sz="2800" dirty="0">
                          <a:solidFill>
                            <a:srgbClr val="000000"/>
                          </a:solidFill>
                          <a:effectLst/>
                          <a:latin typeface="Arial"/>
                          <a:ea typeface="Times New Roman"/>
                          <a:cs typeface="Times New Roman"/>
                        </a:rPr>
                        <a:t>Maybe</a:t>
                      </a:r>
                      <a:endParaRPr lang="en-US" sz="2800" dirty="0">
                        <a:effectLst/>
                        <a:latin typeface="Cambria"/>
                        <a:ea typeface="ＭＳ 明朝"/>
                        <a:cs typeface="Times New Roman"/>
                      </a:endParaRPr>
                    </a:p>
                  </a:txBody>
                  <a:tcPr marL="68580" marR="68580" marT="0" marB="0" anchor="b"/>
                </a:tc>
                <a:tc>
                  <a:txBody>
                    <a:bodyPr/>
                    <a:lstStyle/>
                    <a:p>
                      <a:pPr marL="0" marR="0" algn="ctr">
                        <a:spcBef>
                          <a:spcPts val="0"/>
                        </a:spcBef>
                        <a:spcAft>
                          <a:spcPts val="0"/>
                        </a:spcAft>
                      </a:pPr>
                      <a:r>
                        <a:rPr lang="en-US" sz="2800" dirty="0">
                          <a:solidFill>
                            <a:srgbClr val="000000"/>
                          </a:solidFill>
                          <a:effectLst/>
                          <a:latin typeface="Arial"/>
                          <a:ea typeface="Times New Roman"/>
                          <a:cs typeface="Times New Roman"/>
                        </a:rPr>
                        <a:t>62</a:t>
                      </a:r>
                      <a:r>
                        <a:rPr lang="en-US" sz="2800" dirty="0" smtClean="0">
                          <a:solidFill>
                            <a:srgbClr val="000000"/>
                          </a:solidFill>
                          <a:effectLst/>
                          <a:latin typeface="Arial"/>
                          <a:ea typeface="Times New Roman"/>
                          <a:cs typeface="Times New Roman"/>
                        </a:rPr>
                        <a:t>%</a:t>
                      </a:r>
                      <a:endParaRPr lang="en-US" sz="2800" dirty="0">
                        <a:effectLst/>
                        <a:latin typeface="Cambria"/>
                        <a:ea typeface="ＭＳ 明朝"/>
                        <a:cs typeface="Times New Roman"/>
                      </a:endParaRPr>
                    </a:p>
                  </a:txBody>
                  <a:tcPr marL="68580" marR="68580" marT="0" marB="0" anchor="b">
                    <a:lnR w="12700" cap="flat" cmpd="sng" algn="ctr">
                      <a:solidFill>
                        <a:scrgbClr r="0" g="0" b="0"/>
                      </a:solidFill>
                      <a:prstDash val="solid"/>
                      <a:round/>
                      <a:headEnd type="none" w="med" len="med"/>
                      <a:tailEnd type="none" w="med" len="med"/>
                    </a:lnR>
                  </a:tcPr>
                </a:tc>
                <a:tc>
                  <a:txBody>
                    <a:bodyPr/>
                    <a:lstStyle/>
                    <a:p>
                      <a:pPr marL="0" marR="0" algn="ctr">
                        <a:spcBef>
                          <a:spcPts val="0"/>
                        </a:spcBef>
                        <a:spcAft>
                          <a:spcPts val="0"/>
                        </a:spcAft>
                      </a:pPr>
                      <a:r>
                        <a:rPr lang="en-US" sz="2800" dirty="0">
                          <a:solidFill>
                            <a:srgbClr val="000000"/>
                          </a:solidFill>
                          <a:effectLst/>
                          <a:latin typeface="Arial"/>
                          <a:ea typeface="Times New Roman"/>
                          <a:cs typeface="Times New Roman"/>
                        </a:rPr>
                        <a:t>60</a:t>
                      </a:r>
                      <a:r>
                        <a:rPr lang="en-US" sz="2800" dirty="0" smtClean="0">
                          <a:solidFill>
                            <a:srgbClr val="000000"/>
                          </a:solidFill>
                          <a:effectLst/>
                          <a:latin typeface="Arial"/>
                          <a:ea typeface="Times New Roman"/>
                          <a:cs typeface="Times New Roman"/>
                        </a:rPr>
                        <a:t>%</a:t>
                      </a:r>
                      <a:endParaRPr lang="en-US" sz="2800" dirty="0">
                        <a:effectLst/>
                        <a:latin typeface="Cambria"/>
                        <a:ea typeface="ＭＳ 明朝"/>
                        <a:cs typeface="Times New Roman"/>
                      </a:endParaRPr>
                    </a:p>
                  </a:txBody>
                  <a:tcPr marL="68580" marR="68580" marT="0" marB="0" anchor="b">
                    <a:lnL w="12700" cap="flat" cmpd="sng" algn="ctr">
                      <a:solidFill>
                        <a:scrgbClr r="0" g="0" b="0"/>
                      </a:solidFill>
                      <a:prstDash val="solid"/>
                      <a:round/>
                      <a:headEnd type="none" w="med" len="med"/>
                      <a:tailEnd type="none" w="med" len="med"/>
                    </a:lnL>
                  </a:tcPr>
                </a:tc>
                <a:tc>
                  <a:txBody>
                    <a:bodyPr/>
                    <a:lstStyle/>
                    <a:p>
                      <a:pPr marL="0" marR="0" algn="ctr">
                        <a:spcBef>
                          <a:spcPts val="0"/>
                        </a:spcBef>
                        <a:spcAft>
                          <a:spcPts val="0"/>
                        </a:spcAft>
                      </a:pPr>
                      <a:r>
                        <a:rPr lang="en-US" sz="2800" dirty="0">
                          <a:solidFill>
                            <a:srgbClr val="000000"/>
                          </a:solidFill>
                          <a:effectLst/>
                          <a:latin typeface="Arial"/>
                          <a:ea typeface="Times New Roman"/>
                          <a:cs typeface="Times New Roman"/>
                        </a:rPr>
                        <a:t>72</a:t>
                      </a:r>
                      <a:r>
                        <a:rPr lang="en-US" sz="2800" dirty="0" smtClean="0">
                          <a:solidFill>
                            <a:srgbClr val="000000"/>
                          </a:solidFill>
                          <a:effectLst/>
                          <a:latin typeface="Arial"/>
                          <a:ea typeface="Times New Roman"/>
                          <a:cs typeface="Times New Roman"/>
                        </a:rPr>
                        <a:t>%</a:t>
                      </a:r>
                      <a:endParaRPr lang="en-US" sz="2800" dirty="0">
                        <a:effectLst/>
                        <a:latin typeface="Cambria"/>
                        <a:ea typeface="ＭＳ 明朝"/>
                        <a:cs typeface="Times New Roman"/>
                      </a:endParaRPr>
                    </a:p>
                  </a:txBody>
                  <a:tcPr marL="68580" marR="68580" marT="0" marB="0" anchor="b">
                    <a:lnR w="12700" cap="flat" cmpd="sng" algn="ctr">
                      <a:solidFill>
                        <a:scrgbClr r="0" g="0" b="0"/>
                      </a:solidFill>
                      <a:prstDash val="solid"/>
                      <a:round/>
                      <a:headEnd type="none" w="med" len="med"/>
                      <a:tailEnd type="none" w="med" len="med"/>
                    </a:lnR>
                  </a:tcPr>
                </a:tc>
              </a:tr>
              <a:tr h="370840">
                <a:tc>
                  <a:txBody>
                    <a:bodyPr/>
                    <a:lstStyle/>
                    <a:p>
                      <a:pPr marL="0" marR="0">
                        <a:spcBef>
                          <a:spcPts val="0"/>
                        </a:spcBef>
                        <a:spcAft>
                          <a:spcPts val="0"/>
                        </a:spcAft>
                      </a:pPr>
                      <a:r>
                        <a:rPr lang="en-US" sz="2800" dirty="0">
                          <a:solidFill>
                            <a:srgbClr val="000000"/>
                          </a:solidFill>
                          <a:effectLst/>
                          <a:latin typeface="Arial"/>
                          <a:ea typeface="Times New Roman"/>
                          <a:cs typeface="Times New Roman"/>
                        </a:rPr>
                        <a:t>No</a:t>
                      </a:r>
                      <a:endParaRPr lang="en-US" sz="2800" dirty="0">
                        <a:effectLst/>
                        <a:latin typeface="Cambria"/>
                        <a:ea typeface="ＭＳ 明朝"/>
                        <a:cs typeface="Times New Roman"/>
                      </a:endParaRPr>
                    </a:p>
                  </a:txBody>
                  <a:tcPr marL="68580" marR="68580" marT="0" marB="0" anchor="b"/>
                </a:tc>
                <a:tc>
                  <a:txBody>
                    <a:bodyPr/>
                    <a:lstStyle/>
                    <a:p>
                      <a:pPr marL="0" marR="0" algn="ctr">
                        <a:spcBef>
                          <a:spcPts val="0"/>
                        </a:spcBef>
                        <a:spcAft>
                          <a:spcPts val="0"/>
                        </a:spcAft>
                      </a:pPr>
                      <a:r>
                        <a:rPr lang="en-US" sz="2800" dirty="0">
                          <a:solidFill>
                            <a:srgbClr val="000000"/>
                          </a:solidFill>
                          <a:effectLst/>
                          <a:latin typeface="Arial"/>
                          <a:ea typeface="Times New Roman"/>
                          <a:cs typeface="Times New Roman"/>
                        </a:rPr>
                        <a:t>18</a:t>
                      </a:r>
                      <a:r>
                        <a:rPr lang="en-US" sz="2800" dirty="0" smtClean="0">
                          <a:solidFill>
                            <a:srgbClr val="000000"/>
                          </a:solidFill>
                          <a:effectLst/>
                          <a:latin typeface="Arial"/>
                          <a:ea typeface="Times New Roman"/>
                          <a:cs typeface="Times New Roman"/>
                        </a:rPr>
                        <a:t>%</a:t>
                      </a:r>
                      <a:endParaRPr lang="en-US" sz="2800" dirty="0">
                        <a:effectLst/>
                        <a:latin typeface="Cambria"/>
                        <a:ea typeface="ＭＳ 明朝"/>
                        <a:cs typeface="Times New Roman"/>
                      </a:endParaRPr>
                    </a:p>
                  </a:txBody>
                  <a:tcPr marL="68580" marR="68580" marT="0" marB="0" anchor="b">
                    <a:lnR w="12700" cap="flat" cmpd="sng" algn="ctr">
                      <a:solidFill>
                        <a:scrgbClr r="0" g="0" b="0"/>
                      </a:solidFill>
                      <a:prstDash val="solid"/>
                      <a:round/>
                      <a:headEnd type="none" w="med" len="med"/>
                      <a:tailEnd type="none" w="med" len="med"/>
                    </a:lnR>
                  </a:tcPr>
                </a:tc>
                <a:tc>
                  <a:txBody>
                    <a:bodyPr/>
                    <a:lstStyle/>
                    <a:p>
                      <a:pPr marL="0" marR="0" algn="ctr">
                        <a:spcBef>
                          <a:spcPts val="0"/>
                        </a:spcBef>
                        <a:spcAft>
                          <a:spcPts val="0"/>
                        </a:spcAft>
                      </a:pPr>
                      <a:r>
                        <a:rPr lang="en-US" sz="2800" dirty="0">
                          <a:solidFill>
                            <a:srgbClr val="000000"/>
                          </a:solidFill>
                          <a:effectLst/>
                          <a:latin typeface="Arial"/>
                          <a:ea typeface="Times New Roman"/>
                          <a:cs typeface="Times New Roman"/>
                        </a:rPr>
                        <a:t>21</a:t>
                      </a:r>
                      <a:r>
                        <a:rPr lang="en-US" sz="2800" dirty="0" smtClean="0">
                          <a:solidFill>
                            <a:srgbClr val="000000"/>
                          </a:solidFill>
                          <a:effectLst/>
                          <a:latin typeface="Arial"/>
                          <a:ea typeface="Times New Roman"/>
                          <a:cs typeface="Times New Roman"/>
                        </a:rPr>
                        <a:t>%</a:t>
                      </a:r>
                      <a:endParaRPr lang="en-US" sz="2800" dirty="0">
                        <a:effectLst/>
                        <a:latin typeface="Cambria"/>
                        <a:ea typeface="ＭＳ 明朝"/>
                        <a:cs typeface="Times New Roman"/>
                      </a:endParaRPr>
                    </a:p>
                  </a:txBody>
                  <a:tcPr marL="68580" marR="68580" marT="0" marB="0" anchor="b">
                    <a:lnL w="12700" cap="flat" cmpd="sng" algn="ctr">
                      <a:solidFill>
                        <a:scrgbClr r="0" g="0" b="0"/>
                      </a:solidFill>
                      <a:prstDash val="solid"/>
                      <a:round/>
                      <a:headEnd type="none" w="med" len="med"/>
                      <a:tailEnd type="none" w="med" len="med"/>
                    </a:lnL>
                  </a:tcPr>
                </a:tc>
                <a:tc>
                  <a:txBody>
                    <a:bodyPr/>
                    <a:lstStyle/>
                    <a:p>
                      <a:pPr marL="0" marR="0" algn="ctr">
                        <a:spcBef>
                          <a:spcPts val="0"/>
                        </a:spcBef>
                        <a:spcAft>
                          <a:spcPts val="0"/>
                        </a:spcAft>
                      </a:pPr>
                      <a:r>
                        <a:rPr lang="en-US" sz="2800" dirty="0">
                          <a:solidFill>
                            <a:srgbClr val="000000"/>
                          </a:solidFill>
                          <a:effectLst/>
                          <a:latin typeface="Arial"/>
                          <a:ea typeface="Times New Roman"/>
                          <a:cs typeface="Times New Roman"/>
                        </a:rPr>
                        <a:t>20</a:t>
                      </a:r>
                      <a:r>
                        <a:rPr lang="en-US" sz="2800" dirty="0" smtClean="0">
                          <a:solidFill>
                            <a:srgbClr val="000000"/>
                          </a:solidFill>
                          <a:effectLst/>
                          <a:latin typeface="Arial"/>
                          <a:ea typeface="Times New Roman"/>
                          <a:cs typeface="Times New Roman"/>
                        </a:rPr>
                        <a:t>%</a:t>
                      </a:r>
                      <a:endParaRPr lang="en-US" sz="2800" dirty="0">
                        <a:effectLst/>
                        <a:latin typeface="Cambria"/>
                        <a:ea typeface="ＭＳ 明朝"/>
                        <a:cs typeface="Times New Roman"/>
                      </a:endParaRPr>
                    </a:p>
                  </a:txBody>
                  <a:tcPr marL="68580" marR="68580" marT="0" marB="0" anchor="b">
                    <a:lnR w="12700" cap="flat" cmpd="sng" algn="ctr">
                      <a:solidFill>
                        <a:scrgbClr r="0" g="0" b="0"/>
                      </a:solidFill>
                      <a:prstDash val="solid"/>
                      <a:round/>
                      <a:headEnd type="none" w="med" len="med"/>
                      <a:tailEnd type="none" w="med" len="med"/>
                    </a:lnR>
                  </a:tcPr>
                </a:tc>
              </a:tr>
              <a:tr h="370840">
                <a:tc>
                  <a:txBody>
                    <a:bodyPr/>
                    <a:lstStyle/>
                    <a:p>
                      <a:pPr marL="0" marR="0">
                        <a:spcBef>
                          <a:spcPts val="0"/>
                        </a:spcBef>
                        <a:spcAft>
                          <a:spcPts val="0"/>
                        </a:spcAft>
                      </a:pPr>
                      <a:endParaRPr lang="en-US" sz="2800" dirty="0">
                        <a:effectLst/>
                        <a:latin typeface="Cambria"/>
                        <a:ea typeface="ＭＳ 明朝"/>
                        <a:cs typeface="Times New Roman"/>
                      </a:endParaRPr>
                    </a:p>
                  </a:txBody>
                  <a:tcPr marL="68580" marR="68580" marT="0" marB="0" anchor="b"/>
                </a:tc>
                <a:tc>
                  <a:txBody>
                    <a:bodyPr/>
                    <a:lstStyle/>
                    <a:p>
                      <a:pPr marL="0" marR="0" algn="ctr">
                        <a:spcBef>
                          <a:spcPts val="0"/>
                        </a:spcBef>
                        <a:spcAft>
                          <a:spcPts val="0"/>
                        </a:spcAft>
                      </a:pPr>
                      <a:endParaRPr lang="en-US" sz="2800">
                        <a:effectLst/>
                        <a:latin typeface="Cambria"/>
                        <a:ea typeface="ＭＳ 明朝"/>
                        <a:cs typeface="Times New Roman"/>
                      </a:endParaRPr>
                    </a:p>
                  </a:txBody>
                  <a:tcPr marL="68580" marR="68580" marT="0" marB="0" anchor="b">
                    <a:lnR w="12700" cap="flat" cmpd="sng" algn="ctr">
                      <a:solidFill>
                        <a:scrgbClr r="0" g="0" b="0"/>
                      </a:solidFill>
                      <a:prstDash val="solid"/>
                      <a:round/>
                      <a:headEnd type="none" w="med" len="med"/>
                      <a:tailEnd type="none" w="med" len="med"/>
                    </a:lnR>
                  </a:tcPr>
                </a:tc>
                <a:tc gridSpan="2">
                  <a:txBody>
                    <a:bodyPr/>
                    <a:lstStyle/>
                    <a:p>
                      <a:pPr marL="0" marR="0" algn="ctr">
                        <a:spcBef>
                          <a:spcPts val="0"/>
                        </a:spcBef>
                        <a:spcAft>
                          <a:spcPts val="0"/>
                        </a:spcAft>
                      </a:pPr>
                      <a:r>
                        <a:rPr lang="en-US" sz="2800" i="1" dirty="0" smtClean="0">
                          <a:effectLst/>
                          <a:latin typeface="Arial"/>
                          <a:ea typeface="ＭＳ 明朝"/>
                          <a:cs typeface="Arial"/>
                        </a:rPr>
                        <a:t>p</a:t>
                      </a:r>
                      <a:r>
                        <a:rPr lang="en-US" sz="2800" dirty="0" smtClean="0">
                          <a:effectLst/>
                          <a:latin typeface="Arial"/>
                          <a:ea typeface="ＭＳ 明朝"/>
                          <a:cs typeface="Arial"/>
                        </a:rPr>
                        <a:t> = .02</a:t>
                      </a:r>
                      <a:endParaRPr lang="en-US" sz="2800" dirty="0">
                        <a:effectLst/>
                        <a:latin typeface="Arial"/>
                        <a:ea typeface="ＭＳ 明朝"/>
                        <a:cs typeface="Arial"/>
                      </a:endParaRPr>
                    </a:p>
                  </a:txBody>
                  <a:tcPr marL="68580" marR="68580"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hMerge="1">
                  <a:txBody>
                    <a:bodyPr/>
                    <a:lstStyle/>
                    <a:p>
                      <a:pPr marL="0" marR="0" algn="ctr">
                        <a:spcBef>
                          <a:spcPts val="0"/>
                        </a:spcBef>
                        <a:spcAft>
                          <a:spcPts val="0"/>
                        </a:spcAft>
                      </a:pPr>
                      <a:endParaRPr lang="en-US" sz="2800" dirty="0">
                        <a:effectLst/>
                        <a:latin typeface="Cambria"/>
                        <a:ea typeface="ＭＳ 明朝"/>
                        <a:cs typeface="Times New Roman"/>
                      </a:endParaRPr>
                    </a:p>
                  </a:txBody>
                  <a:tcPr marL="68580" marR="68580" marT="0" marB="0" anchor="b"/>
                </a:tc>
              </a:tr>
            </a:tbl>
          </a:graphicData>
        </a:graphic>
      </p:graphicFrame>
      <p:sp>
        <p:nvSpPr>
          <p:cNvPr id="3" name="Slide Number Placeholder 2"/>
          <p:cNvSpPr>
            <a:spLocks noGrp="1"/>
          </p:cNvSpPr>
          <p:nvPr>
            <p:ph type="sldNum" sz="quarter" idx="12"/>
          </p:nvPr>
        </p:nvSpPr>
        <p:spPr/>
        <p:txBody>
          <a:bodyPr/>
          <a:lstStyle/>
          <a:p>
            <a:fld id="{4EB4F01A-2969-3A48-A665-C2835505F580}" type="slidenum">
              <a:rPr lang="en-US" smtClean="0"/>
              <a:t>15</a:t>
            </a:fld>
            <a:endParaRPr lang="en-US"/>
          </a:p>
        </p:txBody>
      </p:sp>
      <p:sp>
        <p:nvSpPr>
          <p:cNvPr id="5" name="Rectangle 4"/>
          <p:cNvSpPr/>
          <p:nvPr/>
        </p:nvSpPr>
        <p:spPr>
          <a:xfrm>
            <a:off x="4565564" y="3723956"/>
            <a:ext cx="4121236" cy="463350"/>
          </a:xfrm>
          <a:prstGeom prst="rect">
            <a:avLst/>
          </a:prstGeom>
          <a:solidFill>
            <a:schemeClr val="accent3">
              <a:lumMod val="40000"/>
              <a:lumOff val="60000"/>
              <a:alpha val="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565564" y="4977329"/>
            <a:ext cx="4121236" cy="463350"/>
          </a:xfrm>
          <a:prstGeom prst="rect">
            <a:avLst/>
          </a:prstGeom>
          <a:solidFill>
            <a:schemeClr val="accent3">
              <a:lumMod val="40000"/>
              <a:lumOff val="60000"/>
              <a:alpha val="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99873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68238371"/>
              </p:ext>
            </p:extLst>
          </p:nvPr>
        </p:nvGraphicFramePr>
        <p:xfrm>
          <a:off x="1934321" y="1807286"/>
          <a:ext cx="5319281" cy="2987039"/>
        </p:xfrm>
        <a:graphic>
          <a:graphicData uri="http://schemas.openxmlformats.org/drawingml/2006/table">
            <a:tbl>
              <a:tblPr firstRow="1" bandRow="1">
                <a:tableStyleId>{5C22544A-7EE6-4342-B048-85BDC9FD1C3A}</a:tableStyleId>
              </a:tblPr>
              <a:tblGrid>
                <a:gridCol w="1204481"/>
                <a:gridCol w="4114800"/>
              </a:tblGrid>
              <a:tr h="370840">
                <a:tc>
                  <a:txBody>
                    <a:bodyPr/>
                    <a:lstStyle/>
                    <a:p>
                      <a:pPr marL="0" marR="0">
                        <a:spcBef>
                          <a:spcPts val="0"/>
                        </a:spcBef>
                        <a:spcAft>
                          <a:spcPts val="0"/>
                        </a:spcAft>
                      </a:pPr>
                      <a:r>
                        <a:rPr lang="en-US" sz="2800" dirty="0">
                          <a:effectLst/>
                          <a:latin typeface="Arial"/>
                          <a:ea typeface="Times New Roman"/>
                          <a:cs typeface="Times New Roman"/>
                        </a:rPr>
                        <a:t> </a:t>
                      </a:r>
                      <a:endParaRPr lang="en-US" sz="2800" dirty="0">
                        <a:effectLst/>
                        <a:latin typeface="Cambria"/>
                        <a:ea typeface="ＭＳ 明朝"/>
                        <a:cs typeface="Times New Roman"/>
                      </a:endParaRPr>
                    </a:p>
                  </a:txBody>
                  <a:tcPr marL="68580" marR="68580" marT="0" marB="0" anchor="b"/>
                </a:tc>
                <a:tc>
                  <a:txBody>
                    <a:bodyPr/>
                    <a:lstStyle/>
                    <a:p>
                      <a:pPr marL="0" marR="0" algn="ctr">
                        <a:spcBef>
                          <a:spcPts val="0"/>
                        </a:spcBef>
                        <a:spcAft>
                          <a:spcPts val="0"/>
                        </a:spcAft>
                      </a:pPr>
                      <a:r>
                        <a:rPr lang="en-US" sz="2800">
                          <a:effectLst/>
                          <a:latin typeface="Arial"/>
                          <a:ea typeface="Times New Roman"/>
                          <a:cs typeface="Times New Roman"/>
                        </a:rPr>
                        <a:t>Would participate without </a:t>
                      </a:r>
                      <a:br>
                        <a:rPr lang="en-US" sz="2800">
                          <a:effectLst/>
                          <a:latin typeface="Arial"/>
                          <a:ea typeface="Times New Roman"/>
                          <a:cs typeface="Times New Roman"/>
                        </a:rPr>
                      </a:br>
                      <a:r>
                        <a:rPr lang="en-US" sz="2800">
                          <a:effectLst/>
                          <a:latin typeface="Arial"/>
                          <a:ea typeface="Times New Roman"/>
                          <a:cs typeface="Times New Roman"/>
                        </a:rPr>
                        <a:t>the support of the seed company?</a:t>
                      </a:r>
                      <a:endParaRPr lang="en-US" sz="2800">
                        <a:effectLst/>
                        <a:latin typeface="Cambria"/>
                        <a:ea typeface="ＭＳ 明朝"/>
                        <a:cs typeface="Times New Roman"/>
                      </a:endParaRPr>
                    </a:p>
                  </a:txBody>
                  <a:tcPr marL="68580" marR="68580" marT="0" marB="0" anchor="b"/>
                </a:tc>
              </a:tr>
              <a:tr h="370840">
                <a:tc>
                  <a:txBody>
                    <a:bodyPr/>
                    <a:lstStyle/>
                    <a:p>
                      <a:pPr marL="0" marR="0">
                        <a:spcBef>
                          <a:spcPts val="0"/>
                        </a:spcBef>
                        <a:spcAft>
                          <a:spcPts val="0"/>
                        </a:spcAft>
                      </a:pPr>
                      <a:r>
                        <a:rPr lang="en-US" sz="2800">
                          <a:effectLst/>
                          <a:latin typeface="Arial"/>
                          <a:ea typeface="Times New Roman"/>
                          <a:cs typeface="Times New Roman"/>
                        </a:rPr>
                        <a:t>Yes</a:t>
                      </a:r>
                      <a:endParaRPr lang="en-US" sz="2800">
                        <a:effectLst/>
                        <a:latin typeface="Cambria"/>
                        <a:ea typeface="ＭＳ 明朝"/>
                        <a:cs typeface="Times New Roman"/>
                      </a:endParaRPr>
                    </a:p>
                  </a:txBody>
                  <a:tcPr marL="68580" marR="68580" marT="0" marB="0" anchor="b"/>
                </a:tc>
                <a:tc>
                  <a:txBody>
                    <a:bodyPr/>
                    <a:lstStyle/>
                    <a:p>
                      <a:pPr marL="0" marR="0" algn="ctr">
                        <a:spcBef>
                          <a:spcPts val="0"/>
                        </a:spcBef>
                        <a:spcAft>
                          <a:spcPts val="0"/>
                        </a:spcAft>
                      </a:pPr>
                      <a:r>
                        <a:rPr lang="en-US" sz="2800" dirty="0" smtClean="0">
                          <a:effectLst/>
                          <a:latin typeface="Arial"/>
                          <a:ea typeface="Times New Roman"/>
                          <a:cs typeface="Times New Roman"/>
                        </a:rPr>
                        <a:t>15%</a:t>
                      </a:r>
                      <a:endParaRPr lang="en-US" sz="2800" dirty="0">
                        <a:effectLst/>
                        <a:latin typeface="Cambria"/>
                        <a:ea typeface="ＭＳ 明朝"/>
                        <a:cs typeface="Times New Roman"/>
                      </a:endParaRPr>
                    </a:p>
                  </a:txBody>
                  <a:tcPr marL="68580" marR="68580" marT="0" marB="0" anchor="b"/>
                </a:tc>
              </a:tr>
              <a:tr h="370840">
                <a:tc>
                  <a:txBody>
                    <a:bodyPr/>
                    <a:lstStyle/>
                    <a:p>
                      <a:pPr marL="0" marR="0">
                        <a:spcBef>
                          <a:spcPts val="0"/>
                        </a:spcBef>
                        <a:spcAft>
                          <a:spcPts val="0"/>
                        </a:spcAft>
                      </a:pPr>
                      <a:r>
                        <a:rPr lang="en-US" sz="2800">
                          <a:effectLst/>
                          <a:latin typeface="Arial"/>
                          <a:ea typeface="Times New Roman"/>
                          <a:cs typeface="Times New Roman"/>
                        </a:rPr>
                        <a:t>Maybe</a:t>
                      </a:r>
                      <a:endParaRPr lang="en-US" sz="2800">
                        <a:effectLst/>
                        <a:latin typeface="Cambria"/>
                        <a:ea typeface="ＭＳ 明朝"/>
                        <a:cs typeface="Times New Roman"/>
                      </a:endParaRPr>
                    </a:p>
                  </a:txBody>
                  <a:tcPr marL="68580" marR="68580" marT="0" marB="0" anchor="b"/>
                </a:tc>
                <a:tc>
                  <a:txBody>
                    <a:bodyPr/>
                    <a:lstStyle/>
                    <a:p>
                      <a:pPr marL="0" marR="0" algn="ctr">
                        <a:spcBef>
                          <a:spcPts val="0"/>
                        </a:spcBef>
                        <a:spcAft>
                          <a:spcPts val="0"/>
                        </a:spcAft>
                      </a:pPr>
                      <a:r>
                        <a:rPr lang="en-US" sz="2800" dirty="0" smtClean="0">
                          <a:effectLst/>
                          <a:latin typeface="Arial"/>
                          <a:ea typeface="Times New Roman"/>
                          <a:cs typeface="Times New Roman"/>
                        </a:rPr>
                        <a:t>34%</a:t>
                      </a:r>
                      <a:endParaRPr lang="en-US" sz="2800" dirty="0">
                        <a:effectLst/>
                        <a:latin typeface="Cambria"/>
                        <a:ea typeface="ＭＳ 明朝"/>
                        <a:cs typeface="Times New Roman"/>
                      </a:endParaRPr>
                    </a:p>
                  </a:txBody>
                  <a:tcPr marL="68580" marR="68580" marT="0" marB="0" anchor="b"/>
                </a:tc>
              </a:tr>
              <a:tr h="370840">
                <a:tc>
                  <a:txBody>
                    <a:bodyPr/>
                    <a:lstStyle/>
                    <a:p>
                      <a:pPr marL="0" marR="0">
                        <a:spcBef>
                          <a:spcPts val="0"/>
                        </a:spcBef>
                        <a:spcAft>
                          <a:spcPts val="0"/>
                        </a:spcAft>
                      </a:pPr>
                      <a:r>
                        <a:rPr lang="en-US" sz="2800">
                          <a:effectLst/>
                          <a:latin typeface="Arial"/>
                          <a:ea typeface="Times New Roman"/>
                          <a:cs typeface="Times New Roman"/>
                        </a:rPr>
                        <a:t>No</a:t>
                      </a:r>
                      <a:endParaRPr lang="en-US" sz="2800">
                        <a:effectLst/>
                        <a:latin typeface="Cambria"/>
                        <a:ea typeface="ＭＳ 明朝"/>
                        <a:cs typeface="Times New Roman"/>
                      </a:endParaRPr>
                    </a:p>
                  </a:txBody>
                  <a:tcPr marL="68580" marR="68580" marT="0" marB="0" anchor="b"/>
                </a:tc>
                <a:tc>
                  <a:txBody>
                    <a:bodyPr/>
                    <a:lstStyle/>
                    <a:p>
                      <a:pPr marL="0" marR="0" algn="ctr">
                        <a:spcBef>
                          <a:spcPts val="0"/>
                        </a:spcBef>
                        <a:spcAft>
                          <a:spcPts val="0"/>
                        </a:spcAft>
                      </a:pPr>
                      <a:r>
                        <a:rPr lang="en-US" sz="2800" dirty="0" smtClean="0">
                          <a:effectLst/>
                          <a:latin typeface="Arial"/>
                          <a:ea typeface="Times New Roman"/>
                          <a:cs typeface="Times New Roman"/>
                        </a:rPr>
                        <a:t>51%</a:t>
                      </a:r>
                      <a:endParaRPr lang="en-US" sz="2800" dirty="0">
                        <a:effectLst/>
                        <a:latin typeface="Cambria"/>
                        <a:ea typeface="ＭＳ 明朝"/>
                        <a:cs typeface="Times New Roman"/>
                      </a:endParaRPr>
                    </a:p>
                  </a:txBody>
                  <a:tcPr marL="68580" marR="68580" marT="0" marB="0" anchor="b"/>
                </a:tc>
              </a:tr>
            </a:tbl>
          </a:graphicData>
        </a:graphic>
      </p:graphicFrame>
      <p:sp>
        <p:nvSpPr>
          <p:cNvPr id="2" name="Slide Number Placeholder 1"/>
          <p:cNvSpPr>
            <a:spLocks noGrp="1"/>
          </p:cNvSpPr>
          <p:nvPr>
            <p:ph type="sldNum" sz="quarter" idx="12"/>
          </p:nvPr>
        </p:nvSpPr>
        <p:spPr/>
        <p:txBody>
          <a:bodyPr/>
          <a:lstStyle/>
          <a:p>
            <a:fld id="{4EB4F01A-2969-3A48-A665-C2835505F580}" type="slidenum">
              <a:rPr lang="en-US" smtClean="0"/>
              <a:t>16</a:t>
            </a:fld>
            <a:endParaRPr lang="en-US"/>
          </a:p>
        </p:txBody>
      </p:sp>
      <p:sp>
        <p:nvSpPr>
          <p:cNvPr id="3" name="Title 2"/>
          <p:cNvSpPr>
            <a:spLocks noGrp="1"/>
          </p:cNvSpPr>
          <p:nvPr>
            <p:ph type="title"/>
          </p:nvPr>
        </p:nvSpPr>
        <p:spPr/>
        <p:txBody>
          <a:bodyPr/>
          <a:lstStyle/>
          <a:p>
            <a:r>
              <a:rPr lang="en-US" dirty="0"/>
              <a:t>Failure to Adopt</a:t>
            </a:r>
          </a:p>
        </p:txBody>
      </p:sp>
    </p:spTree>
    <p:extLst>
      <p:ext uri="{BB962C8B-B14F-4D97-AF65-F5344CB8AC3E}">
        <p14:creationId xmlns:p14="http://schemas.microsoft.com/office/powerpoint/2010/main" val="28024573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326" y="474578"/>
            <a:ext cx="8317834" cy="5545222"/>
          </a:xfrm>
          <a:prstGeom prst="rect">
            <a:avLst/>
          </a:prstGeom>
        </p:spPr>
      </p:pic>
    </p:spTree>
    <p:extLst>
      <p:ext uri="{BB962C8B-B14F-4D97-AF65-F5344CB8AC3E}">
        <p14:creationId xmlns:p14="http://schemas.microsoft.com/office/powerpoint/2010/main" val="2482509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3733800"/>
            <a:ext cx="4473575" cy="286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2335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25928567"/>
              </p:ext>
            </p:extLst>
          </p:nvPr>
        </p:nvGraphicFramePr>
        <p:xfrm>
          <a:off x="116881" y="139373"/>
          <a:ext cx="8897071" cy="6131560"/>
        </p:xfrm>
        <a:graphic>
          <a:graphicData uri="http://schemas.openxmlformats.org/drawingml/2006/table">
            <a:tbl>
              <a:tblPr firstRow="1" bandRow="1">
                <a:tableStyleId>{5C22544A-7EE6-4342-B048-85BDC9FD1C3A}</a:tableStyleId>
              </a:tblPr>
              <a:tblGrid>
                <a:gridCol w="1302499"/>
                <a:gridCol w="2531524"/>
                <a:gridCol w="2531524"/>
                <a:gridCol w="2531524"/>
              </a:tblGrid>
              <a:tr h="370840">
                <a:tc>
                  <a:txBody>
                    <a:bodyPr/>
                    <a:lstStyle/>
                    <a:p>
                      <a:pPr algn="ctr"/>
                      <a:endParaRPr lang="en-US" dirty="0"/>
                    </a:p>
                  </a:txBody>
                  <a:tcPr/>
                </a:tc>
                <a:tc>
                  <a:txBody>
                    <a:bodyPr/>
                    <a:lstStyle/>
                    <a:p>
                      <a:pPr algn="ctr"/>
                      <a:r>
                        <a:rPr lang="en-US" dirty="0" smtClean="0"/>
                        <a:t>Worst Case</a:t>
                      </a:r>
                      <a:endParaRPr lang="en-US" dirty="0"/>
                    </a:p>
                  </a:txBody>
                  <a:tcPr/>
                </a:tc>
                <a:tc>
                  <a:txBody>
                    <a:bodyPr/>
                    <a:lstStyle/>
                    <a:p>
                      <a:pPr algn="ctr"/>
                      <a:r>
                        <a:rPr lang="en-US" dirty="0" smtClean="0"/>
                        <a:t>Typical Year</a:t>
                      </a:r>
                      <a:endParaRPr lang="en-US" dirty="0"/>
                    </a:p>
                  </a:txBody>
                  <a:tcPr/>
                </a:tc>
                <a:tc>
                  <a:txBody>
                    <a:bodyPr/>
                    <a:lstStyle/>
                    <a:p>
                      <a:pPr algn="ctr"/>
                      <a:r>
                        <a:rPr lang="en-US" dirty="0" smtClean="0"/>
                        <a:t>Best Case</a:t>
                      </a:r>
                      <a:endParaRPr lang="en-US" dirty="0"/>
                    </a:p>
                  </a:txBody>
                  <a:tcPr/>
                </a:tc>
              </a:tr>
              <a:tr h="370840">
                <a:tc>
                  <a:txBody>
                    <a:bodyPr/>
                    <a:lstStyle/>
                    <a:p>
                      <a:pPr algn="ctr"/>
                      <a:r>
                        <a:rPr lang="en-US" dirty="0" smtClean="0"/>
                        <a:t>Seed Corn</a:t>
                      </a:r>
                      <a:endParaRPr lang="en-US" dirty="0"/>
                    </a:p>
                  </a:txBody>
                  <a:tcPr/>
                </a:tc>
                <a:tc>
                  <a:txBody>
                    <a:bodyPr/>
                    <a:lstStyle/>
                    <a:p>
                      <a:pPr algn="ctr"/>
                      <a:r>
                        <a:rPr lang="en-US" dirty="0" smtClean="0"/>
                        <a:t>Contract not renewed</a:t>
                      </a:r>
                    </a:p>
                    <a:p>
                      <a:pPr algn="ctr"/>
                      <a:endParaRPr lang="en-US" dirty="0" smtClean="0"/>
                    </a:p>
                    <a:p>
                      <a:pPr algn="ctr"/>
                      <a:endParaRPr lang="en-US" dirty="0" smtClean="0"/>
                    </a:p>
                    <a:p>
                      <a:pPr algn="ctr"/>
                      <a:r>
                        <a:rPr lang="en-US" dirty="0" smtClean="0"/>
                        <a:t>Late</a:t>
                      </a:r>
                      <a:r>
                        <a:rPr lang="en-US" baseline="0" dirty="0" smtClean="0"/>
                        <a:t> planting seed</a:t>
                      </a:r>
                    </a:p>
                    <a:p>
                      <a:pPr algn="ctr"/>
                      <a:r>
                        <a:rPr lang="en-US" baseline="0" dirty="0" smtClean="0"/>
                        <a:t>OR</a:t>
                      </a:r>
                    </a:p>
                    <a:p>
                      <a:pPr algn="ctr"/>
                      <a:r>
                        <a:rPr lang="en-US" baseline="0" dirty="0" smtClean="0"/>
                        <a:t>No planting</a:t>
                      </a:r>
                    </a:p>
                    <a:p>
                      <a:pPr algn="ctr"/>
                      <a:endParaRPr lang="en-US" baseline="0" dirty="0" smtClean="0"/>
                    </a:p>
                    <a:p>
                      <a:pPr algn="ctr"/>
                      <a:endParaRPr lang="en-US" baseline="0" dirty="0" smtClean="0"/>
                    </a:p>
                    <a:p>
                      <a:pPr algn="ctr"/>
                      <a:r>
                        <a:rPr lang="en-US" baseline="0" dirty="0" smtClean="0"/>
                        <a:t>Losses &gt;$250,000</a:t>
                      </a:r>
                      <a:endParaRPr lang="en-US" dirty="0"/>
                    </a:p>
                  </a:txBody>
                  <a:tcPr/>
                </a:tc>
                <a:tc>
                  <a:txBody>
                    <a:bodyPr/>
                    <a:lstStyle/>
                    <a:p>
                      <a:pPr algn="ctr"/>
                      <a:r>
                        <a:rPr lang="en-US" dirty="0" smtClean="0"/>
                        <a:t>Contract</a:t>
                      </a:r>
                      <a:r>
                        <a:rPr lang="en-US" baseline="0" dirty="0" smtClean="0"/>
                        <a:t> renewed</a:t>
                      </a:r>
                      <a:endParaRPr lang="en-US" dirty="0" smtClean="0"/>
                    </a:p>
                    <a:p>
                      <a:pPr algn="ctr"/>
                      <a:endParaRPr lang="en-US" dirty="0" smtClean="0"/>
                    </a:p>
                    <a:p>
                      <a:pPr algn="ctr"/>
                      <a:endParaRPr lang="en-US" dirty="0" smtClean="0"/>
                    </a:p>
                    <a:p>
                      <a:pPr algn="ctr"/>
                      <a:r>
                        <a:rPr lang="en-US" dirty="0" smtClean="0"/>
                        <a:t>60,000-90,000 </a:t>
                      </a:r>
                      <a:r>
                        <a:rPr lang="en-US" dirty="0" err="1" smtClean="0"/>
                        <a:t>bu</a:t>
                      </a:r>
                      <a:r>
                        <a:rPr lang="en-US" dirty="0" smtClean="0"/>
                        <a:t> of corn</a:t>
                      </a:r>
                    </a:p>
                    <a:p>
                      <a:pPr algn="ctr"/>
                      <a:endParaRPr lang="en-US" dirty="0" smtClean="0"/>
                    </a:p>
                    <a:p>
                      <a:pPr algn="ctr"/>
                      <a:endParaRPr lang="en-US" dirty="0" smtClean="0"/>
                    </a:p>
                    <a:p>
                      <a:pPr algn="ctr"/>
                      <a:endParaRPr lang="en-US" dirty="0" smtClean="0"/>
                    </a:p>
                    <a:p>
                      <a:pPr algn="ctr"/>
                      <a:endParaRPr lang="en-US" dirty="0" smtClean="0"/>
                    </a:p>
                    <a:p>
                      <a:pPr algn="ctr"/>
                      <a:r>
                        <a:rPr lang="en-US" dirty="0" smtClean="0"/>
                        <a:t>&gt;$150,000</a:t>
                      </a:r>
                      <a:endParaRPr lang="en-US" dirty="0"/>
                    </a:p>
                  </a:txBody>
                  <a:tcPr/>
                </a:tc>
                <a:tc>
                  <a:txBody>
                    <a:bodyPr/>
                    <a:lstStyle/>
                    <a:p>
                      <a:pPr algn="ctr"/>
                      <a:r>
                        <a:rPr lang="en-US" dirty="0" smtClean="0"/>
                        <a:t>Contract renewed</a:t>
                      </a:r>
                    </a:p>
                    <a:p>
                      <a:pPr algn="ctr"/>
                      <a:endParaRPr lang="en-US" dirty="0" smtClean="0"/>
                    </a:p>
                    <a:p>
                      <a:pPr algn="ctr"/>
                      <a:endParaRPr lang="en-US" dirty="0" smtClean="0"/>
                    </a:p>
                    <a:p>
                      <a:pPr algn="ctr"/>
                      <a:r>
                        <a:rPr lang="en-US" dirty="0" smtClean="0"/>
                        <a:t>120,000 </a:t>
                      </a:r>
                      <a:r>
                        <a:rPr lang="en-US" dirty="0" err="1" smtClean="0"/>
                        <a:t>bu</a:t>
                      </a:r>
                      <a:r>
                        <a:rPr lang="en-US" dirty="0" smtClean="0"/>
                        <a:t> of corn</a:t>
                      </a:r>
                    </a:p>
                    <a:p>
                      <a:pPr algn="ctr"/>
                      <a:r>
                        <a:rPr lang="en-US" dirty="0" smtClean="0"/>
                        <a:t>Top</a:t>
                      </a:r>
                      <a:r>
                        <a:rPr lang="en-US" baseline="0" dirty="0" smtClean="0"/>
                        <a:t> 5% producer</a:t>
                      </a:r>
                    </a:p>
                    <a:p>
                      <a:pPr algn="ctr"/>
                      <a:endParaRPr lang="en-US" baseline="0" dirty="0" smtClean="0"/>
                    </a:p>
                    <a:p>
                      <a:pPr algn="ctr"/>
                      <a:endParaRPr lang="en-US" baseline="0" dirty="0" smtClean="0"/>
                    </a:p>
                    <a:p>
                      <a:pPr algn="ctr"/>
                      <a:endParaRPr lang="en-US" baseline="0" dirty="0" smtClean="0"/>
                    </a:p>
                    <a:p>
                      <a:pPr algn="ctr"/>
                      <a:r>
                        <a:rPr lang="en-US" baseline="0" dirty="0" smtClean="0"/>
                        <a:t>&gt;$250,000</a:t>
                      </a:r>
                    </a:p>
                    <a:p>
                      <a:pPr algn="ctr"/>
                      <a:r>
                        <a:rPr lang="en-US" baseline="0" dirty="0" smtClean="0"/>
                        <a:t> + &gt;$70,000 bonus</a:t>
                      </a:r>
                      <a:endParaRPr lang="en-US" dirty="0"/>
                    </a:p>
                  </a:txBody>
                  <a:tcPr/>
                </a:tc>
              </a:tr>
              <a:tr h="370840">
                <a:tc>
                  <a:txBody>
                    <a:bodyPr/>
                    <a:lstStyle/>
                    <a:p>
                      <a:pPr algn="ctr"/>
                      <a:r>
                        <a:rPr lang="en-US" dirty="0" smtClean="0"/>
                        <a:t>Commercial Corn</a:t>
                      </a:r>
                      <a:endParaRPr lang="en-US" dirty="0"/>
                    </a:p>
                  </a:txBody>
                  <a:tcPr/>
                </a:tc>
                <a:tc>
                  <a:txBody>
                    <a:bodyPr/>
                    <a:lstStyle/>
                    <a:p>
                      <a:pPr algn="ctr"/>
                      <a:r>
                        <a:rPr lang="en-US" dirty="0" smtClean="0"/>
                        <a:t>Drought</a:t>
                      </a:r>
                    </a:p>
                    <a:p>
                      <a:pPr algn="ctr"/>
                      <a:r>
                        <a:rPr lang="en-US" dirty="0" smtClean="0"/>
                        <a:t>Blight</a:t>
                      </a:r>
                    </a:p>
                    <a:p>
                      <a:pPr algn="ctr"/>
                      <a:endParaRPr lang="en-US" dirty="0" smtClean="0"/>
                    </a:p>
                    <a:p>
                      <a:pPr algn="ctr"/>
                      <a:endParaRPr lang="en-US" dirty="0" smtClean="0"/>
                    </a:p>
                    <a:p>
                      <a:pPr algn="ctr"/>
                      <a:r>
                        <a:rPr lang="en-US" dirty="0" smtClean="0"/>
                        <a:t>Crop</a:t>
                      </a:r>
                      <a:r>
                        <a:rPr lang="en-US" baseline="0" dirty="0" smtClean="0"/>
                        <a:t> loss</a:t>
                      </a:r>
                    </a:p>
                    <a:p>
                      <a:pPr algn="ctr"/>
                      <a:endParaRPr lang="en-US" baseline="0" dirty="0" smtClean="0"/>
                    </a:p>
                    <a:p>
                      <a:pPr algn="ctr"/>
                      <a:endParaRPr lang="en-US" baseline="0" dirty="0" smtClean="0"/>
                    </a:p>
                    <a:p>
                      <a:pPr algn="ctr"/>
                      <a:r>
                        <a:rPr lang="en-US" baseline="0" dirty="0" smtClean="0"/>
                        <a:t>Losses &gt;$100,000</a:t>
                      </a:r>
                    </a:p>
                  </a:txBody>
                  <a:tcPr/>
                </a:tc>
                <a:tc>
                  <a:txBody>
                    <a:bodyPr/>
                    <a:lstStyle/>
                    <a:p>
                      <a:pPr algn="ctr"/>
                      <a:r>
                        <a:rPr lang="en-US" dirty="0" smtClean="0"/>
                        <a:t>271</a:t>
                      </a:r>
                      <a:r>
                        <a:rPr lang="en-US" baseline="0" dirty="0" smtClean="0"/>
                        <a:t> acres, 150-180 </a:t>
                      </a:r>
                      <a:r>
                        <a:rPr lang="en-US" baseline="0" dirty="0" err="1" smtClean="0"/>
                        <a:t>bu</a:t>
                      </a:r>
                      <a:r>
                        <a:rPr lang="en-US" baseline="0" dirty="0" smtClean="0"/>
                        <a:t>/acre</a:t>
                      </a:r>
                    </a:p>
                    <a:p>
                      <a:pPr algn="ctr"/>
                      <a:endParaRPr lang="en-US" baseline="0" dirty="0" smtClean="0"/>
                    </a:p>
                    <a:p>
                      <a:pPr algn="ctr"/>
                      <a:endParaRPr lang="en-US" dirty="0" smtClean="0"/>
                    </a:p>
                    <a:p>
                      <a:pPr algn="ctr"/>
                      <a:r>
                        <a:rPr lang="en-US" dirty="0" smtClean="0"/>
                        <a:t>40,000-50,000</a:t>
                      </a:r>
                      <a:r>
                        <a:rPr lang="en-US" baseline="0" dirty="0" smtClean="0"/>
                        <a:t> </a:t>
                      </a:r>
                      <a:r>
                        <a:rPr lang="en-US" baseline="0" dirty="0" err="1" smtClean="0"/>
                        <a:t>bu</a:t>
                      </a:r>
                      <a:r>
                        <a:rPr lang="en-US" baseline="0" dirty="0" smtClean="0"/>
                        <a:t> of corn</a:t>
                      </a:r>
                    </a:p>
                    <a:p>
                      <a:pPr algn="ctr"/>
                      <a:endParaRPr lang="en-US" baseline="0" dirty="0" smtClean="0"/>
                    </a:p>
                    <a:p>
                      <a:pPr algn="ctr"/>
                      <a:endParaRPr lang="en-US" baseline="0" dirty="0" smtClean="0"/>
                    </a:p>
                    <a:p>
                      <a:pPr algn="ctr"/>
                      <a:r>
                        <a:rPr lang="en-US" baseline="0" dirty="0" smtClean="0"/>
                        <a:t>&gt;$80,000</a:t>
                      </a:r>
                      <a:endParaRPr lang="en-US" dirty="0"/>
                    </a:p>
                  </a:txBody>
                  <a:tcPr/>
                </a:tc>
                <a:tc>
                  <a:txBody>
                    <a:bodyPr/>
                    <a:lstStyle/>
                    <a:p>
                      <a:pPr algn="ctr"/>
                      <a:r>
                        <a:rPr lang="en-US" dirty="0" smtClean="0"/>
                        <a:t>271 acres, 200-250 </a:t>
                      </a:r>
                      <a:r>
                        <a:rPr lang="en-US" dirty="0" err="1" smtClean="0"/>
                        <a:t>bu</a:t>
                      </a:r>
                      <a:r>
                        <a:rPr lang="en-US" dirty="0" smtClean="0"/>
                        <a:t>/acre</a:t>
                      </a:r>
                    </a:p>
                    <a:p>
                      <a:pPr algn="ctr"/>
                      <a:endParaRPr lang="en-US" dirty="0" smtClean="0"/>
                    </a:p>
                    <a:p>
                      <a:pPr algn="ctr"/>
                      <a:endParaRPr lang="en-US" dirty="0" smtClean="0"/>
                    </a:p>
                    <a:p>
                      <a:pPr algn="ctr"/>
                      <a:r>
                        <a:rPr lang="en-US" dirty="0" smtClean="0"/>
                        <a:t>55,000-70,000 </a:t>
                      </a:r>
                      <a:r>
                        <a:rPr lang="en-US" dirty="0" err="1" smtClean="0"/>
                        <a:t>bu</a:t>
                      </a:r>
                      <a:r>
                        <a:rPr lang="en-US" dirty="0" smtClean="0"/>
                        <a:t> of corn</a:t>
                      </a:r>
                    </a:p>
                    <a:p>
                      <a:pPr algn="ctr"/>
                      <a:endParaRPr lang="en-US" dirty="0" smtClean="0"/>
                    </a:p>
                    <a:p>
                      <a:pPr algn="ctr"/>
                      <a:endParaRPr lang="en-US" dirty="0" smtClean="0"/>
                    </a:p>
                    <a:p>
                      <a:pPr algn="ctr"/>
                      <a:r>
                        <a:rPr lang="en-US" dirty="0" smtClean="0"/>
                        <a:t>&gt;$100,000</a:t>
                      </a:r>
                      <a:endParaRPr lang="en-US" dirty="0"/>
                    </a:p>
                  </a:txBody>
                  <a:tcPr/>
                </a:tc>
              </a:tr>
              <a:tr h="370840">
                <a:tc>
                  <a:txBody>
                    <a:bodyPr/>
                    <a:lstStyle/>
                    <a:p>
                      <a:pPr algn="ct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aseline="0" dirty="0" smtClean="0"/>
                        <a:t>Crop Insurance: $163-312/acre</a:t>
                      </a:r>
                    </a:p>
                  </a:txBody>
                  <a:tcPr/>
                </a:tc>
                <a:tc>
                  <a:txBody>
                    <a:bodyPr/>
                    <a:lstStyle/>
                    <a:p>
                      <a:pPr algn="ctr"/>
                      <a:endParaRPr lang="en-US" dirty="0"/>
                    </a:p>
                  </a:txBody>
                  <a:tcPr/>
                </a:tc>
                <a:tc>
                  <a:txBody>
                    <a:bodyPr/>
                    <a:lstStyle/>
                    <a:p>
                      <a:pPr algn="ctr"/>
                      <a:endParaRPr lang="en-US" dirty="0"/>
                    </a:p>
                  </a:txBody>
                  <a:tcPr/>
                </a:tc>
              </a:tr>
            </a:tbl>
          </a:graphicData>
        </a:graphic>
      </p:graphicFrame>
      <p:sp>
        <p:nvSpPr>
          <p:cNvPr id="3" name="Slide Number Placeholder 2"/>
          <p:cNvSpPr>
            <a:spLocks noGrp="1"/>
          </p:cNvSpPr>
          <p:nvPr>
            <p:ph type="sldNum" sz="quarter" idx="12"/>
          </p:nvPr>
        </p:nvSpPr>
        <p:spPr/>
        <p:txBody>
          <a:bodyPr/>
          <a:lstStyle/>
          <a:p>
            <a:fld id="{4EB4F01A-2969-3A48-A665-C2835505F580}" type="slidenum">
              <a:rPr lang="en-US" smtClean="0"/>
              <a:t>19</a:t>
            </a:fld>
            <a:endParaRPr lang="en-US"/>
          </a:p>
        </p:txBody>
      </p:sp>
    </p:spTree>
    <p:extLst>
      <p:ext uri="{BB962C8B-B14F-4D97-AF65-F5344CB8AC3E}">
        <p14:creationId xmlns:p14="http://schemas.microsoft.com/office/powerpoint/2010/main" val="240327359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3613191231"/>
              </p:ext>
            </p:extLst>
          </p:nvPr>
        </p:nvGraphicFramePr>
        <p:xfrm>
          <a:off x="478590" y="661736"/>
          <a:ext cx="8117305" cy="528637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088007" y="5772834"/>
            <a:ext cx="7252724" cy="646331"/>
          </a:xfrm>
          <a:prstGeom prst="rect">
            <a:avLst/>
          </a:prstGeom>
          <a:noFill/>
        </p:spPr>
        <p:txBody>
          <a:bodyPr wrap="square" rtlCol="0">
            <a:spAutoFit/>
          </a:bodyPr>
          <a:lstStyle/>
          <a:p>
            <a:r>
              <a:rPr lang="en-US" dirty="0" smtClean="0"/>
              <a:t>Data Source: U.S. Environmental Protection Agency. April 15, 2014. “Inventory of U.S. Greenhouse Gas Emissions and Sinks.” Table 2-2.</a:t>
            </a:r>
            <a:endParaRPr lang="en-US" dirty="0"/>
          </a:p>
        </p:txBody>
      </p:sp>
    </p:spTree>
    <p:extLst>
      <p:ext uri="{BB962C8B-B14F-4D97-AF65-F5344CB8AC3E}">
        <p14:creationId xmlns:p14="http://schemas.microsoft.com/office/powerpoint/2010/main" val="35865888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82"/>
            <a:ext cx="8229600" cy="1143000"/>
          </a:xfrm>
        </p:spPr>
        <p:txBody>
          <a:bodyPr/>
          <a:lstStyle/>
          <a:p>
            <a:r>
              <a:rPr lang="en-US" dirty="0" smtClean="0"/>
              <a:t>The Issue: Nitrogen Fertilizer Use</a:t>
            </a:r>
            <a:endParaRPr lang="en-US" dirty="0"/>
          </a:p>
        </p:txBody>
      </p:sp>
      <p:sp>
        <p:nvSpPr>
          <p:cNvPr id="3" name="Content Placeholder 2"/>
          <p:cNvSpPr>
            <a:spLocks noGrp="1"/>
          </p:cNvSpPr>
          <p:nvPr>
            <p:ph idx="1"/>
          </p:nvPr>
        </p:nvSpPr>
        <p:spPr>
          <a:xfrm>
            <a:off x="207073" y="1283934"/>
            <a:ext cx="8614237" cy="4842229"/>
          </a:xfrm>
        </p:spPr>
        <p:txBody>
          <a:bodyPr>
            <a:normAutofit/>
          </a:bodyPr>
          <a:lstStyle/>
          <a:p>
            <a:r>
              <a:rPr lang="en-US" dirty="0" smtClean="0"/>
              <a:t>Synthetic N application increased 400% since 1930 </a:t>
            </a:r>
          </a:p>
          <a:p>
            <a:pPr marL="0" indent="0" algn="r">
              <a:buNone/>
            </a:pPr>
            <a:r>
              <a:rPr lang="en-US" sz="1800" dirty="0" smtClean="0"/>
              <a:t>(Robertson and </a:t>
            </a:r>
            <a:r>
              <a:rPr lang="en-US" sz="1800" dirty="0" err="1" smtClean="0"/>
              <a:t>Vitousek</a:t>
            </a:r>
            <a:r>
              <a:rPr lang="en-US" sz="1800" dirty="0" smtClean="0"/>
              <a:t> 2009)</a:t>
            </a:r>
          </a:p>
          <a:p>
            <a:pPr lvl="1"/>
            <a:endParaRPr lang="en-US" dirty="0" smtClean="0"/>
          </a:p>
          <a:p>
            <a:r>
              <a:rPr lang="en-US" dirty="0" smtClean="0"/>
              <a:t>US increase 16</a:t>
            </a:r>
            <a:r>
              <a:rPr lang="en-US" dirty="0"/>
              <a:t>% </a:t>
            </a:r>
            <a:r>
              <a:rPr lang="en-US" dirty="0" smtClean="0"/>
              <a:t>1990-2007</a:t>
            </a:r>
            <a:r>
              <a:rPr lang="en-US" dirty="0" smtClean="0">
                <a:effectLst/>
              </a:rPr>
              <a:t> </a:t>
            </a:r>
            <a:r>
              <a:rPr lang="en-US" sz="2200" dirty="0" smtClean="0">
                <a:effectLst/>
              </a:rPr>
              <a:t>(USDA 2012)</a:t>
            </a:r>
          </a:p>
          <a:p>
            <a:pPr lvl="1"/>
            <a:endParaRPr lang="en-US" dirty="0"/>
          </a:p>
          <a:p>
            <a:r>
              <a:rPr lang="en-US" dirty="0" smtClean="0"/>
              <a:t>Continuing over-application</a:t>
            </a:r>
          </a:p>
          <a:p>
            <a:pPr lvl="1" algn="r"/>
            <a:r>
              <a:rPr lang="en-US" dirty="0" smtClean="0"/>
              <a:t>50% of farms applying more than recommended </a:t>
            </a:r>
          </a:p>
          <a:p>
            <a:pPr marL="457200" lvl="1" indent="0" algn="r">
              <a:buNone/>
            </a:pPr>
            <a:r>
              <a:rPr lang="en-US" sz="1800" dirty="0" smtClean="0"/>
              <a:t>(Millar et al. 2010)</a:t>
            </a:r>
          </a:p>
          <a:p>
            <a:pPr marL="457200" lvl="1" indent="0" algn="r">
              <a:buNone/>
            </a:pPr>
            <a:endParaRPr lang="en-US" sz="1800" dirty="0"/>
          </a:p>
        </p:txBody>
      </p:sp>
      <p:sp>
        <p:nvSpPr>
          <p:cNvPr id="4" name="Slide Number Placeholder 3"/>
          <p:cNvSpPr>
            <a:spLocks noGrp="1"/>
          </p:cNvSpPr>
          <p:nvPr>
            <p:ph type="sldNum" sz="quarter" idx="12"/>
          </p:nvPr>
        </p:nvSpPr>
        <p:spPr/>
        <p:txBody>
          <a:bodyPr/>
          <a:lstStyle/>
          <a:p>
            <a:fld id="{4EB4F01A-2969-3A48-A665-C2835505F580}" type="slidenum">
              <a:rPr lang="en-US" smtClean="0"/>
              <a:t>20</a:t>
            </a:fld>
            <a:endParaRPr lang="en-US"/>
          </a:p>
        </p:txBody>
      </p:sp>
    </p:spTree>
    <p:extLst>
      <p:ext uri="{BB962C8B-B14F-4D97-AF65-F5344CB8AC3E}">
        <p14:creationId xmlns:p14="http://schemas.microsoft.com/office/powerpoint/2010/main" val="38064892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pPr marL="0" indent="0">
              <a:buNone/>
            </a:pPr>
            <a:r>
              <a:rPr lang="en-US" dirty="0" smtClean="0"/>
              <a:t>“</a:t>
            </a:r>
            <a:r>
              <a:rPr lang="en-US" dirty="0"/>
              <a:t>They’re just advancing them so fast.[Seed company A] wants to get it out ahead of [seed company B]. So everybody’s beating the other guy over the head nonstop to try to get that extra sale unit. To bring it to market quicker.</a:t>
            </a:r>
            <a:r>
              <a:rPr lang="en-US" dirty="0" smtClean="0"/>
              <a:t>”</a:t>
            </a:r>
          </a:p>
          <a:p>
            <a:pPr marL="0" indent="0">
              <a:buNone/>
            </a:pPr>
            <a:endParaRPr lang="en-US" dirty="0"/>
          </a:p>
          <a:p>
            <a:pPr marL="0" indent="0">
              <a:buNone/>
            </a:pPr>
            <a:r>
              <a:rPr lang="en-US" dirty="0"/>
              <a:t>“The thing that does cost us is that they’re turning over product and wanting us to grow </a:t>
            </a:r>
            <a:r>
              <a:rPr lang="en-US" dirty="0" err="1"/>
              <a:t>inbreds</a:t>
            </a:r>
            <a:r>
              <a:rPr lang="en-US" dirty="0"/>
              <a:t> that they’re not familiar with. We’re getting less and less testing and less information with regard to what we should do as growers</a:t>
            </a:r>
            <a:r>
              <a:rPr lang="en-US" dirty="0" smtClean="0"/>
              <a:t>. </a:t>
            </a:r>
            <a:r>
              <a:rPr lang="en-US" dirty="0"/>
              <a:t>We’re becoming more and more </a:t>
            </a:r>
            <a:r>
              <a:rPr lang="en-US" dirty="0" smtClean="0"/>
              <a:t>their </a:t>
            </a:r>
            <a:r>
              <a:rPr lang="en-US" dirty="0"/>
              <a:t>production research. </a:t>
            </a:r>
            <a:r>
              <a:rPr lang="en-US" dirty="0" smtClean="0"/>
              <a:t>” </a:t>
            </a:r>
            <a:endParaRPr lang="en-US" dirty="0"/>
          </a:p>
        </p:txBody>
      </p:sp>
      <p:sp>
        <p:nvSpPr>
          <p:cNvPr id="4" name="Slide Number Placeholder 3"/>
          <p:cNvSpPr>
            <a:spLocks noGrp="1"/>
          </p:cNvSpPr>
          <p:nvPr>
            <p:ph type="sldNum" sz="quarter" idx="12"/>
          </p:nvPr>
        </p:nvSpPr>
        <p:spPr/>
        <p:txBody>
          <a:bodyPr/>
          <a:lstStyle/>
          <a:p>
            <a:fld id="{4EB4F01A-2969-3A48-A665-C2835505F580}" type="slidenum">
              <a:rPr lang="en-US" smtClean="0"/>
              <a:t>21</a:t>
            </a:fld>
            <a:endParaRPr lang="en-US"/>
          </a:p>
        </p:txBody>
      </p:sp>
      <p:sp>
        <p:nvSpPr>
          <p:cNvPr id="6" name="Title 1"/>
          <p:cNvSpPr>
            <a:spLocks noGrp="1"/>
          </p:cNvSpPr>
          <p:nvPr>
            <p:ph type="title"/>
          </p:nvPr>
        </p:nvSpPr>
        <p:spPr>
          <a:xfrm>
            <a:off x="457200" y="274638"/>
            <a:ext cx="8229600" cy="1143000"/>
          </a:xfrm>
          <a:solidFill>
            <a:schemeClr val="accent1">
              <a:lumMod val="20000"/>
              <a:lumOff val="80000"/>
            </a:schemeClr>
          </a:solidFill>
          <a:ln>
            <a:solidFill>
              <a:schemeClr val="tx2"/>
            </a:solidFill>
          </a:ln>
        </p:spPr>
        <p:txBody>
          <a:bodyPr>
            <a:normAutofit fontScale="90000"/>
          </a:bodyPr>
          <a:lstStyle/>
          <a:p>
            <a:r>
              <a:rPr lang="en-US" dirty="0" smtClean="0"/>
              <a:t>Political Economy of Seed Corn</a:t>
            </a:r>
            <a:br>
              <a:rPr lang="en-US" dirty="0" smtClean="0"/>
            </a:br>
            <a:r>
              <a:rPr lang="en-US" dirty="0" smtClean="0"/>
              <a:t>1. Global Seed Competition</a:t>
            </a:r>
            <a:endParaRPr lang="en-US" dirty="0"/>
          </a:p>
        </p:txBody>
      </p:sp>
    </p:spTree>
    <p:extLst>
      <p:ext uri="{BB962C8B-B14F-4D97-AF65-F5344CB8AC3E}">
        <p14:creationId xmlns:p14="http://schemas.microsoft.com/office/powerpoint/2010/main" val="8825981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A4A4A4"/>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40000"/>
              <a:lumOff val="60000"/>
            </a:schemeClr>
          </a:solidFill>
          <a:ln>
            <a:solidFill>
              <a:schemeClr val="tx2"/>
            </a:solidFill>
          </a:ln>
        </p:spPr>
        <p:txBody>
          <a:bodyPr>
            <a:normAutofit fontScale="90000"/>
          </a:bodyPr>
          <a:lstStyle/>
          <a:p>
            <a:r>
              <a:rPr lang="en-US" dirty="0"/>
              <a:t>Political Economy of Seed Corn</a:t>
            </a:r>
            <a:br>
              <a:rPr lang="en-US" dirty="0"/>
            </a:br>
            <a:r>
              <a:rPr lang="en-US" dirty="0"/>
              <a:t>3</a:t>
            </a:r>
            <a:r>
              <a:rPr lang="en-US" dirty="0" smtClean="0"/>
              <a:t>. Competitive Contracts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a:t>
            </a:r>
            <a:r>
              <a:rPr lang="en-US" dirty="0"/>
              <a:t>We have a fear of losing our contracts, we need to protect our position.” </a:t>
            </a:r>
            <a:endParaRPr lang="en-US" dirty="0" smtClean="0"/>
          </a:p>
          <a:p>
            <a:pPr marL="0" indent="0">
              <a:buNone/>
            </a:pPr>
            <a:endParaRPr lang="en-US" dirty="0"/>
          </a:p>
          <a:p>
            <a:pPr marL="0" indent="0">
              <a:buNone/>
            </a:pPr>
            <a:r>
              <a:rPr lang="en-US" dirty="0" smtClean="0"/>
              <a:t>“Our contracts give us complete flexibility in how much [nitrogen] to apply, but the competitive structure locks us in.” </a:t>
            </a:r>
          </a:p>
          <a:p>
            <a:pPr marL="0" indent="0">
              <a:buNone/>
            </a:pPr>
            <a:endParaRPr lang="en-US" dirty="0" smtClean="0"/>
          </a:p>
        </p:txBody>
      </p:sp>
      <p:sp>
        <p:nvSpPr>
          <p:cNvPr id="4" name="Slide Number Placeholder 3"/>
          <p:cNvSpPr>
            <a:spLocks noGrp="1"/>
          </p:cNvSpPr>
          <p:nvPr>
            <p:ph type="sldNum" sz="quarter" idx="12"/>
          </p:nvPr>
        </p:nvSpPr>
        <p:spPr/>
        <p:txBody>
          <a:bodyPr/>
          <a:lstStyle/>
          <a:p>
            <a:fld id="{4EB4F01A-2969-3A48-A665-C2835505F580}" type="slidenum">
              <a:rPr lang="en-US" smtClean="0"/>
              <a:t>22</a:t>
            </a:fld>
            <a:endParaRPr lang="en-US"/>
          </a:p>
        </p:txBody>
      </p:sp>
    </p:spTree>
    <p:extLst>
      <p:ext uri="{BB962C8B-B14F-4D97-AF65-F5344CB8AC3E}">
        <p14:creationId xmlns:p14="http://schemas.microsoft.com/office/powerpoint/2010/main" val="3656694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A4A4A4"/>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endParaRPr lang="en-US" dirty="0"/>
          </a:p>
          <a:p>
            <a:pPr marL="0" indent="0">
              <a:buNone/>
            </a:pPr>
            <a:r>
              <a:rPr lang="en-US" dirty="0"/>
              <a:t>“That last little bit {of nitrogen} could give you 17-19 bushels, which makes it worth a fortune.</a:t>
            </a:r>
            <a:r>
              <a:rPr lang="en-US" dirty="0" smtClean="0"/>
              <a:t>”</a:t>
            </a:r>
          </a:p>
          <a:p>
            <a:pPr marL="0" indent="0">
              <a:buNone/>
            </a:pPr>
            <a:endParaRPr lang="en-US" dirty="0"/>
          </a:p>
          <a:p>
            <a:pPr marL="0" indent="0">
              <a:buNone/>
            </a:pPr>
            <a:r>
              <a:rPr lang="en-US" dirty="0"/>
              <a:t>“I really miss the days when you could just be happy for your neighbor’s good looking corn field. Because now we don’t know who we’re competing with. You’re wondering if you have to compete against that, the idea is that everything is competitive.”</a:t>
            </a:r>
          </a:p>
          <a:p>
            <a:pPr marL="0" indent="0">
              <a:buNone/>
            </a:pPr>
            <a:endParaRPr lang="en-US" dirty="0" smtClean="0"/>
          </a:p>
          <a:p>
            <a:endParaRPr lang="en-US" dirty="0"/>
          </a:p>
        </p:txBody>
      </p:sp>
      <p:sp>
        <p:nvSpPr>
          <p:cNvPr id="2" name="Slide Number Placeholder 1"/>
          <p:cNvSpPr>
            <a:spLocks noGrp="1"/>
          </p:cNvSpPr>
          <p:nvPr>
            <p:ph type="sldNum" sz="quarter" idx="12"/>
          </p:nvPr>
        </p:nvSpPr>
        <p:spPr/>
        <p:txBody>
          <a:bodyPr/>
          <a:lstStyle/>
          <a:p>
            <a:fld id="{4EB4F01A-2969-3A48-A665-C2835505F580}" type="slidenum">
              <a:rPr lang="en-US" smtClean="0"/>
              <a:t>23</a:t>
            </a:fld>
            <a:endParaRPr lang="en-US"/>
          </a:p>
        </p:txBody>
      </p:sp>
      <p:sp>
        <p:nvSpPr>
          <p:cNvPr id="6" name="Title 1"/>
          <p:cNvSpPr>
            <a:spLocks noGrp="1"/>
          </p:cNvSpPr>
          <p:nvPr>
            <p:ph type="title"/>
          </p:nvPr>
        </p:nvSpPr>
        <p:spPr>
          <a:xfrm>
            <a:off x="457200" y="274638"/>
            <a:ext cx="8229600" cy="1143000"/>
          </a:xfrm>
          <a:solidFill>
            <a:schemeClr val="accent1">
              <a:lumMod val="40000"/>
              <a:lumOff val="60000"/>
            </a:schemeClr>
          </a:solidFill>
          <a:ln>
            <a:solidFill>
              <a:schemeClr val="tx2"/>
            </a:solidFill>
          </a:ln>
        </p:spPr>
        <p:txBody>
          <a:bodyPr>
            <a:normAutofit fontScale="90000"/>
          </a:bodyPr>
          <a:lstStyle/>
          <a:p>
            <a:r>
              <a:rPr lang="en-US" dirty="0"/>
              <a:t>Political Economy of Seed Corn</a:t>
            </a:r>
            <a:br>
              <a:rPr lang="en-US" dirty="0"/>
            </a:br>
            <a:r>
              <a:rPr lang="en-US" dirty="0"/>
              <a:t>3</a:t>
            </a:r>
            <a:r>
              <a:rPr lang="en-US" dirty="0" smtClean="0"/>
              <a:t>. Competitive Contracts</a:t>
            </a:r>
            <a:endParaRPr lang="en-US" dirty="0"/>
          </a:p>
        </p:txBody>
      </p:sp>
    </p:spTree>
    <p:extLst>
      <p:ext uri="{BB962C8B-B14F-4D97-AF65-F5344CB8AC3E}">
        <p14:creationId xmlns:p14="http://schemas.microsoft.com/office/powerpoint/2010/main" val="23949079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A4A4A4"/>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81189"/>
            <a:ext cx="7772400" cy="1470025"/>
          </a:xfrm>
        </p:spPr>
        <p:txBody>
          <a:bodyPr>
            <a:normAutofit fontScale="90000"/>
          </a:bodyPr>
          <a:lstStyle/>
          <a:p>
            <a:r>
              <a:rPr lang="en-US" b="1" u="sng" dirty="0" smtClean="0">
                <a:solidFill>
                  <a:schemeClr val="bg1"/>
                </a:solidFill>
              </a:rPr>
              <a:t>Possible, Adaptable, Gainful:</a:t>
            </a:r>
            <a:r>
              <a:rPr lang="en-US" b="1" dirty="0" smtClean="0">
                <a:solidFill>
                  <a:schemeClr val="bg1"/>
                </a:solidFill>
              </a:rPr>
              <a:t/>
            </a:r>
            <a:br>
              <a:rPr lang="en-US" b="1" dirty="0" smtClean="0">
                <a:solidFill>
                  <a:schemeClr val="bg1"/>
                </a:solidFill>
              </a:rPr>
            </a:br>
            <a:r>
              <a:rPr lang="en-US" b="1" dirty="0" smtClean="0">
                <a:solidFill>
                  <a:schemeClr val="bg1"/>
                </a:solidFill>
              </a:rPr>
              <a:t>Normative and political economic barriers to adopting climate change mitigation practices</a:t>
            </a:r>
            <a:endParaRPr lang="en-US" b="1" dirty="0">
              <a:solidFill>
                <a:schemeClr val="bg1"/>
              </a:solidFill>
            </a:endParaRPr>
          </a:p>
        </p:txBody>
      </p:sp>
      <p:sp>
        <p:nvSpPr>
          <p:cNvPr id="3" name="Subtitle 2"/>
          <p:cNvSpPr>
            <a:spLocks noGrp="1"/>
          </p:cNvSpPr>
          <p:nvPr>
            <p:ph type="subTitle" idx="1"/>
          </p:nvPr>
        </p:nvSpPr>
        <p:spPr/>
        <p:txBody>
          <a:bodyPr>
            <a:normAutofit/>
          </a:bodyPr>
          <a:lstStyle/>
          <a:p>
            <a:r>
              <a:rPr lang="en-US" sz="3600" b="1" dirty="0" smtClean="0">
                <a:solidFill>
                  <a:srgbClr val="FFFFFF"/>
                </a:solidFill>
              </a:rPr>
              <a:t>Rebecca L. Schewe</a:t>
            </a:r>
          </a:p>
          <a:p>
            <a:endParaRPr lang="en-US" sz="3600" b="1" dirty="0">
              <a:solidFill>
                <a:srgbClr val="FFFFFF"/>
              </a:solidFill>
            </a:endParaRPr>
          </a:p>
        </p:txBody>
      </p:sp>
      <p:sp>
        <p:nvSpPr>
          <p:cNvPr id="5" name="Slide Number Placeholder 4"/>
          <p:cNvSpPr>
            <a:spLocks noGrp="1"/>
          </p:cNvSpPr>
          <p:nvPr>
            <p:ph type="sldNum" sz="quarter" idx="12"/>
          </p:nvPr>
        </p:nvSpPr>
        <p:spPr/>
        <p:txBody>
          <a:bodyPr/>
          <a:lstStyle/>
          <a:p>
            <a:fld id="{4EB4F01A-2969-3A48-A665-C2835505F580}" type="slidenum">
              <a:rPr lang="en-US" smtClean="0"/>
              <a:t>24</a:t>
            </a:fld>
            <a:endParaRPr lang="en-US"/>
          </a:p>
        </p:txBody>
      </p:sp>
    </p:spTree>
    <p:extLst>
      <p:ext uri="{BB962C8B-B14F-4D97-AF65-F5344CB8AC3E}">
        <p14:creationId xmlns:p14="http://schemas.microsoft.com/office/powerpoint/2010/main" val="173723580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lstStyle/>
          <a:p>
            <a:r>
              <a:rPr lang="en-US" dirty="0" smtClean="0"/>
              <a:t>Rural Sociology</a:t>
            </a:r>
          </a:p>
          <a:p>
            <a:endParaRPr lang="en-US" dirty="0"/>
          </a:p>
          <a:p>
            <a:r>
              <a:rPr lang="en-US" dirty="0" smtClean="0"/>
              <a:t>Environmental and Natural Resource Sociology</a:t>
            </a:r>
          </a:p>
          <a:p>
            <a:endParaRPr lang="en-US" dirty="0"/>
          </a:p>
          <a:p>
            <a:r>
              <a:rPr lang="en-US" dirty="0" smtClean="0"/>
              <a:t>How do human systems and natural systems interact?</a:t>
            </a:r>
            <a:endParaRPr lang="en-US" dirty="0"/>
          </a:p>
        </p:txBody>
      </p:sp>
      <p:sp>
        <p:nvSpPr>
          <p:cNvPr id="4" name="Slide Number Placeholder 3"/>
          <p:cNvSpPr>
            <a:spLocks noGrp="1"/>
          </p:cNvSpPr>
          <p:nvPr>
            <p:ph type="sldNum" sz="quarter" idx="12"/>
          </p:nvPr>
        </p:nvSpPr>
        <p:spPr/>
        <p:txBody>
          <a:bodyPr/>
          <a:lstStyle/>
          <a:p>
            <a:fld id="{4EB4F01A-2969-3A48-A665-C2835505F580}" type="slidenum">
              <a:rPr lang="en-US" smtClean="0"/>
              <a:t>25</a:t>
            </a:fld>
            <a:endParaRPr lang="en-US"/>
          </a:p>
        </p:txBody>
      </p:sp>
    </p:spTree>
    <p:extLst>
      <p:ext uri="{BB962C8B-B14F-4D97-AF65-F5344CB8AC3E}">
        <p14:creationId xmlns:p14="http://schemas.microsoft.com/office/powerpoint/2010/main" val="1739852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Today’s Story: </a:t>
            </a:r>
            <a:br>
              <a:rPr lang="en-US" dirty="0" smtClean="0"/>
            </a:br>
            <a:r>
              <a:rPr lang="en-US" dirty="0" smtClean="0"/>
              <a:t>Agriculture and Climate Change</a:t>
            </a:r>
            <a:endParaRPr lang="en-US" dirty="0"/>
          </a:p>
        </p:txBody>
      </p:sp>
      <p:sp>
        <p:nvSpPr>
          <p:cNvPr id="3" name="Content Placeholder 2"/>
          <p:cNvSpPr>
            <a:spLocks noGrp="1"/>
          </p:cNvSpPr>
          <p:nvPr>
            <p:ph idx="1"/>
          </p:nvPr>
        </p:nvSpPr>
        <p:spPr>
          <a:xfrm>
            <a:off x="289903" y="1600200"/>
            <a:ext cx="8531408" cy="4525963"/>
          </a:xfrm>
        </p:spPr>
        <p:txBody>
          <a:bodyPr>
            <a:normAutofit/>
          </a:bodyPr>
          <a:lstStyle/>
          <a:p>
            <a:r>
              <a:rPr lang="en-US" dirty="0" smtClean="0"/>
              <a:t>Willingness to adopt mitigation behaviors</a:t>
            </a:r>
          </a:p>
          <a:p>
            <a:endParaRPr lang="en-US" dirty="0" smtClean="0"/>
          </a:p>
          <a:p>
            <a:r>
              <a:rPr lang="en-US" dirty="0" smtClean="0"/>
              <a:t>“Why don’t farmers do what we tell them?”</a:t>
            </a:r>
            <a:endParaRPr lang="en-US" dirty="0"/>
          </a:p>
          <a:p>
            <a:endParaRPr lang="en-US" dirty="0"/>
          </a:p>
          <a:p>
            <a:pPr marL="514350" indent="-514350">
              <a:buFont typeface="+mj-lt"/>
              <a:buAutoNum type="arabicPeriod"/>
            </a:pPr>
            <a:r>
              <a:rPr lang="en-US" dirty="0" smtClean="0"/>
              <a:t>Norms and values</a:t>
            </a:r>
          </a:p>
          <a:p>
            <a:pPr marL="514350" indent="-514350">
              <a:buFont typeface="+mj-lt"/>
              <a:buAutoNum type="arabicPeriod"/>
            </a:pPr>
            <a:r>
              <a:rPr lang="en-US" dirty="0" smtClean="0"/>
              <a:t>Structure (political economy) of the system</a:t>
            </a:r>
          </a:p>
        </p:txBody>
      </p:sp>
      <p:sp>
        <p:nvSpPr>
          <p:cNvPr id="4" name="Slide Number Placeholder 3"/>
          <p:cNvSpPr>
            <a:spLocks noGrp="1"/>
          </p:cNvSpPr>
          <p:nvPr>
            <p:ph type="sldNum" sz="quarter" idx="12"/>
          </p:nvPr>
        </p:nvSpPr>
        <p:spPr/>
        <p:txBody>
          <a:bodyPr/>
          <a:lstStyle/>
          <a:p>
            <a:fld id="{4EB4F01A-2969-3A48-A665-C2835505F580}" type="slidenum">
              <a:rPr lang="en-US" smtClean="0"/>
              <a:t>26</a:t>
            </a:fld>
            <a:endParaRPr lang="en-US"/>
          </a:p>
        </p:txBody>
      </p:sp>
    </p:spTree>
    <p:extLst>
      <p:ext uri="{BB962C8B-B14F-4D97-AF65-F5344CB8AC3E}">
        <p14:creationId xmlns:p14="http://schemas.microsoft.com/office/powerpoint/2010/main" val="359726679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Roadmap</a:t>
            </a:r>
            <a:endParaRPr lang="en-US" dirty="0"/>
          </a:p>
        </p:txBody>
      </p:sp>
      <p:sp>
        <p:nvSpPr>
          <p:cNvPr id="3" name="Content Placeholder 2"/>
          <p:cNvSpPr>
            <a:spLocks noGrp="1"/>
          </p:cNvSpPr>
          <p:nvPr>
            <p:ph idx="1"/>
          </p:nvPr>
        </p:nvSpPr>
        <p:spPr/>
        <p:txBody>
          <a:bodyPr/>
          <a:lstStyle/>
          <a:p>
            <a:r>
              <a:rPr lang="en-US" dirty="0" smtClean="0"/>
              <a:t>Background</a:t>
            </a:r>
          </a:p>
          <a:p>
            <a:endParaRPr lang="en-US" dirty="0"/>
          </a:p>
          <a:p>
            <a:r>
              <a:rPr lang="en-US" dirty="0" smtClean="0"/>
              <a:t>First Half: Methods and Theory</a:t>
            </a:r>
          </a:p>
          <a:p>
            <a:endParaRPr lang="en-US" dirty="0"/>
          </a:p>
          <a:p>
            <a:endParaRPr lang="en-US" dirty="0" smtClean="0"/>
          </a:p>
          <a:p>
            <a:r>
              <a:rPr lang="en-US" dirty="0" smtClean="0"/>
              <a:t>Second Half: Findings and Implications</a:t>
            </a:r>
            <a:endParaRPr lang="en-US" dirty="0"/>
          </a:p>
        </p:txBody>
      </p:sp>
      <p:sp>
        <p:nvSpPr>
          <p:cNvPr id="4" name="Slide Number Placeholder 3"/>
          <p:cNvSpPr>
            <a:spLocks noGrp="1"/>
          </p:cNvSpPr>
          <p:nvPr>
            <p:ph type="sldNum" sz="quarter" idx="12"/>
          </p:nvPr>
        </p:nvSpPr>
        <p:spPr/>
        <p:txBody>
          <a:bodyPr/>
          <a:lstStyle/>
          <a:p>
            <a:fld id="{4EB4F01A-2969-3A48-A665-C2835505F580}" type="slidenum">
              <a:rPr lang="en-US" smtClean="0"/>
              <a:t>27</a:t>
            </a:fld>
            <a:endParaRPr lang="en-US"/>
          </a:p>
        </p:txBody>
      </p:sp>
    </p:spTree>
    <p:extLst>
      <p:ext uri="{BB962C8B-B14F-4D97-AF65-F5344CB8AC3E}">
        <p14:creationId xmlns:p14="http://schemas.microsoft.com/office/powerpoint/2010/main" val="41229404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82"/>
            <a:ext cx="8229600" cy="1143000"/>
          </a:xfrm>
        </p:spPr>
        <p:txBody>
          <a:bodyPr/>
          <a:lstStyle/>
          <a:p>
            <a:r>
              <a:rPr lang="en-US" dirty="0" smtClean="0"/>
              <a:t>The Issue: Nitrogen Fertilizer Use</a:t>
            </a:r>
            <a:endParaRPr lang="en-US" dirty="0"/>
          </a:p>
        </p:txBody>
      </p:sp>
      <p:sp>
        <p:nvSpPr>
          <p:cNvPr id="3" name="Content Placeholder 2"/>
          <p:cNvSpPr>
            <a:spLocks noGrp="1"/>
          </p:cNvSpPr>
          <p:nvPr>
            <p:ph idx="1"/>
          </p:nvPr>
        </p:nvSpPr>
        <p:spPr>
          <a:xfrm>
            <a:off x="207073" y="1283934"/>
            <a:ext cx="8614237" cy="4842229"/>
          </a:xfrm>
        </p:spPr>
        <p:txBody>
          <a:bodyPr>
            <a:normAutofit/>
          </a:bodyPr>
          <a:lstStyle/>
          <a:p>
            <a:r>
              <a:rPr lang="en-US" dirty="0" smtClean="0"/>
              <a:t>Synthetic N application increased 400% since 1930 </a:t>
            </a:r>
          </a:p>
          <a:p>
            <a:pPr marL="0" indent="0" algn="r">
              <a:buNone/>
            </a:pPr>
            <a:r>
              <a:rPr lang="en-US" sz="1800" dirty="0" smtClean="0"/>
              <a:t>(Robertson and </a:t>
            </a:r>
            <a:r>
              <a:rPr lang="en-US" sz="1800" dirty="0" err="1" smtClean="0"/>
              <a:t>Vitousek</a:t>
            </a:r>
            <a:r>
              <a:rPr lang="en-US" sz="1800" dirty="0" smtClean="0"/>
              <a:t> 2009)</a:t>
            </a:r>
          </a:p>
          <a:p>
            <a:pPr lvl="1"/>
            <a:endParaRPr lang="en-US" dirty="0" smtClean="0"/>
          </a:p>
          <a:p>
            <a:r>
              <a:rPr lang="en-US" dirty="0" smtClean="0"/>
              <a:t>US increase 16</a:t>
            </a:r>
            <a:r>
              <a:rPr lang="en-US" dirty="0"/>
              <a:t>% </a:t>
            </a:r>
            <a:r>
              <a:rPr lang="en-US" dirty="0" smtClean="0"/>
              <a:t>1990-2007</a:t>
            </a:r>
            <a:r>
              <a:rPr lang="en-US" dirty="0" smtClean="0">
                <a:effectLst/>
              </a:rPr>
              <a:t> </a:t>
            </a:r>
            <a:r>
              <a:rPr lang="en-US" sz="2200" dirty="0" smtClean="0">
                <a:effectLst/>
              </a:rPr>
              <a:t>(USDA 2012)</a:t>
            </a:r>
          </a:p>
          <a:p>
            <a:pPr lvl="1"/>
            <a:endParaRPr lang="en-US" dirty="0"/>
          </a:p>
          <a:p>
            <a:r>
              <a:rPr lang="en-US" dirty="0" smtClean="0"/>
              <a:t>Continuing over-application</a:t>
            </a:r>
          </a:p>
          <a:p>
            <a:pPr lvl="1" algn="r"/>
            <a:r>
              <a:rPr lang="en-US" dirty="0" smtClean="0"/>
              <a:t>50% of farms applying more than recommended </a:t>
            </a:r>
          </a:p>
          <a:p>
            <a:pPr marL="457200" lvl="1" indent="0" algn="r">
              <a:buNone/>
            </a:pPr>
            <a:r>
              <a:rPr lang="en-US" sz="1800" dirty="0" smtClean="0"/>
              <a:t>(Millar et al. 2010)</a:t>
            </a:r>
          </a:p>
          <a:p>
            <a:pPr marL="457200" lvl="1" indent="0" algn="r">
              <a:buNone/>
            </a:pPr>
            <a:endParaRPr lang="en-US" sz="1800" dirty="0"/>
          </a:p>
        </p:txBody>
      </p:sp>
      <p:sp>
        <p:nvSpPr>
          <p:cNvPr id="4" name="Slide Number Placeholder 3"/>
          <p:cNvSpPr>
            <a:spLocks noGrp="1"/>
          </p:cNvSpPr>
          <p:nvPr>
            <p:ph type="sldNum" sz="quarter" idx="12"/>
          </p:nvPr>
        </p:nvSpPr>
        <p:spPr/>
        <p:txBody>
          <a:bodyPr/>
          <a:lstStyle/>
          <a:p>
            <a:fld id="{4EB4F01A-2969-3A48-A665-C2835505F580}" type="slidenum">
              <a:rPr lang="en-US" smtClean="0"/>
              <a:t>28</a:t>
            </a:fld>
            <a:endParaRPr lang="en-US"/>
          </a:p>
        </p:txBody>
      </p:sp>
    </p:spTree>
    <p:extLst>
      <p:ext uri="{BB962C8B-B14F-4D97-AF65-F5344CB8AC3E}">
        <p14:creationId xmlns:p14="http://schemas.microsoft.com/office/powerpoint/2010/main" val="2278509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544"/>
            <a:ext cx="8229600" cy="1143000"/>
          </a:xfrm>
        </p:spPr>
        <p:txBody>
          <a:bodyPr/>
          <a:lstStyle/>
          <a:p>
            <a:r>
              <a:rPr lang="en-US" dirty="0" smtClean="0"/>
              <a:t>The Issue: Nitrogen Fertilizer Use</a:t>
            </a:r>
            <a:endParaRPr lang="en-US" dirty="0"/>
          </a:p>
        </p:txBody>
      </p:sp>
      <p:sp>
        <p:nvSpPr>
          <p:cNvPr id="3" name="Content Placeholder 2"/>
          <p:cNvSpPr>
            <a:spLocks noGrp="1"/>
          </p:cNvSpPr>
          <p:nvPr>
            <p:ph idx="1"/>
          </p:nvPr>
        </p:nvSpPr>
        <p:spPr/>
        <p:txBody>
          <a:bodyPr>
            <a:normAutofit lnSpcReduction="10000"/>
          </a:bodyPr>
          <a:lstStyle/>
          <a:p>
            <a:endParaRPr lang="en-US" dirty="0"/>
          </a:p>
          <a:p>
            <a:endParaRPr lang="en-US" dirty="0" smtClean="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a:p>
            <a:endParaRPr lang="en-US" dirty="0" smtClean="0">
              <a:latin typeface="Arial" charset="0"/>
              <a:ea typeface="ＭＳ Ｐゴシック" charset="0"/>
              <a:cs typeface="ＭＳ Ｐゴシック" charset="0"/>
            </a:endParaRPr>
          </a:p>
          <a:p>
            <a:r>
              <a:rPr lang="en-US" dirty="0" smtClean="0">
                <a:latin typeface="Arial" charset="0"/>
                <a:ea typeface="ＭＳ Ｐゴシック" charset="0"/>
                <a:cs typeface="ＭＳ Ｐゴシック" charset="0"/>
              </a:rPr>
              <a:t>Climate Change: N</a:t>
            </a:r>
            <a:r>
              <a:rPr lang="en-US" baseline="-25000" dirty="0" smtClean="0">
                <a:latin typeface="Arial" charset="0"/>
                <a:ea typeface="ＭＳ Ｐゴシック" charset="0"/>
                <a:cs typeface="ＭＳ Ｐゴシック" charset="0"/>
              </a:rPr>
              <a:t>2</a:t>
            </a:r>
            <a:r>
              <a:rPr lang="en-US" dirty="0" smtClean="0">
                <a:latin typeface="Arial" charset="0"/>
                <a:ea typeface="ＭＳ Ｐゴシック" charset="0"/>
                <a:cs typeface="ＭＳ Ｐゴシック" charset="0"/>
              </a:rPr>
              <a:t>O</a:t>
            </a:r>
          </a:p>
          <a:p>
            <a:r>
              <a:rPr lang="en-US" dirty="0" smtClean="0">
                <a:latin typeface="Arial" charset="0"/>
                <a:ea typeface="ＭＳ Ｐゴシック" charset="0"/>
                <a:cs typeface="ＭＳ Ｐゴシック" charset="0"/>
              </a:rPr>
              <a:t>Agriculture: 70% of US N</a:t>
            </a:r>
            <a:r>
              <a:rPr lang="en-US" baseline="-25000" dirty="0" smtClean="0">
                <a:latin typeface="Arial" charset="0"/>
                <a:ea typeface="ＭＳ Ｐゴシック" charset="0"/>
                <a:cs typeface="ＭＳ Ｐゴシック" charset="0"/>
              </a:rPr>
              <a:t>2</a:t>
            </a:r>
            <a:r>
              <a:rPr lang="en-US" dirty="0" smtClean="0">
                <a:latin typeface="Arial" charset="0"/>
                <a:ea typeface="ＭＳ Ｐゴシック" charset="0"/>
                <a:cs typeface="ＭＳ Ｐゴシック" charset="0"/>
              </a:rPr>
              <a:t>O emissions</a:t>
            </a:r>
          </a:p>
          <a:p>
            <a:r>
              <a:rPr lang="en-US" dirty="0">
                <a:latin typeface="Arial" charset="0"/>
                <a:ea typeface="ＭＳ Ｐゴシック" charset="0"/>
                <a:cs typeface="ＭＳ Ｐゴシック" charset="0"/>
              </a:rPr>
              <a:t>N</a:t>
            </a:r>
            <a:r>
              <a:rPr lang="en-US" baseline="-25000" dirty="0">
                <a:latin typeface="Arial" charset="0"/>
                <a:ea typeface="ＭＳ Ｐゴシック" charset="0"/>
                <a:cs typeface="ＭＳ Ｐゴシック" charset="0"/>
              </a:rPr>
              <a:t>2</a:t>
            </a:r>
            <a:r>
              <a:rPr lang="en-US" dirty="0">
                <a:latin typeface="Arial" charset="0"/>
                <a:ea typeface="ＭＳ Ｐゴシック" charset="0"/>
                <a:cs typeface="ＭＳ Ｐゴシック" charset="0"/>
              </a:rPr>
              <a:t>O: </a:t>
            </a:r>
            <a:r>
              <a:rPr lang="en-US" dirty="0" smtClean="0">
                <a:latin typeface="Arial" charset="0"/>
                <a:ea typeface="ＭＳ Ｐゴシック" charset="0"/>
                <a:cs typeface="ＭＳ Ｐゴシック" charset="0"/>
              </a:rPr>
              <a:t>298 </a:t>
            </a:r>
            <a:r>
              <a:rPr lang="en-US" dirty="0">
                <a:latin typeface="Arial" charset="0"/>
                <a:ea typeface="ＭＳ Ｐゴシック" charset="0"/>
                <a:cs typeface="ＭＳ Ｐゴシック" charset="0"/>
              </a:rPr>
              <a:t>x of CO</a:t>
            </a:r>
            <a:r>
              <a:rPr lang="en-US" baseline="-25000" dirty="0">
                <a:latin typeface="Arial" charset="0"/>
                <a:ea typeface="ＭＳ Ｐゴシック" charset="0"/>
                <a:cs typeface="ＭＳ Ｐゴシック" charset="0"/>
              </a:rPr>
              <a:t>2</a:t>
            </a:r>
            <a:r>
              <a:rPr lang="en-US" dirty="0">
                <a:latin typeface="Arial" charset="0"/>
                <a:ea typeface="ＭＳ Ｐゴシック" charset="0"/>
                <a:cs typeface="ＭＳ Ｐゴシック" charset="0"/>
              </a:rPr>
              <a:t> heat trapping capacity </a:t>
            </a:r>
            <a:endParaRPr lang="en-US" dirty="0" smtClean="0">
              <a:latin typeface="Arial" charset="0"/>
              <a:ea typeface="ＭＳ Ｐゴシック" charset="0"/>
              <a:cs typeface="ＭＳ Ｐゴシック" charset="0"/>
            </a:endParaRPr>
          </a:p>
          <a:p>
            <a:r>
              <a:rPr lang="en-US" dirty="0"/>
              <a:t>N</a:t>
            </a:r>
            <a:r>
              <a:rPr lang="en-US" baseline="-25000" dirty="0"/>
              <a:t>2</a:t>
            </a:r>
            <a:r>
              <a:rPr lang="en-US" dirty="0"/>
              <a:t>O increasing by ~150 </a:t>
            </a:r>
            <a:r>
              <a:rPr lang="en-US" dirty="0" err="1"/>
              <a:t>Tg</a:t>
            </a:r>
            <a:r>
              <a:rPr lang="en-US" dirty="0"/>
              <a:t>/year </a:t>
            </a:r>
            <a:r>
              <a:rPr lang="en-US" sz="1900" dirty="0"/>
              <a:t>(Mosier, 2002</a:t>
            </a:r>
            <a:r>
              <a:rPr lang="en-US" sz="1900" dirty="0" smtClean="0"/>
              <a:t>)</a:t>
            </a:r>
            <a:endParaRPr lang="en-US" dirty="0" smtClean="0">
              <a:latin typeface="Arial" charset="0"/>
              <a:ea typeface="ＭＳ Ｐゴシック" charset="0"/>
              <a:cs typeface="ＭＳ Ｐゴシック" charset="0"/>
            </a:endParaRPr>
          </a:p>
          <a:p>
            <a:pPr>
              <a:buNone/>
            </a:pPr>
            <a:endParaRPr lang="en-US" dirty="0" smtClean="0">
              <a:latin typeface="Arial" charset="0"/>
              <a:ea typeface="ＭＳ Ｐゴシック" charset="0"/>
              <a:cs typeface="ＭＳ Ｐゴシック" charset="0"/>
            </a:endParaRPr>
          </a:p>
          <a:p>
            <a:endParaRPr lang="en-US" dirty="0"/>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r="13432"/>
          <a:stretch>
            <a:fillRect/>
          </a:stretch>
        </p:blipFill>
        <p:spPr bwMode="auto">
          <a:xfrm>
            <a:off x="3152701" y="1194544"/>
            <a:ext cx="2677386" cy="2323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 name="Slide Number Placeholder 4"/>
          <p:cNvSpPr>
            <a:spLocks noGrp="1"/>
          </p:cNvSpPr>
          <p:nvPr>
            <p:ph type="sldNum" sz="quarter" idx="12"/>
          </p:nvPr>
        </p:nvSpPr>
        <p:spPr/>
        <p:txBody>
          <a:bodyPr/>
          <a:lstStyle/>
          <a:p>
            <a:fld id="{4EB4F01A-2969-3A48-A665-C2835505F580}" type="slidenum">
              <a:rPr lang="en-US" smtClean="0"/>
              <a:t>29</a:t>
            </a:fld>
            <a:endParaRPr lang="en-US"/>
          </a:p>
        </p:txBody>
      </p:sp>
    </p:spTree>
    <p:extLst>
      <p:ext uri="{BB962C8B-B14F-4D97-AF65-F5344CB8AC3E}">
        <p14:creationId xmlns:p14="http://schemas.microsoft.com/office/powerpoint/2010/main" val="38286134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Chart 3"/>
          <p:cNvGraphicFramePr>
            <a:graphicFrameLocks/>
          </p:cNvGraphicFramePr>
          <p:nvPr/>
        </p:nvGraphicFramePr>
        <p:xfrm>
          <a:off x="831850" y="663575"/>
          <a:ext cx="7480300" cy="553085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088007" y="5772834"/>
            <a:ext cx="7252724" cy="646331"/>
          </a:xfrm>
          <a:prstGeom prst="rect">
            <a:avLst/>
          </a:prstGeom>
          <a:noFill/>
        </p:spPr>
        <p:txBody>
          <a:bodyPr wrap="square" rtlCol="0">
            <a:spAutoFit/>
          </a:bodyPr>
          <a:lstStyle/>
          <a:p>
            <a:r>
              <a:rPr lang="en-US" dirty="0" smtClean="0"/>
              <a:t>Data Source: U.S. Environmental Protection Agency. April 15, 2014. “Inventory of U.S. Greenhouse Gas Emissions and Sinks.” Table 2-2.</a:t>
            </a:r>
            <a:endParaRPr lang="en-US" dirty="0"/>
          </a:p>
        </p:txBody>
      </p:sp>
    </p:spTree>
    <p:extLst>
      <p:ext uri="{BB962C8B-B14F-4D97-AF65-F5344CB8AC3E}">
        <p14:creationId xmlns:p14="http://schemas.microsoft.com/office/powerpoint/2010/main" val="22755419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Issue: Potential Policy</a:t>
            </a:r>
            <a:endParaRPr lang="en-US" dirty="0"/>
          </a:p>
        </p:txBody>
      </p:sp>
      <p:sp>
        <p:nvSpPr>
          <p:cNvPr id="3" name="Content Placeholder 2"/>
          <p:cNvSpPr>
            <a:spLocks noGrp="1"/>
          </p:cNvSpPr>
          <p:nvPr>
            <p:ph idx="1"/>
          </p:nvPr>
        </p:nvSpPr>
        <p:spPr>
          <a:xfrm>
            <a:off x="457199" y="1600200"/>
            <a:ext cx="8391721" cy="4525963"/>
          </a:xfrm>
        </p:spPr>
        <p:txBody>
          <a:bodyPr>
            <a:normAutofit/>
          </a:bodyPr>
          <a:lstStyle/>
          <a:p>
            <a:pPr>
              <a:lnSpc>
                <a:spcPct val="90000"/>
              </a:lnSpc>
            </a:pPr>
            <a:r>
              <a:rPr lang="en-US" sz="2800" dirty="0" smtClean="0">
                <a:latin typeface="Arial" charset="0"/>
                <a:ea typeface="ＭＳ Ｐゴシック" charset="0"/>
                <a:cs typeface="ＭＳ Ｐゴシック" charset="0"/>
              </a:rPr>
              <a:t>Payment program to reduce N</a:t>
            </a:r>
            <a:r>
              <a:rPr lang="en-US" sz="2800" baseline="-25000" dirty="0" smtClean="0">
                <a:latin typeface="Arial" charset="0"/>
                <a:ea typeface="ＭＳ Ｐゴシック" charset="0"/>
                <a:cs typeface="ＭＳ Ｐゴシック" charset="0"/>
              </a:rPr>
              <a:t>2</a:t>
            </a:r>
            <a:r>
              <a:rPr lang="en-US" sz="2800" dirty="0" smtClean="0">
                <a:latin typeface="Arial" charset="0"/>
                <a:ea typeface="ＭＳ Ｐゴシック" charset="0"/>
                <a:cs typeface="ＭＳ Ｐゴシック" charset="0"/>
              </a:rPr>
              <a:t>O?</a:t>
            </a:r>
          </a:p>
          <a:p>
            <a:endParaRPr lang="en-US" dirty="0" smtClean="0"/>
          </a:p>
          <a:p>
            <a:endParaRPr lang="en-US" dirty="0" smtClean="0"/>
          </a:p>
          <a:p>
            <a:r>
              <a:rPr lang="en-US" dirty="0" smtClean="0"/>
              <a:t>Payments for net reduction in N application</a:t>
            </a:r>
          </a:p>
          <a:p>
            <a:pPr lvl="1"/>
            <a:r>
              <a:rPr lang="en-US" dirty="0" smtClean="0"/>
              <a:t>Low end of the “</a:t>
            </a:r>
            <a:r>
              <a:rPr lang="en-US" dirty="0"/>
              <a:t>Profitable N Rate </a:t>
            </a:r>
            <a:r>
              <a:rPr lang="en-US" dirty="0" smtClean="0"/>
              <a:t>Range”</a:t>
            </a:r>
          </a:p>
          <a:p>
            <a:pPr lvl="1"/>
            <a:endParaRPr lang="en-US" dirty="0"/>
          </a:p>
          <a:p>
            <a:r>
              <a:rPr lang="en-US" dirty="0"/>
              <a:t>Potential 50% reduction in </a:t>
            </a:r>
            <a:r>
              <a:rPr lang="en-US" dirty="0">
                <a:latin typeface="Arial" charset="0"/>
                <a:ea typeface="ＭＳ Ｐゴシック" charset="0"/>
                <a:cs typeface="ＭＳ Ｐゴシック" charset="0"/>
              </a:rPr>
              <a:t>N</a:t>
            </a:r>
            <a:r>
              <a:rPr lang="en-US" baseline="-25000" dirty="0">
                <a:latin typeface="Arial" charset="0"/>
                <a:ea typeface="ＭＳ Ｐゴシック" charset="0"/>
                <a:cs typeface="ＭＳ Ｐゴシック" charset="0"/>
              </a:rPr>
              <a:t>2</a:t>
            </a:r>
            <a:r>
              <a:rPr lang="en-US" dirty="0">
                <a:latin typeface="Arial" charset="0"/>
                <a:ea typeface="ＭＳ Ｐゴシック" charset="0"/>
                <a:cs typeface="ＭＳ Ｐゴシック" charset="0"/>
              </a:rPr>
              <a:t>O release</a:t>
            </a:r>
          </a:p>
          <a:p>
            <a:pPr marL="457200" lvl="1" indent="0" algn="r">
              <a:buNone/>
            </a:pPr>
            <a:r>
              <a:rPr lang="en-US" sz="1800" dirty="0">
                <a:latin typeface="Arial" charset="0"/>
                <a:ea typeface="ＭＳ Ｐゴシック" charset="0"/>
                <a:cs typeface="ＭＳ Ｐゴシック" charset="0"/>
              </a:rPr>
              <a:t>(Millar 2010)</a:t>
            </a:r>
            <a:endParaRPr lang="en-US" sz="1800" dirty="0"/>
          </a:p>
          <a:p>
            <a:endParaRPr lang="en-US" dirty="0" smtClean="0"/>
          </a:p>
          <a:p>
            <a:pPr lvl="1"/>
            <a:endParaRPr lang="en-US" dirty="0"/>
          </a:p>
        </p:txBody>
      </p:sp>
      <p:sp>
        <p:nvSpPr>
          <p:cNvPr id="4" name="Slide Number Placeholder 3"/>
          <p:cNvSpPr>
            <a:spLocks noGrp="1"/>
          </p:cNvSpPr>
          <p:nvPr>
            <p:ph type="sldNum" sz="quarter" idx="12"/>
          </p:nvPr>
        </p:nvSpPr>
        <p:spPr/>
        <p:txBody>
          <a:bodyPr/>
          <a:lstStyle/>
          <a:p>
            <a:fld id="{4EB4F01A-2969-3A48-A665-C2835505F580}" type="slidenum">
              <a:rPr lang="en-US" smtClean="0"/>
              <a:t>30</a:t>
            </a:fld>
            <a:endParaRPr lang="en-US"/>
          </a:p>
        </p:txBody>
      </p:sp>
    </p:spTree>
    <p:extLst>
      <p:ext uri="{BB962C8B-B14F-4D97-AF65-F5344CB8AC3E}">
        <p14:creationId xmlns:p14="http://schemas.microsoft.com/office/powerpoint/2010/main" val="7840242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Issue: Potential Policy</a:t>
            </a:r>
            <a:endParaRPr lang="en-US" dirty="0"/>
          </a:p>
        </p:txBody>
      </p:sp>
      <p:sp>
        <p:nvSpPr>
          <p:cNvPr id="3" name="Content Placeholder 2"/>
          <p:cNvSpPr>
            <a:spLocks noGrp="1"/>
          </p:cNvSpPr>
          <p:nvPr>
            <p:ph idx="1"/>
          </p:nvPr>
        </p:nvSpPr>
        <p:spPr/>
        <p:txBody>
          <a:bodyPr/>
          <a:lstStyle/>
          <a:p>
            <a:r>
              <a:rPr lang="en-US" dirty="0" smtClean="0"/>
              <a:t>Kyoto Protocol and agriculture</a:t>
            </a:r>
          </a:p>
          <a:p>
            <a:pPr lvl="1"/>
            <a:endParaRPr lang="en-US" dirty="0" smtClean="0"/>
          </a:p>
          <a:p>
            <a:pPr lvl="1"/>
            <a:r>
              <a:rPr lang="en-US" dirty="0"/>
              <a:t>Mitigation </a:t>
            </a:r>
            <a:r>
              <a:rPr lang="en-US" dirty="0" smtClean="0"/>
              <a:t>requirements:</a:t>
            </a:r>
          </a:p>
          <a:p>
            <a:pPr lvl="2"/>
            <a:r>
              <a:rPr lang="en-US" dirty="0" smtClean="0"/>
              <a:t>Reduce GHG emissions</a:t>
            </a:r>
          </a:p>
          <a:p>
            <a:pPr lvl="1"/>
            <a:endParaRPr lang="en-US" dirty="0" smtClean="0"/>
          </a:p>
          <a:p>
            <a:pPr lvl="1"/>
            <a:r>
              <a:rPr lang="en-US" dirty="0" smtClean="0"/>
              <a:t>Adaptation requirements:</a:t>
            </a:r>
          </a:p>
          <a:p>
            <a:pPr lvl="2"/>
            <a:r>
              <a:rPr lang="en-US" dirty="0" smtClean="0"/>
              <a:t>Prepare for climate change effects</a:t>
            </a:r>
          </a:p>
          <a:p>
            <a:pPr lvl="2"/>
            <a:endParaRPr lang="en-US" dirty="0"/>
          </a:p>
          <a:p>
            <a:pPr lvl="2"/>
            <a:endParaRPr lang="en-US" dirty="0" smtClean="0"/>
          </a:p>
        </p:txBody>
      </p:sp>
      <p:sp>
        <p:nvSpPr>
          <p:cNvPr id="4" name="Slide Number Placeholder 3"/>
          <p:cNvSpPr>
            <a:spLocks noGrp="1"/>
          </p:cNvSpPr>
          <p:nvPr>
            <p:ph type="sldNum" sz="quarter" idx="12"/>
          </p:nvPr>
        </p:nvSpPr>
        <p:spPr/>
        <p:txBody>
          <a:bodyPr/>
          <a:lstStyle/>
          <a:p>
            <a:fld id="{4EB4F01A-2969-3A48-A665-C2835505F580}" type="slidenum">
              <a:rPr lang="en-US" smtClean="0"/>
              <a:t>31</a:t>
            </a:fld>
            <a:endParaRPr lang="en-US"/>
          </a:p>
        </p:txBody>
      </p:sp>
    </p:spTree>
    <p:extLst>
      <p:ext uri="{BB962C8B-B14F-4D97-AF65-F5344CB8AC3E}">
        <p14:creationId xmlns:p14="http://schemas.microsoft.com/office/powerpoint/2010/main" val="42790149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Case Background: N Fertilizer Use</a:t>
            </a:r>
            <a:endParaRPr lang="en-US" dirty="0"/>
          </a:p>
        </p:txBody>
      </p:sp>
      <p:sp>
        <p:nvSpPr>
          <p:cNvPr id="3" name="Content Placeholder 2"/>
          <p:cNvSpPr>
            <a:spLocks noGrp="1"/>
          </p:cNvSpPr>
          <p:nvPr>
            <p:ph idx="1"/>
          </p:nvPr>
        </p:nvSpPr>
        <p:spPr>
          <a:xfrm>
            <a:off x="457200" y="1952601"/>
            <a:ext cx="8229600" cy="4173562"/>
          </a:xfrm>
        </p:spPr>
        <p:txBody>
          <a:bodyPr/>
          <a:lstStyle/>
          <a:p>
            <a:r>
              <a:rPr lang="en-US" dirty="0" smtClean="0"/>
              <a:t>Crucial for yield</a:t>
            </a:r>
          </a:p>
          <a:p>
            <a:endParaRPr lang="en-US" dirty="0"/>
          </a:p>
          <a:p>
            <a:r>
              <a:rPr lang="en-US" dirty="0" smtClean="0"/>
              <a:t>Two key criteria:</a:t>
            </a:r>
          </a:p>
          <a:p>
            <a:pPr marL="971550" lvl="1" indent="-514350">
              <a:buFont typeface="+mj-lt"/>
              <a:buAutoNum type="arabicPeriod"/>
            </a:pPr>
            <a:r>
              <a:rPr lang="en-US" dirty="0" smtClean="0"/>
              <a:t>Existing N soil content</a:t>
            </a:r>
          </a:p>
          <a:p>
            <a:pPr marL="971550" lvl="1" indent="-514350">
              <a:buFont typeface="+mj-lt"/>
              <a:buAutoNum type="arabicPeriod"/>
            </a:pPr>
            <a:r>
              <a:rPr lang="en-US" dirty="0" smtClean="0"/>
              <a:t>Expected yield</a:t>
            </a:r>
          </a:p>
          <a:p>
            <a:pPr marL="971550" lvl="1" indent="-514350">
              <a:buFont typeface="+mj-lt"/>
              <a:buAutoNum type="arabicPeriod"/>
            </a:pPr>
            <a:endParaRPr lang="en-US" dirty="0"/>
          </a:p>
          <a:p>
            <a:pPr marL="971550" lvl="1" indent="-514350">
              <a:buFont typeface="+mj-lt"/>
              <a:buAutoNum type="arabicPeriod"/>
            </a:pPr>
            <a:endParaRPr lang="en-US" dirty="0"/>
          </a:p>
        </p:txBody>
      </p:sp>
      <p:sp>
        <p:nvSpPr>
          <p:cNvPr id="4" name="Slide Number Placeholder 3"/>
          <p:cNvSpPr>
            <a:spLocks noGrp="1"/>
          </p:cNvSpPr>
          <p:nvPr>
            <p:ph type="sldNum" sz="quarter" idx="12"/>
          </p:nvPr>
        </p:nvSpPr>
        <p:spPr/>
        <p:txBody>
          <a:bodyPr/>
          <a:lstStyle/>
          <a:p>
            <a:fld id="{4EB4F01A-2969-3A48-A665-C2835505F580}" type="slidenum">
              <a:rPr lang="en-US" smtClean="0"/>
              <a:t>32</a:t>
            </a:fld>
            <a:endParaRPr lang="en-US"/>
          </a:p>
        </p:txBody>
      </p:sp>
    </p:spTree>
    <p:extLst>
      <p:ext uri="{BB962C8B-B14F-4D97-AF65-F5344CB8AC3E}">
        <p14:creationId xmlns:p14="http://schemas.microsoft.com/office/powerpoint/2010/main" val="42789703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trogen-fertilizer-nameric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7700" y="0"/>
            <a:ext cx="5299363" cy="6858000"/>
          </a:xfrm>
          <a:prstGeom prst="rect">
            <a:avLst/>
          </a:prstGeom>
        </p:spPr>
      </p:pic>
      <p:sp>
        <p:nvSpPr>
          <p:cNvPr id="2" name="Slide Number Placeholder 1"/>
          <p:cNvSpPr>
            <a:spLocks noGrp="1"/>
          </p:cNvSpPr>
          <p:nvPr>
            <p:ph type="sldNum" sz="quarter" idx="12"/>
          </p:nvPr>
        </p:nvSpPr>
        <p:spPr/>
        <p:txBody>
          <a:bodyPr/>
          <a:lstStyle/>
          <a:p>
            <a:fld id="{4EB4F01A-2969-3A48-A665-C2835505F580}" type="slidenum">
              <a:rPr lang="en-US" smtClean="0"/>
              <a:t>33</a:t>
            </a:fld>
            <a:endParaRPr lang="en-US"/>
          </a:p>
        </p:txBody>
      </p:sp>
    </p:spTree>
    <p:extLst>
      <p:ext uri="{BB962C8B-B14F-4D97-AF65-F5344CB8AC3E}">
        <p14:creationId xmlns:p14="http://schemas.microsoft.com/office/powerpoint/2010/main" val="189065040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Questions</a:t>
            </a:r>
            <a:endParaRPr lang="en-US" dirty="0"/>
          </a:p>
        </p:txBody>
      </p:sp>
      <p:sp>
        <p:nvSpPr>
          <p:cNvPr id="3" name="Content Placeholder 2"/>
          <p:cNvSpPr>
            <a:spLocks noGrp="1"/>
          </p:cNvSpPr>
          <p:nvPr>
            <p:ph idx="1"/>
          </p:nvPr>
        </p:nvSpPr>
        <p:spPr/>
        <p:txBody>
          <a:bodyPr>
            <a:normAutofit lnSpcReduction="10000"/>
          </a:bodyPr>
          <a:lstStyle/>
          <a:p>
            <a:r>
              <a:rPr lang="en-US" dirty="0"/>
              <a:t>Under what circumstances are individuals willing to adopt mitigation behaviors? </a:t>
            </a:r>
          </a:p>
          <a:p>
            <a:pPr marL="0" indent="0">
              <a:buNone/>
            </a:pPr>
            <a:endParaRPr lang="en-US" dirty="0" smtClean="0"/>
          </a:p>
          <a:p>
            <a:endParaRPr lang="en-US" dirty="0"/>
          </a:p>
          <a:p>
            <a:r>
              <a:rPr lang="en-US" dirty="0" smtClean="0"/>
              <a:t>Can </a:t>
            </a:r>
            <a:r>
              <a:rPr lang="en-US" dirty="0"/>
              <a:t>natural resource </a:t>
            </a:r>
            <a:r>
              <a:rPr lang="en-US" dirty="0" smtClean="0"/>
              <a:t>policy </a:t>
            </a:r>
            <a:r>
              <a:rPr lang="en-US" dirty="0"/>
              <a:t>help create the necessary and sufficient conditions to encourage individuals to adopt </a:t>
            </a:r>
            <a:r>
              <a:rPr lang="en-US" dirty="0" smtClean="0"/>
              <a:t>mitigation </a:t>
            </a:r>
            <a:r>
              <a:rPr lang="en-US" dirty="0"/>
              <a:t>practices that are not in their immediate self-interest? </a:t>
            </a:r>
          </a:p>
          <a:p>
            <a:endParaRPr lang="en-US" dirty="0" smtClean="0"/>
          </a:p>
          <a:p>
            <a:endParaRPr lang="en-US" dirty="0"/>
          </a:p>
          <a:p>
            <a:endParaRPr lang="en-US" dirty="0" smtClean="0"/>
          </a:p>
        </p:txBody>
      </p:sp>
      <p:sp>
        <p:nvSpPr>
          <p:cNvPr id="4" name="Slide Number Placeholder 3"/>
          <p:cNvSpPr>
            <a:spLocks noGrp="1"/>
          </p:cNvSpPr>
          <p:nvPr>
            <p:ph type="sldNum" sz="quarter" idx="12"/>
          </p:nvPr>
        </p:nvSpPr>
        <p:spPr/>
        <p:txBody>
          <a:bodyPr/>
          <a:lstStyle/>
          <a:p>
            <a:fld id="{4EB4F01A-2969-3A48-A665-C2835505F580}" type="slidenum">
              <a:rPr lang="en-US" smtClean="0"/>
              <a:t>34</a:t>
            </a:fld>
            <a:endParaRPr lang="en-US"/>
          </a:p>
        </p:txBody>
      </p:sp>
    </p:spTree>
    <p:extLst>
      <p:ext uri="{BB962C8B-B14F-4D97-AF65-F5344CB8AC3E}">
        <p14:creationId xmlns:p14="http://schemas.microsoft.com/office/powerpoint/2010/main" val="16492743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Findings</a:t>
            </a:r>
            <a:endParaRPr lang="en-US" dirty="0"/>
          </a:p>
        </p:txBody>
      </p:sp>
      <p:sp>
        <p:nvSpPr>
          <p:cNvPr id="3" name="Content Placeholder 2"/>
          <p:cNvSpPr>
            <a:spLocks noGrp="1"/>
          </p:cNvSpPr>
          <p:nvPr>
            <p:ph idx="1"/>
          </p:nvPr>
        </p:nvSpPr>
        <p:spPr/>
        <p:txBody>
          <a:bodyPr>
            <a:normAutofit/>
          </a:bodyPr>
          <a:lstStyle/>
          <a:p>
            <a:r>
              <a:rPr lang="en-US" dirty="0" smtClean="0"/>
              <a:t>Significant barriers to adoption:</a:t>
            </a:r>
          </a:p>
          <a:p>
            <a:pPr marL="971550" lvl="1" indent="-514350">
              <a:buFont typeface="+mj-lt"/>
              <a:buAutoNum type="arabicPeriod"/>
            </a:pPr>
            <a:r>
              <a:rPr lang="en-US" dirty="0" smtClean="0"/>
              <a:t>Failure to recognize climate change risk</a:t>
            </a:r>
          </a:p>
          <a:p>
            <a:pPr marL="971550" lvl="1" indent="-514350">
              <a:buFont typeface="+mj-lt"/>
              <a:buAutoNum type="arabicPeriod"/>
            </a:pPr>
            <a:r>
              <a:rPr lang="en-US" dirty="0" err="1" smtClean="0"/>
              <a:t>Productivist</a:t>
            </a:r>
            <a:r>
              <a:rPr lang="en-US" dirty="0" smtClean="0"/>
              <a:t> social norms</a:t>
            </a:r>
          </a:p>
          <a:p>
            <a:pPr marL="971550" lvl="1" indent="-514350">
              <a:buFont typeface="+mj-lt"/>
              <a:buAutoNum type="arabicPeriod"/>
            </a:pPr>
            <a:r>
              <a:rPr lang="en-US" dirty="0" smtClean="0"/>
              <a:t>Political economy of corn production</a:t>
            </a:r>
          </a:p>
          <a:p>
            <a:pPr marL="971550" lvl="1" indent="-514350">
              <a:buFont typeface="+mj-lt"/>
              <a:buAutoNum type="arabicPeriod"/>
            </a:pPr>
            <a:endParaRPr lang="en-US" dirty="0"/>
          </a:p>
          <a:p>
            <a:pPr marL="971550" lvl="1" indent="-514350">
              <a:buFont typeface="+mj-lt"/>
              <a:buAutoNum type="arabicPeriod"/>
            </a:pPr>
            <a:endParaRPr lang="en-US" dirty="0" smtClean="0"/>
          </a:p>
          <a:p>
            <a:pPr marL="571500" indent="-514350"/>
            <a:r>
              <a:rPr lang="en-US" dirty="0" smtClean="0"/>
              <a:t>Existing policy does not address these barriers</a:t>
            </a:r>
          </a:p>
        </p:txBody>
      </p:sp>
      <p:sp>
        <p:nvSpPr>
          <p:cNvPr id="5" name="Slide Number Placeholder 4"/>
          <p:cNvSpPr>
            <a:spLocks noGrp="1"/>
          </p:cNvSpPr>
          <p:nvPr>
            <p:ph type="sldNum" sz="quarter" idx="12"/>
          </p:nvPr>
        </p:nvSpPr>
        <p:spPr/>
        <p:txBody>
          <a:bodyPr/>
          <a:lstStyle/>
          <a:p>
            <a:fld id="{4EB4F01A-2969-3A48-A665-C2835505F580}" type="slidenum">
              <a:rPr lang="en-US" smtClean="0"/>
              <a:t>35</a:t>
            </a:fld>
            <a:endParaRPr lang="en-US"/>
          </a:p>
        </p:txBody>
      </p:sp>
    </p:spTree>
    <p:extLst>
      <p:ext uri="{BB962C8B-B14F-4D97-AF65-F5344CB8AC3E}">
        <p14:creationId xmlns:p14="http://schemas.microsoft.com/office/powerpoint/2010/main" val="21587984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71717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293" y="0"/>
            <a:ext cx="8641847" cy="1143000"/>
          </a:xfrm>
        </p:spPr>
        <p:txBody>
          <a:bodyPr>
            <a:normAutofit fontScale="90000"/>
          </a:bodyPr>
          <a:lstStyle/>
          <a:p>
            <a:r>
              <a:rPr lang="en-US" dirty="0" smtClean="0"/>
              <a:t>Long-Term Ecological Research Network</a:t>
            </a:r>
            <a:endParaRPr lang="en-US" dirty="0"/>
          </a:p>
        </p:txBody>
      </p:sp>
      <p:sp>
        <p:nvSpPr>
          <p:cNvPr id="3" name="Content Placeholder 2"/>
          <p:cNvSpPr>
            <a:spLocks noGrp="1"/>
          </p:cNvSpPr>
          <p:nvPr>
            <p:ph idx="1"/>
          </p:nvPr>
        </p:nvSpPr>
        <p:spPr/>
        <p:txBody>
          <a:bodyPr/>
          <a:lstStyle/>
          <a:p>
            <a:r>
              <a:rPr lang="en-US" dirty="0" smtClean="0"/>
              <a:t>NSF 1980</a:t>
            </a:r>
          </a:p>
          <a:p>
            <a:endParaRPr lang="en-US" dirty="0"/>
          </a:p>
          <a:p>
            <a:r>
              <a:rPr lang="en-US" dirty="0" smtClean="0"/>
              <a:t>27 sites</a:t>
            </a:r>
          </a:p>
          <a:p>
            <a:endParaRPr lang="en-US" dirty="0" smtClean="0"/>
          </a:p>
          <a:p>
            <a:endParaRPr lang="en-US" dirty="0"/>
          </a:p>
          <a:p>
            <a:endParaRPr lang="en-US" dirty="0"/>
          </a:p>
        </p:txBody>
      </p:sp>
      <p:pic>
        <p:nvPicPr>
          <p:cNvPr id="4" name="Picture 3" descr="LTER_sites_map_sma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1558" y="951457"/>
            <a:ext cx="5292442" cy="5906544"/>
          </a:xfrm>
          <a:prstGeom prst="rect">
            <a:avLst/>
          </a:prstGeom>
        </p:spPr>
      </p:pic>
      <p:pic>
        <p:nvPicPr>
          <p:cNvPr id="5" name="Picture 4" descr="KBS_LTER_LOGO.png"/>
          <p:cNvPicPr>
            <a:picLocks noChangeAspect="1"/>
          </p:cNvPicPr>
          <p:nvPr/>
        </p:nvPicPr>
        <p:blipFill>
          <a:blip r:embed="rId3"/>
          <a:stretch>
            <a:fillRect/>
          </a:stretch>
        </p:blipFill>
        <p:spPr>
          <a:xfrm>
            <a:off x="1" y="5501570"/>
            <a:ext cx="3733292" cy="1356429"/>
          </a:xfrm>
          <a:prstGeom prst="rect">
            <a:avLst/>
          </a:prstGeom>
          <a:solidFill>
            <a:schemeClr val="bg1"/>
          </a:solidFill>
        </p:spPr>
      </p:pic>
      <p:sp>
        <p:nvSpPr>
          <p:cNvPr id="6" name="Slide Number Placeholder 5"/>
          <p:cNvSpPr>
            <a:spLocks noGrp="1"/>
          </p:cNvSpPr>
          <p:nvPr>
            <p:ph type="sldNum" sz="quarter" idx="12"/>
          </p:nvPr>
        </p:nvSpPr>
        <p:spPr/>
        <p:txBody>
          <a:bodyPr/>
          <a:lstStyle/>
          <a:p>
            <a:fld id="{4EB4F01A-2969-3A48-A665-C2835505F580}" type="slidenum">
              <a:rPr lang="en-US" smtClean="0"/>
              <a:t>36</a:t>
            </a:fld>
            <a:endParaRPr lang="en-US"/>
          </a:p>
        </p:txBody>
      </p:sp>
    </p:spTree>
    <p:extLst>
      <p:ext uri="{BB962C8B-B14F-4D97-AF65-F5344CB8AC3E}">
        <p14:creationId xmlns:p14="http://schemas.microsoft.com/office/powerpoint/2010/main" val="140402566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Social Science LTER</a:t>
            </a:r>
            <a:endParaRPr lang="en-US" b="1" dirty="0"/>
          </a:p>
        </p:txBody>
      </p:sp>
      <p:sp>
        <p:nvSpPr>
          <p:cNvPr id="3" name="Content Placeholder 2"/>
          <p:cNvSpPr>
            <a:spLocks noGrp="1"/>
          </p:cNvSpPr>
          <p:nvPr>
            <p:ph idx="1"/>
          </p:nvPr>
        </p:nvSpPr>
        <p:spPr>
          <a:xfrm>
            <a:off x="457200" y="1600200"/>
            <a:ext cx="8229600" cy="4874691"/>
          </a:xfrm>
        </p:spPr>
        <p:txBody>
          <a:bodyPr>
            <a:normAutofit/>
          </a:bodyPr>
          <a:lstStyle/>
          <a:p>
            <a:r>
              <a:rPr lang="en-US" b="1" dirty="0" smtClean="0"/>
              <a:t>LTER</a:t>
            </a:r>
          </a:p>
          <a:p>
            <a:pPr lvl="1"/>
            <a:r>
              <a:rPr lang="en-US" b="1" dirty="0" smtClean="0"/>
              <a:t>23 years of biophysical data</a:t>
            </a:r>
          </a:p>
          <a:p>
            <a:pPr lvl="1"/>
            <a:r>
              <a:rPr lang="en-US" b="1" dirty="0" smtClean="0"/>
              <a:t>Focus on conservation practices and N fertilizer</a:t>
            </a:r>
          </a:p>
          <a:p>
            <a:pPr lvl="1"/>
            <a:endParaRPr lang="en-US" b="1" dirty="0" smtClean="0"/>
          </a:p>
          <a:p>
            <a:r>
              <a:rPr lang="en-US" b="1" dirty="0" smtClean="0"/>
              <a:t>What are current conservation practices?</a:t>
            </a:r>
          </a:p>
          <a:p>
            <a:r>
              <a:rPr lang="en-US" b="1" dirty="0" smtClean="0"/>
              <a:t>What determines these practices?</a:t>
            </a:r>
          </a:p>
          <a:p>
            <a:r>
              <a:rPr lang="en-US" b="1" dirty="0" smtClean="0"/>
              <a:t>What are the possibilities for encouraging conservation practices?</a:t>
            </a:r>
          </a:p>
          <a:p>
            <a:pPr lvl="1"/>
            <a:endParaRPr lang="en-US" b="1" dirty="0"/>
          </a:p>
          <a:p>
            <a:endParaRPr lang="en-US" b="1" dirty="0"/>
          </a:p>
        </p:txBody>
      </p:sp>
    </p:spTree>
    <p:extLst>
      <p:ext uri="{BB962C8B-B14F-4D97-AF65-F5344CB8AC3E}">
        <p14:creationId xmlns:p14="http://schemas.microsoft.com/office/powerpoint/2010/main" val="16676122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een house ga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11250"/>
            <a:ext cx="6146370" cy="4609777"/>
          </a:xfrm>
          <a:prstGeom prst="rect">
            <a:avLst/>
          </a:prstGeom>
        </p:spPr>
      </p:pic>
      <p:pic>
        <p:nvPicPr>
          <p:cNvPr id="7" name="Picture 6" descr="DSCN1084-filter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8562" y="1111250"/>
            <a:ext cx="2296932" cy="2625065"/>
          </a:xfrm>
          <a:prstGeom prst="rect">
            <a:avLst/>
          </a:prstGeom>
        </p:spPr>
      </p:pic>
      <p:pic>
        <p:nvPicPr>
          <p:cNvPr id="3" name="Picture 2" descr="greenhouse-gas_-sampling-kbs_-lter_-000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9438" y="3736315"/>
            <a:ext cx="4064000" cy="3048000"/>
          </a:xfrm>
          <a:prstGeom prst="rect">
            <a:avLst/>
          </a:prstGeom>
        </p:spPr>
      </p:pic>
      <p:sp>
        <p:nvSpPr>
          <p:cNvPr id="4" name="Slide Number Placeholder 3"/>
          <p:cNvSpPr>
            <a:spLocks noGrp="1"/>
          </p:cNvSpPr>
          <p:nvPr>
            <p:ph type="sldNum" sz="quarter" idx="12"/>
          </p:nvPr>
        </p:nvSpPr>
        <p:spPr/>
        <p:txBody>
          <a:bodyPr/>
          <a:lstStyle/>
          <a:p>
            <a:fld id="{4EB4F01A-2969-3A48-A665-C2835505F580}" type="slidenum">
              <a:rPr lang="en-US" smtClean="0"/>
              <a:t>38</a:t>
            </a:fld>
            <a:endParaRPr lang="en-US"/>
          </a:p>
        </p:txBody>
      </p:sp>
      <p:sp>
        <p:nvSpPr>
          <p:cNvPr id="6" name="Title 5"/>
          <p:cNvSpPr>
            <a:spLocks noGrp="1"/>
          </p:cNvSpPr>
          <p:nvPr>
            <p:ph type="title"/>
          </p:nvPr>
        </p:nvSpPr>
        <p:spPr/>
        <p:txBody>
          <a:bodyPr/>
          <a:lstStyle/>
          <a:p>
            <a:endParaRPr lang="en-US"/>
          </a:p>
        </p:txBody>
      </p:sp>
    </p:spTree>
    <p:extLst>
      <p:ext uri="{BB962C8B-B14F-4D97-AF65-F5344CB8AC3E}">
        <p14:creationId xmlns:p14="http://schemas.microsoft.com/office/powerpoint/2010/main" val="119606506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Methods and Data</a:t>
            </a:r>
            <a:endParaRPr lang="en-US" dirty="0"/>
          </a:p>
        </p:txBody>
      </p:sp>
      <p:sp>
        <p:nvSpPr>
          <p:cNvPr id="3" name="Content Placeholder 2"/>
          <p:cNvSpPr>
            <a:spLocks noGrp="1"/>
          </p:cNvSpPr>
          <p:nvPr>
            <p:ph idx="1"/>
          </p:nvPr>
        </p:nvSpPr>
        <p:spPr>
          <a:xfrm>
            <a:off x="4952066" y="1143000"/>
            <a:ext cx="3734734" cy="4525963"/>
          </a:xfrm>
        </p:spPr>
        <p:txBody>
          <a:bodyPr>
            <a:normAutofit/>
          </a:bodyPr>
          <a:lstStyle/>
          <a:p>
            <a:pPr>
              <a:lnSpc>
                <a:spcPct val="90000"/>
              </a:lnSpc>
            </a:pPr>
            <a:r>
              <a:rPr lang="en-US" sz="2800" u="sng" dirty="0" smtClean="0">
                <a:latin typeface="Arial" charset="0"/>
                <a:ea typeface="ＭＳ Ｐゴシック" charset="0"/>
                <a:cs typeface="ＭＳ Ｐゴシック" charset="0"/>
              </a:rPr>
              <a:t>Study Population:</a:t>
            </a:r>
          </a:p>
          <a:p>
            <a:pPr lvl="1"/>
            <a:r>
              <a:rPr lang="en-US" dirty="0" smtClean="0">
                <a:latin typeface="Arial" charset="0"/>
                <a:ea typeface="ＭＳ Ｐゴシック" charset="0"/>
              </a:rPr>
              <a:t>Commercial Corn</a:t>
            </a:r>
            <a:endParaRPr lang="en-US" dirty="0">
              <a:latin typeface="Arial" charset="0"/>
              <a:ea typeface="ＭＳ Ｐゴシック" charset="0"/>
            </a:endParaRPr>
          </a:p>
          <a:p>
            <a:pPr lvl="1"/>
            <a:r>
              <a:rPr lang="en-US" dirty="0">
                <a:latin typeface="Arial" charset="0"/>
                <a:ea typeface="ＭＳ Ｐゴシック" charset="0"/>
              </a:rPr>
              <a:t>Seed Corn</a:t>
            </a:r>
          </a:p>
          <a:p>
            <a:pPr>
              <a:lnSpc>
                <a:spcPct val="90000"/>
              </a:lnSpc>
            </a:pPr>
            <a:endParaRPr lang="en-US" sz="2400" dirty="0">
              <a:latin typeface="Arial" charset="0"/>
              <a:ea typeface="ＭＳ Ｐゴシック" charset="0"/>
            </a:endParaRPr>
          </a:p>
          <a:p>
            <a:endParaRPr lang="en-US" dirty="0"/>
          </a:p>
        </p:txBody>
      </p:sp>
      <p:pic>
        <p:nvPicPr>
          <p:cNvPr id="7" name="Picture 6" descr="Study area ma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02" y="1143000"/>
            <a:ext cx="4416137" cy="5715000"/>
          </a:xfrm>
          <a:prstGeom prst="rect">
            <a:avLst/>
          </a:prstGeom>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733800"/>
            <a:ext cx="4473575" cy="286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 name="Slide Number Placeholder 3"/>
          <p:cNvSpPr>
            <a:spLocks noGrp="1"/>
          </p:cNvSpPr>
          <p:nvPr>
            <p:ph type="sldNum" sz="quarter" idx="12"/>
          </p:nvPr>
        </p:nvSpPr>
        <p:spPr/>
        <p:txBody>
          <a:bodyPr/>
          <a:lstStyle/>
          <a:p>
            <a:fld id="{4EB4F01A-2969-3A48-A665-C2835505F580}" type="slidenum">
              <a:rPr lang="en-US" smtClean="0"/>
              <a:t>39</a:t>
            </a:fld>
            <a:endParaRPr lang="en-US"/>
          </a:p>
        </p:txBody>
      </p:sp>
    </p:spTree>
    <p:extLst>
      <p:ext uri="{BB962C8B-B14F-4D97-AF65-F5344CB8AC3E}">
        <p14:creationId xmlns:p14="http://schemas.microsoft.com/office/powerpoint/2010/main" val="62698038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Role of Seed Corn</a:t>
            </a:r>
            <a:endParaRPr lang="en-US" dirty="0"/>
          </a:p>
        </p:txBody>
      </p:sp>
      <p:sp>
        <p:nvSpPr>
          <p:cNvPr id="3" name="Content Placeholder 2"/>
          <p:cNvSpPr>
            <a:spLocks noGrp="1"/>
          </p:cNvSpPr>
          <p:nvPr>
            <p:ph idx="1"/>
          </p:nvPr>
        </p:nvSpPr>
        <p:spPr/>
        <p:txBody>
          <a:bodyPr>
            <a:normAutofit fontScale="47500" lnSpcReduction="20000"/>
          </a:bodyPr>
          <a:lstStyle/>
          <a:p>
            <a:r>
              <a:rPr lang="en-US" dirty="0" err="1"/>
              <a:t>Jolejole</a:t>
            </a:r>
            <a:r>
              <a:rPr lang="en-US" dirty="0"/>
              <a:t>, M.C.B., 2009. Trade-offs, Incentives and the Supply of </a:t>
            </a:r>
            <a:r>
              <a:rPr lang="en-US" dirty="0" smtClean="0"/>
              <a:t>Ecosystem Services </a:t>
            </a:r>
            <a:r>
              <a:rPr lang="en-US" dirty="0"/>
              <a:t>from Cropland. M.S. thesis in Agricultural, Food and Resource </a:t>
            </a:r>
            <a:r>
              <a:rPr lang="en-US" dirty="0" smtClean="0"/>
              <a:t>Economics. Michigan </a:t>
            </a:r>
            <a:r>
              <a:rPr lang="en-US" dirty="0"/>
              <a:t>State University, East Lansing, MI http://</a:t>
            </a:r>
            <a:r>
              <a:rPr lang="en-US" dirty="0" err="1" smtClean="0"/>
              <a:t>www.aec.msu.edu</a:t>
            </a:r>
            <a:r>
              <a:rPr lang="en-US" dirty="0"/>
              <a:t>/theses/</a:t>
            </a:r>
            <a:r>
              <a:rPr lang="en-US" dirty="0" err="1"/>
              <a:t>fulltext</a:t>
            </a:r>
            <a:r>
              <a:rPr lang="en-US" dirty="0"/>
              <a:t>/jolejole1 </a:t>
            </a:r>
            <a:r>
              <a:rPr lang="en-US" dirty="0" err="1"/>
              <a:t>ms.pdf</a:t>
            </a:r>
            <a:endParaRPr lang="en-US" dirty="0" smtClean="0"/>
          </a:p>
          <a:p>
            <a:endParaRPr lang="en-US" dirty="0"/>
          </a:p>
          <a:p>
            <a:r>
              <a:rPr lang="en-US" dirty="0" smtClean="0"/>
              <a:t>Millar</a:t>
            </a:r>
            <a:r>
              <a:rPr lang="en-US" dirty="0"/>
              <a:t>, N., Robertson, G. P., Grace, P. R., </a:t>
            </a:r>
            <a:r>
              <a:rPr lang="en-US" dirty="0" err="1"/>
              <a:t>Gehl</a:t>
            </a:r>
            <a:r>
              <a:rPr lang="en-US" dirty="0"/>
              <a:t>, R. J., &amp; </a:t>
            </a:r>
            <a:r>
              <a:rPr lang="en-US" dirty="0" err="1"/>
              <a:t>Hoben</a:t>
            </a:r>
            <a:r>
              <a:rPr lang="en-US" dirty="0"/>
              <a:t>, J. P. (2010). Nitrogen fertilizer management for nitrous oxide (N2O) mitigation in intensive corn (Maize) production: an emissions reduction protocol for US Midwest agriculture. </a:t>
            </a:r>
            <a:r>
              <a:rPr lang="en-US" i="1" dirty="0"/>
              <a:t>Mitigation and Adaptation Strategies for Global Change</a:t>
            </a:r>
            <a:r>
              <a:rPr lang="en-US" dirty="0"/>
              <a:t>, </a:t>
            </a:r>
            <a:r>
              <a:rPr lang="en-US" i="1" dirty="0"/>
              <a:t>15</a:t>
            </a:r>
            <a:r>
              <a:rPr lang="en-US" dirty="0"/>
              <a:t>(2), 185–204. doi:10.1007/s11027-010-9212-7</a:t>
            </a:r>
          </a:p>
          <a:p>
            <a:endParaRPr lang="en-US" dirty="0" smtClean="0"/>
          </a:p>
          <a:p>
            <a:r>
              <a:rPr lang="en-US" dirty="0" err="1" smtClean="0"/>
              <a:t>Preckel</a:t>
            </a:r>
            <a:r>
              <a:rPr lang="en-US" dirty="0"/>
              <a:t>, P. V., Shively, G. E., Baker, T. G., Chu, M.-C., &amp; Burrell, J. E. (2000). Contract Incentives and Excessive Nitrogen Use in Agriculture. </a:t>
            </a:r>
            <a:r>
              <a:rPr lang="en-US" i="1" dirty="0"/>
              <a:t>Journal of Agricultural and Resource Economics</a:t>
            </a:r>
            <a:r>
              <a:rPr lang="en-US" dirty="0"/>
              <a:t>, </a:t>
            </a:r>
            <a:r>
              <a:rPr lang="en-US" i="1" dirty="0"/>
              <a:t>25</a:t>
            </a:r>
            <a:r>
              <a:rPr lang="en-US" dirty="0"/>
              <a:t>(2), 468–484</a:t>
            </a:r>
            <a:r>
              <a:rPr lang="en-US" dirty="0" smtClean="0"/>
              <a:t>.</a:t>
            </a:r>
          </a:p>
          <a:p>
            <a:endParaRPr lang="en-US" dirty="0"/>
          </a:p>
          <a:p>
            <a:r>
              <a:rPr lang="en-US" dirty="0"/>
              <a:t>Stuart, D. </a:t>
            </a:r>
            <a:r>
              <a:rPr lang="en-US" b="1" dirty="0"/>
              <a:t>Schewe, R</a:t>
            </a:r>
            <a:r>
              <a:rPr lang="en-US" dirty="0"/>
              <a:t>. and McDermott, M.* 2014. “Reducing nitrogen fertilizer application as a climate change mitigation strategy: Understanding farmer decision-making and potential barriers to change in the US.” </a:t>
            </a:r>
            <a:r>
              <a:rPr lang="en-US" i="1" dirty="0"/>
              <a:t>Land Use Policy,</a:t>
            </a:r>
            <a:r>
              <a:rPr lang="en-US" dirty="0"/>
              <a:t> 36(1): 210-218.</a:t>
            </a:r>
          </a:p>
          <a:p>
            <a:endParaRPr lang="en-US" dirty="0" smtClean="0"/>
          </a:p>
          <a:p>
            <a:r>
              <a:rPr lang="en-US" dirty="0" smtClean="0"/>
              <a:t>Stuart</a:t>
            </a:r>
            <a:r>
              <a:rPr lang="en-US" dirty="0"/>
              <a:t>, D., Schewe, R. L., &amp; McDermott, M. (2012). Responding to Climate Change Barriers to Reflexive Modernization in U.S. Agriculture. </a:t>
            </a:r>
            <a:r>
              <a:rPr lang="en-US" i="1" dirty="0"/>
              <a:t>Organization &amp; Environment</a:t>
            </a:r>
            <a:r>
              <a:rPr lang="en-US" dirty="0"/>
              <a:t>, </a:t>
            </a:r>
            <a:r>
              <a:rPr lang="en-US" i="1" dirty="0"/>
              <a:t>25</a:t>
            </a:r>
            <a:r>
              <a:rPr lang="en-US" dirty="0"/>
              <a:t>(3), 308–327. doi:10.1177/1086026612456536 </a:t>
            </a:r>
          </a:p>
          <a:p>
            <a:endParaRPr lang="en-US" dirty="0"/>
          </a:p>
        </p:txBody>
      </p:sp>
    </p:spTree>
    <p:extLst>
      <p:ext uri="{BB962C8B-B14F-4D97-AF65-F5344CB8AC3E}">
        <p14:creationId xmlns:p14="http://schemas.microsoft.com/office/powerpoint/2010/main" val="1225737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Corn?</a:t>
            </a:r>
            <a:br>
              <a:rPr lang="en-US" dirty="0" smtClean="0"/>
            </a:br>
            <a:r>
              <a:rPr lang="en-US" dirty="0" smtClean="0"/>
              <a:t>Corn, Corn, Everywhere</a:t>
            </a:r>
            <a:endParaRPr lang="en-US" dirty="0"/>
          </a:p>
        </p:txBody>
      </p:sp>
      <p:pic>
        <p:nvPicPr>
          <p:cNvPr id="4" name="Picture 3" descr="corn map.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8612" y="1913964"/>
            <a:ext cx="6692900" cy="5168900"/>
          </a:xfrm>
          <a:prstGeom prst="rect">
            <a:avLst/>
          </a:prstGeom>
        </p:spPr>
      </p:pic>
      <p:sp>
        <p:nvSpPr>
          <p:cNvPr id="3" name="Slide Number Placeholder 2"/>
          <p:cNvSpPr>
            <a:spLocks noGrp="1"/>
          </p:cNvSpPr>
          <p:nvPr>
            <p:ph type="sldNum" sz="quarter" idx="12"/>
          </p:nvPr>
        </p:nvSpPr>
        <p:spPr/>
        <p:txBody>
          <a:bodyPr/>
          <a:lstStyle/>
          <a:p>
            <a:fld id="{4EB4F01A-2969-3A48-A665-C2835505F580}" type="slidenum">
              <a:rPr lang="en-US" smtClean="0"/>
              <a:t>40</a:t>
            </a:fld>
            <a:endParaRPr lang="en-US"/>
          </a:p>
        </p:txBody>
      </p:sp>
    </p:spTree>
    <p:extLst>
      <p:ext uri="{BB962C8B-B14F-4D97-AF65-F5344CB8AC3E}">
        <p14:creationId xmlns:p14="http://schemas.microsoft.com/office/powerpoint/2010/main" val="30014915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457200" y="53746"/>
            <a:ext cx="8229600" cy="1143000"/>
          </a:xfrm>
        </p:spPr>
        <p:txBody>
          <a:bodyPr/>
          <a:lstStyle/>
          <a:p>
            <a:pPr eaLnBrk="1" hangingPunct="1"/>
            <a:r>
              <a:rPr lang="en-US" dirty="0">
                <a:latin typeface="Arial" charset="0"/>
                <a:ea typeface="ＭＳ Ｐゴシック" charset="0"/>
                <a:cs typeface="ＭＳ Ｐゴシック" charset="0"/>
              </a:rPr>
              <a:t>Research Methods</a:t>
            </a:r>
          </a:p>
        </p:txBody>
      </p:sp>
      <p:sp>
        <p:nvSpPr>
          <p:cNvPr id="19458" name="Rectangle 3"/>
          <p:cNvSpPr>
            <a:spLocks noGrp="1" noChangeArrowheads="1"/>
          </p:cNvSpPr>
          <p:nvPr>
            <p:ph type="body" idx="1"/>
          </p:nvPr>
        </p:nvSpPr>
        <p:spPr>
          <a:xfrm>
            <a:off x="685800" y="1196746"/>
            <a:ext cx="7772400" cy="5432654"/>
          </a:xfrm>
        </p:spPr>
        <p:txBody>
          <a:bodyPr>
            <a:normAutofit/>
          </a:bodyPr>
          <a:lstStyle/>
          <a:p>
            <a:pPr eaLnBrk="1" hangingPunct="1">
              <a:lnSpc>
                <a:spcPct val="90000"/>
              </a:lnSpc>
            </a:pPr>
            <a:r>
              <a:rPr lang="en-US" sz="2800" u="sng" dirty="0">
                <a:latin typeface="Arial" charset="0"/>
                <a:ea typeface="ＭＳ Ｐゴシック" charset="0"/>
                <a:cs typeface="ＭＳ Ｐゴシック" charset="0"/>
              </a:rPr>
              <a:t>Focus Groups</a:t>
            </a:r>
            <a:r>
              <a:rPr lang="en-US" sz="2800" dirty="0">
                <a:latin typeface="Arial" charset="0"/>
                <a:ea typeface="ＭＳ Ｐゴシック" charset="0"/>
                <a:cs typeface="ＭＳ Ｐゴシック" charset="0"/>
              </a:rPr>
              <a:t> </a:t>
            </a:r>
            <a:endParaRPr lang="en-US" sz="2800" dirty="0" smtClean="0">
              <a:latin typeface="Arial" charset="0"/>
              <a:ea typeface="ＭＳ Ｐゴシック" charset="0"/>
              <a:cs typeface="ＭＳ Ｐゴシック" charset="0"/>
            </a:endParaRPr>
          </a:p>
          <a:p>
            <a:pPr lvl="1">
              <a:lnSpc>
                <a:spcPct val="90000"/>
              </a:lnSpc>
            </a:pPr>
            <a:r>
              <a:rPr lang="en-US" sz="2400" dirty="0" smtClean="0">
                <a:latin typeface="Arial" charset="0"/>
                <a:ea typeface="ＭＳ Ｐゴシック" charset="0"/>
                <a:cs typeface="ＭＳ Ｐゴシック" charset="0"/>
              </a:rPr>
              <a:t>4</a:t>
            </a:r>
            <a:endParaRPr lang="en-US" sz="2400" dirty="0">
              <a:latin typeface="Arial" charset="0"/>
              <a:ea typeface="ＭＳ Ｐゴシック" charset="0"/>
              <a:cs typeface="ＭＳ Ｐゴシック" charset="0"/>
            </a:endParaRPr>
          </a:p>
          <a:p>
            <a:pPr lvl="1" eaLnBrk="1" hangingPunct="1">
              <a:lnSpc>
                <a:spcPct val="90000"/>
              </a:lnSpc>
            </a:pPr>
            <a:endParaRPr lang="en-US" sz="2400" dirty="0" smtClean="0">
              <a:latin typeface="Arial" charset="0"/>
              <a:ea typeface="ＭＳ Ｐゴシック" charset="0"/>
            </a:endParaRPr>
          </a:p>
          <a:p>
            <a:pPr lvl="1" eaLnBrk="1" hangingPunct="1">
              <a:lnSpc>
                <a:spcPct val="90000"/>
              </a:lnSpc>
            </a:pPr>
            <a:endParaRPr lang="en-US" sz="2400" dirty="0">
              <a:latin typeface="Arial" charset="0"/>
              <a:ea typeface="ＭＳ Ｐゴシック" charset="0"/>
            </a:endParaRPr>
          </a:p>
          <a:p>
            <a:pPr eaLnBrk="1" hangingPunct="1">
              <a:lnSpc>
                <a:spcPct val="90000"/>
              </a:lnSpc>
            </a:pPr>
            <a:r>
              <a:rPr lang="en-US" sz="2800" u="sng" dirty="0" smtClean="0">
                <a:latin typeface="Arial" charset="0"/>
                <a:ea typeface="ＭＳ Ｐゴシック" charset="0"/>
                <a:cs typeface="ＭＳ Ｐゴシック" charset="0"/>
              </a:rPr>
              <a:t>Personal </a:t>
            </a:r>
            <a:r>
              <a:rPr lang="en-US" sz="2800" u="sng" dirty="0">
                <a:latin typeface="Arial" charset="0"/>
                <a:ea typeface="ＭＳ Ｐゴシック" charset="0"/>
                <a:cs typeface="ＭＳ Ｐゴシック" charset="0"/>
              </a:rPr>
              <a:t>Interviews</a:t>
            </a:r>
            <a:r>
              <a:rPr lang="en-US" sz="2800" dirty="0">
                <a:latin typeface="Arial" charset="0"/>
                <a:ea typeface="ＭＳ Ｐゴシック" charset="0"/>
                <a:cs typeface="ＭＳ Ｐゴシック" charset="0"/>
              </a:rPr>
              <a:t> </a:t>
            </a:r>
          </a:p>
          <a:p>
            <a:pPr lvl="1" eaLnBrk="1" hangingPunct="1">
              <a:lnSpc>
                <a:spcPct val="90000"/>
              </a:lnSpc>
            </a:pPr>
            <a:r>
              <a:rPr lang="en-US" sz="2400" dirty="0" smtClean="0">
                <a:latin typeface="Arial" charset="0"/>
                <a:ea typeface="ＭＳ Ｐゴシック" charset="0"/>
              </a:rPr>
              <a:t>40</a:t>
            </a:r>
          </a:p>
          <a:p>
            <a:pPr lvl="1" eaLnBrk="1" hangingPunct="1">
              <a:lnSpc>
                <a:spcPct val="90000"/>
              </a:lnSpc>
            </a:pPr>
            <a:endParaRPr lang="en-US" sz="2400" dirty="0" smtClean="0">
              <a:latin typeface="Arial" charset="0"/>
              <a:ea typeface="ＭＳ Ｐゴシック" charset="0"/>
            </a:endParaRPr>
          </a:p>
          <a:p>
            <a:pPr>
              <a:lnSpc>
                <a:spcPct val="90000"/>
              </a:lnSpc>
            </a:pPr>
            <a:r>
              <a:rPr lang="en-US" sz="2800" u="sng" dirty="0" smtClean="0">
                <a:latin typeface="Arial" charset="0"/>
                <a:ea typeface="ＭＳ Ｐゴシック" charset="0"/>
                <a:cs typeface="ＭＳ Ｐゴシック" charset="0"/>
              </a:rPr>
              <a:t>Mail Survey</a:t>
            </a:r>
            <a:r>
              <a:rPr lang="en-US" sz="2800" dirty="0" smtClean="0">
                <a:latin typeface="Arial" charset="0"/>
                <a:ea typeface="ＭＳ Ｐゴシック" charset="0"/>
                <a:cs typeface="ＭＳ Ｐゴシック" charset="0"/>
              </a:rPr>
              <a:t>  </a:t>
            </a:r>
          </a:p>
          <a:p>
            <a:pPr lvl="1">
              <a:lnSpc>
                <a:spcPct val="90000"/>
              </a:lnSpc>
              <a:buFontTx/>
              <a:buChar char="-"/>
            </a:pPr>
            <a:r>
              <a:rPr lang="en-US" sz="2400" dirty="0" smtClean="0">
                <a:latin typeface="Arial" charset="0"/>
                <a:ea typeface="ＭＳ Ｐゴシック" charset="0"/>
              </a:rPr>
              <a:t>1000 growers</a:t>
            </a:r>
          </a:p>
          <a:p>
            <a:pPr lvl="1">
              <a:lnSpc>
                <a:spcPct val="90000"/>
              </a:lnSpc>
              <a:buFontTx/>
              <a:buChar char="-"/>
            </a:pPr>
            <a:r>
              <a:rPr lang="en-US" sz="2400" dirty="0" smtClean="0">
                <a:latin typeface="Arial" charset="0"/>
                <a:ea typeface="ＭＳ Ｐゴシック" charset="0"/>
              </a:rPr>
              <a:t>Stratified sample</a:t>
            </a:r>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1150" y="3588865"/>
            <a:ext cx="1797050" cy="234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Slide Number Placeholder 1"/>
          <p:cNvSpPr>
            <a:spLocks noGrp="1"/>
          </p:cNvSpPr>
          <p:nvPr>
            <p:ph type="sldNum" sz="quarter" idx="12"/>
          </p:nvPr>
        </p:nvSpPr>
        <p:spPr/>
        <p:txBody>
          <a:bodyPr/>
          <a:lstStyle/>
          <a:p>
            <a:fld id="{4EB4F01A-2969-3A48-A665-C2835505F580}" type="slidenum">
              <a:rPr lang="en-US" smtClean="0"/>
              <a:t>41</a:t>
            </a:fld>
            <a:endParaRPr lang="en-US"/>
          </a:p>
        </p:txBody>
      </p:sp>
    </p:spTree>
    <p:extLst>
      <p:ext uri="{BB962C8B-B14F-4D97-AF65-F5344CB8AC3E}">
        <p14:creationId xmlns:p14="http://schemas.microsoft.com/office/powerpoint/2010/main" val="64842054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Our Survey</a:t>
            </a:r>
            <a:endParaRPr lang="en-US" b="1" dirty="0"/>
          </a:p>
        </p:txBody>
      </p:sp>
      <p:sp>
        <p:nvSpPr>
          <p:cNvPr id="3" name="Content Placeholder 2"/>
          <p:cNvSpPr>
            <a:spLocks noGrp="1"/>
          </p:cNvSpPr>
          <p:nvPr>
            <p:ph idx="1"/>
          </p:nvPr>
        </p:nvSpPr>
        <p:spPr>
          <a:xfrm>
            <a:off x="457200" y="1600200"/>
            <a:ext cx="8229600" cy="4943719"/>
          </a:xfrm>
        </p:spPr>
        <p:txBody>
          <a:bodyPr>
            <a:normAutofit lnSpcReduction="10000"/>
          </a:bodyPr>
          <a:lstStyle/>
          <a:p>
            <a:r>
              <a:rPr lang="en-US" b="1" dirty="0" smtClean="0"/>
              <a:t>8 pages, 54 questions</a:t>
            </a:r>
          </a:p>
          <a:p>
            <a:r>
              <a:rPr lang="en-US" b="1" dirty="0" smtClean="0"/>
              <a:t>Pre-tests</a:t>
            </a:r>
          </a:p>
          <a:p>
            <a:r>
              <a:rPr lang="en-US" b="1" dirty="0" smtClean="0"/>
              <a:t>Focus group</a:t>
            </a:r>
          </a:p>
          <a:p>
            <a:endParaRPr lang="en-US" b="1" dirty="0" smtClean="0"/>
          </a:p>
          <a:p>
            <a:r>
              <a:rPr lang="en-US" b="1" dirty="0" smtClean="0"/>
              <a:t>Mailings:</a:t>
            </a:r>
          </a:p>
          <a:p>
            <a:pPr lvl="1"/>
            <a:r>
              <a:rPr lang="en-US" b="1" dirty="0" smtClean="0"/>
              <a:t>Cover letter and survey (2/18/11)</a:t>
            </a:r>
          </a:p>
          <a:p>
            <a:pPr lvl="1"/>
            <a:r>
              <a:rPr lang="en-US" b="1" dirty="0" smtClean="0"/>
              <a:t>Postcard (2/25/11)</a:t>
            </a:r>
          </a:p>
          <a:p>
            <a:pPr lvl="1"/>
            <a:r>
              <a:rPr lang="en-US" b="1" dirty="0" smtClean="0"/>
              <a:t>2</a:t>
            </a:r>
            <a:r>
              <a:rPr lang="en-US" b="1" baseline="30000" dirty="0" smtClean="0"/>
              <a:t>nd</a:t>
            </a:r>
            <a:r>
              <a:rPr lang="en-US" b="1" dirty="0" smtClean="0"/>
              <a:t> cover letter and survey (3/4/11)</a:t>
            </a:r>
          </a:p>
          <a:p>
            <a:pPr lvl="1"/>
            <a:r>
              <a:rPr lang="en-US" b="1" dirty="0" smtClean="0"/>
              <a:t>3</a:t>
            </a:r>
            <a:r>
              <a:rPr lang="en-US" b="1" baseline="30000" dirty="0" smtClean="0"/>
              <a:t>rd</a:t>
            </a:r>
            <a:r>
              <a:rPr lang="en-US" b="1" dirty="0" smtClean="0"/>
              <a:t> cover letter and survey (3/18/11)</a:t>
            </a:r>
          </a:p>
        </p:txBody>
      </p:sp>
    </p:spTree>
    <p:extLst>
      <p:ext uri="{BB962C8B-B14F-4D97-AF65-F5344CB8AC3E}">
        <p14:creationId xmlns:p14="http://schemas.microsoft.com/office/powerpoint/2010/main" val="8923316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Sampling</a:t>
            </a:r>
            <a:endParaRPr lang="en-US" b="1" dirty="0"/>
          </a:p>
        </p:txBody>
      </p:sp>
      <p:graphicFrame>
        <p:nvGraphicFramePr>
          <p:cNvPr id="5" name="Table 4"/>
          <p:cNvGraphicFramePr>
            <a:graphicFrameLocks noGrp="1"/>
          </p:cNvGraphicFramePr>
          <p:nvPr/>
        </p:nvGraphicFramePr>
        <p:xfrm>
          <a:off x="234683" y="1656685"/>
          <a:ext cx="8766091" cy="4058887"/>
        </p:xfrm>
        <a:graphic>
          <a:graphicData uri="http://schemas.openxmlformats.org/drawingml/2006/table">
            <a:tbl>
              <a:tblPr/>
              <a:tblGrid>
                <a:gridCol w="701029"/>
                <a:gridCol w="784812"/>
                <a:gridCol w="750455"/>
                <a:gridCol w="849865"/>
                <a:gridCol w="1062331"/>
                <a:gridCol w="1019838"/>
                <a:gridCol w="842126"/>
                <a:gridCol w="79211"/>
                <a:gridCol w="934202"/>
                <a:gridCol w="845385"/>
                <a:gridCol w="896837"/>
              </a:tblGrid>
              <a:tr h="459063">
                <a:tc>
                  <a:txBody>
                    <a:bodyPr/>
                    <a:lstStyle/>
                    <a:p>
                      <a:pPr algn="ctr" fontAlgn="b"/>
                      <a:r>
                        <a:rPr lang="en-US" sz="1600" b="0" i="0" u="none" strike="noStrike">
                          <a:solidFill>
                            <a:srgbClr val="000000"/>
                          </a:solidFill>
                          <a:latin typeface="Calibri"/>
                        </a:rPr>
                        <a:t> </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fontAlgn="b"/>
                      <a:r>
                        <a:rPr lang="en-US" sz="1600" b="0" i="0" u="none" strike="noStrike">
                          <a:solidFill>
                            <a:srgbClr val="000000"/>
                          </a:solidFill>
                          <a:latin typeface="Calibri"/>
                        </a:rPr>
                        <a:t> </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0C0C0"/>
                    </a:solidFill>
                  </a:tcPr>
                </a:tc>
                <a:tc gridSpan="5">
                  <a:txBody>
                    <a:bodyPr/>
                    <a:lstStyle/>
                    <a:p>
                      <a:pPr algn="ctr" fontAlgn="b"/>
                      <a:r>
                        <a:rPr lang="en-US" sz="1600" b="1" i="0" u="none" strike="noStrike">
                          <a:solidFill>
                            <a:srgbClr val="000000"/>
                          </a:solidFill>
                          <a:latin typeface="Calibri"/>
                        </a:rPr>
                        <a:t>POPULATION</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1600" b="0" i="0" u="none" strike="noStrike">
                          <a:solidFill>
                            <a:srgbClr val="000000"/>
                          </a:solidFill>
                          <a:latin typeface="Calibri"/>
                        </a:rPr>
                        <a:t> </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0C0C0"/>
                    </a:solidFill>
                  </a:tcPr>
                </a:tc>
                <a:tc gridSpan="3">
                  <a:txBody>
                    <a:bodyPr/>
                    <a:lstStyle/>
                    <a:p>
                      <a:pPr algn="ctr" fontAlgn="b"/>
                      <a:r>
                        <a:rPr lang="en-US" sz="1600" b="1" i="0" u="none" strike="noStrike">
                          <a:solidFill>
                            <a:srgbClr val="000000"/>
                          </a:solidFill>
                          <a:latin typeface="Calibri"/>
                        </a:rPr>
                        <a:t>SAMPLE</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hMerge="1">
                  <a:txBody>
                    <a:bodyPr/>
                    <a:lstStyle/>
                    <a:p>
                      <a:endParaRPr lang="en-US"/>
                    </a:p>
                  </a:txBody>
                  <a:tcPr/>
                </a:tc>
                <a:tc hMerge="1">
                  <a:txBody>
                    <a:bodyPr/>
                    <a:lstStyle/>
                    <a:p>
                      <a:endParaRPr lang="en-US"/>
                    </a:p>
                  </a:txBody>
                  <a:tcPr/>
                </a:tc>
              </a:tr>
              <a:tr h="444527">
                <a:tc>
                  <a:txBody>
                    <a:bodyPr/>
                    <a:lstStyle/>
                    <a:p>
                      <a:pPr algn="ctr" fontAlgn="b"/>
                      <a:r>
                        <a:rPr lang="en-US" sz="1600" b="0" i="0" u="none" strike="noStrike" dirty="0">
                          <a:solidFill>
                            <a:srgbClr val="000000"/>
                          </a:solidFill>
                          <a:latin typeface="Calibri"/>
                        </a:rPr>
                        <a:t>Stratum</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0C0C0"/>
                    </a:solidFill>
                  </a:tcPr>
                </a:tc>
                <a:tc>
                  <a:txBody>
                    <a:bodyPr/>
                    <a:lstStyle/>
                    <a:p>
                      <a:pPr algn="ctr" fontAlgn="b"/>
                      <a:r>
                        <a:rPr lang="en-US" sz="1600" b="0" i="0" u="none" strike="noStrike" dirty="0">
                          <a:solidFill>
                            <a:srgbClr val="000000"/>
                          </a:solidFill>
                          <a:latin typeface="Calibri"/>
                        </a:rPr>
                        <a:t> </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0C0C0"/>
                    </a:solidFill>
                  </a:tcPr>
                </a:tc>
                <a:tc>
                  <a:txBody>
                    <a:bodyPr/>
                    <a:lstStyle/>
                    <a:p>
                      <a:pPr algn="ctr" fontAlgn="b"/>
                      <a:r>
                        <a:rPr lang="en-US" sz="1600" b="0" i="0" u="none" strike="noStrike" dirty="0">
                          <a:solidFill>
                            <a:srgbClr val="000000"/>
                          </a:solidFill>
                          <a:latin typeface="Calibri"/>
                        </a:rPr>
                        <a:t>Branch</a:t>
                      </a:r>
                    </a:p>
                  </a:txBody>
                  <a:tcPr marL="11268" marR="11268" marT="1126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fontAlgn="b"/>
                      <a:r>
                        <a:rPr lang="en-US" sz="1600" b="0" i="0" u="none" strike="noStrike">
                          <a:solidFill>
                            <a:srgbClr val="000000"/>
                          </a:solidFill>
                          <a:latin typeface="Calibri"/>
                        </a:rPr>
                        <a:t>Calhoun</a:t>
                      </a:r>
                    </a:p>
                  </a:txBody>
                  <a:tcPr marL="11268" marR="11268" marT="11268" marB="0" anchor="b">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fontAlgn="b"/>
                      <a:r>
                        <a:rPr lang="en-US" sz="1600" b="0" i="0" u="none" strike="noStrike">
                          <a:solidFill>
                            <a:srgbClr val="000000"/>
                          </a:solidFill>
                          <a:latin typeface="Calibri"/>
                        </a:rPr>
                        <a:t>Kalamazoo</a:t>
                      </a:r>
                    </a:p>
                  </a:txBody>
                  <a:tcPr marL="11268" marR="11268" marT="11268" marB="0" anchor="b">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fontAlgn="b"/>
                      <a:r>
                        <a:rPr lang="en-US" sz="1600" b="0" i="0" u="none" strike="noStrike">
                          <a:solidFill>
                            <a:srgbClr val="000000"/>
                          </a:solidFill>
                          <a:latin typeface="Calibri"/>
                        </a:rPr>
                        <a:t>St. Joseph</a:t>
                      </a:r>
                    </a:p>
                  </a:txBody>
                  <a:tcPr marL="11268" marR="11268" marT="11268" marB="0" anchor="b">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fontAlgn="b"/>
                      <a:r>
                        <a:rPr lang="en-US" sz="1600" b="0" i="0" u="none" strike="noStrike">
                          <a:solidFill>
                            <a:srgbClr val="000000"/>
                          </a:solidFill>
                          <a:latin typeface="Calibri"/>
                        </a:rPr>
                        <a:t>Total</a:t>
                      </a:r>
                    </a:p>
                  </a:txBody>
                  <a:tcPr marL="11268" marR="11268" marT="1126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fontAlgn="b"/>
                      <a:r>
                        <a:rPr lang="en-US" sz="1600" b="0" i="0" u="none" strike="noStrike">
                          <a:solidFill>
                            <a:srgbClr val="000000"/>
                          </a:solidFill>
                          <a:latin typeface="Calibri"/>
                        </a:rPr>
                        <a:t> </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0C0C0"/>
                    </a:solidFill>
                  </a:tcPr>
                </a:tc>
                <a:tc>
                  <a:txBody>
                    <a:bodyPr/>
                    <a:lstStyle/>
                    <a:p>
                      <a:pPr algn="ctr" fontAlgn="b"/>
                      <a:r>
                        <a:rPr lang="en-US" sz="1600" b="0" i="0" u="none" strike="noStrike">
                          <a:solidFill>
                            <a:srgbClr val="000000"/>
                          </a:solidFill>
                          <a:latin typeface="Calibri"/>
                        </a:rPr>
                        <a:t>Sampled</a:t>
                      </a:r>
                    </a:p>
                  </a:txBody>
                  <a:tcPr marL="11268" marR="11268" marT="1126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fontAlgn="b"/>
                      <a:r>
                        <a:rPr lang="en-US" sz="1600" b="0" i="0" u="none" strike="noStrike">
                          <a:solidFill>
                            <a:srgbClr val="000000"/>
                          </a:solidFill>
                          <a:latin typeface="Calibri"/>
                        </a:rPr>
                        <a:t> Sampling</a:t>
                      </a:r>
                    </a:p>
                  </a:txBody>
                  <a:tcPr marL="11268" marR="11268" marT="11268" marB="0" anchor="b">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fontAlgn="b"/>
                      <a:r>
                        <a:rPr lang="en-US" sz="1600" b="0" i="0" u="none" strike="noStrike">
                          <a:solidFill>
                            <a:srgbClr val="000000"/>
                          </a:solidFill>
                          <a:latin typeface="Calibri"/>
                        </a:rPr>
                        <a:t> </a:t>
                      </a:r>
                    </a:p>
                  </a:txBody>
                  <a:tcPr marL="11268" marR="11268" marT="1126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0C0C0"/>
                    </a:solidFill>
                  </a:tcPr>
                </a:tc>
              </a:tr>
              <a:tr h="459063">
                <a:tc>
                  <a:txBody>
                    <a:bodyPr/>
                    <a:lstStyle/>
                    <a:p>
                      <a:pPr algn="ctr" fontAlgn="b"/>
                      <a:r>
                        <a:rPr lang="en-US" sz="1600" b="0" i="0" u="none" strike="noStrike" dirty="0">
                          <a:solidFill>
                            <a:srgbClr val="000000"/>
                          </a:solidFill>
                          <a:latin typeface="Calibri"/>
                        </a:rPr>
                        <a:t> </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1600" b="0" i="0" u="none" strike="noStrike">
                          <a:solidFill>
                            <a:srgbClr val="000000"/>
                          </a:solidFill>
                          <a:latin typeface="Calibri"/>
                        </a:rPr>
                        <a:t>acres</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1600" b="0" i="0" u="none" strike="noStrike">
                          <a:solidFill>
                            <a:srgbClr val="000000"/>
                          </a:solidFill>
                          <a:latin typeface="Calibri"/>
                        </a:rPr>
                        <a:t>farms</a:t>
                      </a:r>
                    </a:p>
                  </a:txBody>
                  <a:tcPr marL="11268" marR="11268" marT="1126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1600" b="0" i="0" u="none" strike="noStrike">
                          <a:solidFill>
                            <a:srgbClr val="000000"/>
                          </a:solidFill>
                          <a:latin typeface="Calibri"/>
                        </a:rPr>
                        <a:t>farms</a:t>
                      </a:r>
                    </a:p>
                  </a:txBody>
                  <a:tcPr marL="11268" marR="11268" marT="11268" marB="0" anchor="b">
                    <a:lnL>
                      <a:noFill/>
                    </a:lnL>
                    <a:lnR>
                      <a:noFill/>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1600" b="0" i="0" u="none" strike="noStrike">
                          <a:solidFill>
                            <a:srgbClr val="000000"/>
                          </a:solidFill>
                          <a:latin typeface="Calibri"/>
                        </a:rPr>
                        <a:t>farms</a:t>
                      </a:r>
                    </a:p>
                  </a:txBody>
                  <a:tcPr marL="11268" marR="11268" marT="11268" marB="0" anchor="b">
                    <a:lnL>
                      <a:noFill/>
                    </a:lnL>
                    <a:lnR>
                      <a:noFill/>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1600" b="0" i="0" u="none" strike="noStrike">
                          <a:solidFill>
                            <a:srgbClr val="000000"/>
                          </a:solidFill>
                          <a:latin typeface="Calibri"/>
                        </a:rPr>
                        <a:t>farms</a:t>
                      </a:r>
                    </a:p>
                  </a:txBody>
                  <a:tcPr marL="11268" marR="11268" marT="11268" marB="0" anchor="b">
                    <a:lnL>
                      <a:noFill/>
                    </a:lnL>
                    <a:lnR>
                      <a:noFill/>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1600" b="0" i="0" u="none" strike="noStrike">
                          <a:solidFill>
                            <a:srgbClr val="000000"/>
                          </a:solidFill>
                          <a:latin typeface="Calibri"/>
                        </a:rPr>
                        <a:t>Farms (N)</a:t>
                      </a:r>
                    </a:p>
                  </a:txBody>
                  <a:tcPr marL="11268" marR="11268" marT="1126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1600" b="0" i="0" u="none" strike="noStrike">
                          <a:solidFill>
                            <a:srgbClr val="000000"/>
                          </a:solidFill>
                          <a:latin typeface="Calibri"/>
                        </a:rPr>
                        <a:t> </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1600" b="0" i="0" u="none" strike="noStrike">
                          <a:solidFill>
                            <a:srgbClr val="000000"/>
                          </a:solidFill>
                          <a:latin typeface="Calibri"/>
                        </a:rPr>
                        <a:t>farms (n)</a:t>
                      </a:r>
                    </a:p>
                  </a:txBody>
                  <a:tcPr marL="11268" marR="11268" marT="1126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1600" b="0" i="0" u="none" strike="noStrike">
                          <a:solidFill>
                            <a:srgbClr val="000000"/>
                          </a:solidFill>
                          <a:latin typeface="Calibri"/>
                        </a:rPr>
                        <a:t>rate</a:t>
                      </a:r>
                    </a:p>
                  </a:txBody>
                  <a:tcPr marL="11268" marR="11268" marT="11268" marB="0" anchor="b">
                    <a:lnL>
                      <a:noFill/>
                    </a:lnL>
                    <a:lnR>
                      <a:noFill/>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1600" b="0" i="0" u="none" strike="noStrike">
                          <a:solidFill>
                            <a:srgbClr val="000000"/>
                          </a:solidFill>
                          <a:latin typeface="Calibri"/>
                        </a:rPr>
                        <a:t>pweight</a:t>
                      </a:r>
                    </a:p>
                  </a:txBody>
                  <a:tcPr marL="11268" marR="11268" marT="1126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0C0C0"/>
                    </a:solidFill>
                  </a:tcPr>
                </a:tc>
              </a:tr>
              <a:tr h="444527">
                <a:tc>
                  <a:txBody>
                    <a:bodyPr/>
                    <a:lstStyle/>
                    <a:p>
                      <a:pPr algn="ctr" fontAlgn="b"/>
                      <a:r>
                        <a:rPr lang="en-US" sz="1600" b="0" i="0" u="none" strike="noStrike" dirty="0">
                          <a:solidFill>
                            <a:srgbClr val="000000"/>
                          </a:solidFill>
                          <a:latin typeface="Calibri"/>
                        </a:rPr>
                        <a:t>1</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1600" b="0" i="0" u="none" strike="noStrike">
                          <a:solidFill>
                            <a:srgbClr val="000000"/>
                          </a:solidFill>
                          <a:latin typeface="Calibri"/>
                        </a:rPr>
                        <a:t>1--49</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1600" b="0" i="0" u="none" strike="noStrike">
                          <a:solidFill>
                            <a:srgbClr val="000000"/>
                          </a:solidFill>
                          <a:latin typeface="Calibri"/>
                        </a:rPr>
                        <a:t>194</a:t>
                      </a:r>
                    </a:p>
                  </a:txBody>
                  <a:tcPr marL="11268" marR="11268" marT="1126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1600" b="0" i="0" u="none" strike="noStrike">
                          <a:solidFill>
                            <a:srgbClr val="000000"/>
                          </a:solidFill>
                          <a:latin typeface="Calibri"/>
                        </a:rPr>
                        <a:t>176</a:t>
                      </a:r>
                    </a:p>
                  </a:txBody>
                  <a:tcPr marL="11268" marR="11268" marT="11268"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1600" b="0" i="0" u="none" strike="noStrike">
                          <a:solidFill>
                            <a:srgbClr val="000000"/>
                          </a:solidFill>
                          <a:latin typeface="Calibri"/>
                        </a:rPr>
                        <a:t>82</a:t>
                      </a:r>
                    </a:p>
                  </a:txBody>
                  <a:tcPr marL="11268" marR="11268" marT="11268"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1600" b="0" i="0" u="none" strike="noStrike">
                          <a:solidFill>
                            <a:srgbClr val="000000"/>
                          </a:solidFill>
                          <a:latin typeface="Calibri"/>
                        </a:rPr>
                        <a:t>182</a:t>
                      </a:r>
                    </a:p>
                  </a:txBody>
                  <a:tcPr marL="11268" marR="11268" marT="11268"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1600" b="0" i="0" u="none" strike="noStrike">
                          <a:solidFill>
                            <a:srgbClr val="000000"/>
                          </a:solidFill>
                          <a:latin typeface="Calibri"/>
                        </a:rPr>
                        <a:t>634</a:t>
                      </a:r>
                    </a:p>
                  </a:txBody>
                  <a:tcPr marL="11268" marR="11268" marT="1126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1600" b="0" i="0" u="none" strike="noStrike">
                          <a:solidFill>
                            <a:srgbClr val="000000"/>
                          </a:solidFill>
                          <a:latin typeface="Calibri"/>
                        </a:rPr>
                        <a:t> </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1600" b="0" i="0" u="none" strike="noStrike">
                          <a:solidFill>
                            <a:srgbClr val="000000"/>
                          </a:solidFill>
                          <a:latin typeface="Calibri"/>
                        </a:rPr>
                        <a:t>340</a:t>
                      </a:r>
                    </a:p>
                  </a:txBody>
                  <a:tcPr marL="11268" marR="11268" marT="1126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1600" b="0" i="0" u="none" strike="noStrike" dirty="0" smtClean="0">
                          <a:solidFill>
                            <a:srgbClr val="000000"/>
                          </a:solidFill>
                          <a:latin typeface="Calibri"/>
                        </a:rPr>
                        <a:t>0.54</a:t>
                      </a:r>
                    </a:p>
                  </a:txBody>
                  <a:tcPr marL="11268" marR="11268" marT="11268"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1600" b="0" i="0" u="none" strike="noStrike" dirty="0" smtClean="0">
                          <a:solidFill>
                            <a:srgbClr val="000000"/>
                          </a:solidFill>
                          <a:latin typeface="Calibri"/>
                        </a:rPr>
                        <a:t>1.86</a:t>
                      </a:r>
                      <a:endParaRPr lang="en-US" sz="1600" b="0" i="0" u="none" strike="noStrike" dirty="0">
                        <a:solidFill>
                          <a:srgbClr val="000000"/>
                        </a:solidFill>
                        <a:latin typeface="Calibri"/>
                      </a:endParaRPr>
                    </a:p>
                  </a:txBody>
                  <a:tcPr marL="11268" marR="11268" marT="1126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r>
              <a:tr h="444527">
                <a:tc>
                  <a:txBody>
                    <a:bodyPr/>
                    <a:lstStyle/>
                    <a:p>
                      <a:pPr algn="ctr" fontAlgn="b"/>
                      <a:r>
                        <a:rPr lang="en-US" sz="1600" b="0" i="0" u="none" strike="noStrike">
                          <a:solidFill>
                            <a:srgbClr val="000000"/>
                          </a:solidFill>
                          <a:latin typeface="Calibri"/>
                        </a:rPr>
                        <a:t>2</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1600" b="0" i="0" u="none" strike="noStrike">
                          <a:solidFill>
                            <a:srgbClr val="000000"/>
                          </a:solidFill>
                          <a:latin typeface="Calibri"/>
                        </a:rPr>
                        <a:t>50--199</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1600" b="0" i="0" u="none" strike="noStrike">
                          <a:solidFill>
                            <a:srgbClr val="000000"/>
                          </a:solidFill>
                          <a:latin typeface="Calibri"/>
                        </a:rPr>
                        <a:t>124</a:t>
                      </a:r>
                    </a:p>
                  </a:txBody>
                  <a:tcPr marL="11268" marR="11268" marT="11268" marB="0" anchor="b">
                    <a:lnL w="1270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1600" b="0" i="0" u="none" strike="noStrike">
                          <a:solidFill>
                            <a:srgbClr val="000000"/>
                          </a:solidFill>
                          <a:latin typeface="Calibri"/>
                        </a:rPr>
                        <a:t>149</a:t>
                      </a:r>
                    </a:p>
                  </a:txBody>
                  <a:tcPr marL="11268" marR="11268" marT="11268" marB="0" anchor="b">
                    <a:lnL>
                      <a:noFill/>
                    </a:lnL>
                    <a:lnR>
                      <a:noFill/>
                    </a:lnR>
                    <a:lnT>
                      <a:noFill/>
                    </a:lnT>
                    <a:lnB>
                      <a:noFill/>
                    </a:lnB>
                    <a:solidFill>
                      <a:schemeClr val="bg1"/>
                    </a:solidFill>
                  </a:tcPr>
                </a:tc>
                <a:tc>
                  <a:txBody>
                    <a:bodyPr/>
                    <a:lstStyle/>
                    <a:p>
                      <a:pPr algn="ctr" fontAlgn="b"/>
                      <a:r>
                        <a:rPr lang="en-US" sz="1600" b="0" i="0" u="none" strike="noStrike">
                          <a:solidFill>
                            <a:srgbClr val="000000"/>
                          </a:solidFill>
                          <a:latin typeface="Calibri"/>
                        </a:rPr>
                        <a:t>62</a:t>
                      </a:r>
                    </a:p>
                  </a:txBody>
                  <a:tcPr marL="11268" marR="11268" marT="11268" marB="0" anchor="b">
                    <a:lnL>
                      <a:noFill/>
                    </a:lnL>
                    <a:lnR>
                      <a:noFill/>
                    </a:lnR>
                    <a:lnT>
                      <a:noFill/>
                    </a:lnT>
                    <a:lnB>
                      <a:noFill/>
                    </a:lnB>
                    <a:solidFill>
                      <a:schemeClr val="bg1"/>
                    </a:solidFill>
                  </a:tcPr>
                </a:tc>
                <a:tc>
                  <a:txBody>
                    <a:bodyPr/>
                    <a:lstStyle/>
                    <a:p>
                      <a:pPr algn="ctr" fontAlgn="b"/>
                      <a:r>
                        <a:rPr lang="en-US" sz="1600" b="0" i="0" u="none" strike="noStrike">
                          <a:solidFill>
                            <a:srgbClr val="000000"/>
                          </a:solidFill>
                          <a:latin typeface="Calibri"/>
                        </a:rPr>
                        <a:t>103</a:t>
                      </a:r>
                    </a:p>
                  </a:txBody>
                  <a:tcPr marL="11268" marR="11268" marT="11268" marB="0" anchor="b">
                    <a:lnL>
                      <a:noFill/>
                    </a:lnL>
                    <a:lnR>
                      <a:noFill/>
                    </a:lnR>
                    <a:lnT>
                      <a:noFill/>
                    </a:lnT>
                    <a:lnB>
                      <a:noFill/>
                    </a:lnB>
                    <a:solidFill>
                      <a:schemeClr val="bg1"/>
                    </a:solidFill>
                  </a:tcPr>
                </a:tc>
                <a:tc>
                  <a:txBody>
                    <a:bodyPr/>
                    <a:lstStyle/>
                    <a:p>
                      <a:pPr algn="ctr" fontAlgn="b"/>
                      <a:r>
                        <a:rPr lang="en-US" sz="1600" b="0" i="0" u="none" strike="noStrike">
                          <a:solidFill>
                            <a:srgbClr val="000000"/>
                          </a:solidFill>
                          <a:latin typeface="Calibri"/>
                        </a:rPr>
                        <a:t>438</a:t>
                      </a:r>
                    </a:p>
                  </a:txBody>
                  <a:tcPr marL="11268" marR="11268" marT="11268"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1600" b="0" i="0" u="none" strike="noStrike">
                          <a:solidFill>
                            <a:srgbClr val="000000"/>
                          </a:solidFill>
                          <a:latin typeface="Calibri"/>
                        </a:rPr>
                        <a:t> </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1600" b="0" i="0" u="none" strike="noStrike">
                          <a:solidFill>
                            <a:srgbClr val="000000"/>
                          </a:solidFill>
                          <a:latin typeface="Calibri"/>
                        </a:rPr>
                        <a:t>300</a:t>
                      </a:r>
                    </a:p>
                  </a:txBody>
                  <a:tcPr marL="11268" marR="11268" marT="11268" marB="0" anchor="b">
                    <a:lnL w="1270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1600" b="0" i="0" u="none" strike="noStrike" dirty="0" smtClean="0">
                          <a:solidFill>
                            <a:srgbClr val="000000"/>
                          </a:solidFill>
                          <a:latin typeface="Calibri"/>
                        </a:rPr>
                        <a:t>0.68</a:t>
                      </a:r>
                    </a:p>
                  </a:txBody>
                  <a:tcPr marL="11268" marR="11268" marT="11268" marB="0" anchor="b">
                    <a:lnL>
                      <a:noFill/>
                    </a:lnL>
                    <a:lnR>
                      <a:noFill/>
                    </a:lnR>
                    <a:lnT>
                      <a:noFill/>
                    </a:lnT>
                    <a:lnB>
                      <a:noFill/>
                    </a:lnB>
                    <a:solidFill>
                      <a:schemeClr val="bg1"/>
                    </a:solidFill>
                  </a:tcPr>
                </a:tc>
                <a:tc>
                  <a:txBody>
                    <a:bodyPr/>
                    <a:lstStyle/>
                    <a:p>
                      <a:pPr algn="ctr" fontAlgn="b"/>
                      <a:r>
                        <a:rPr lang="en-US" sz="1600" b="0" i="0" u="none" strike="noStrike" dirty="0">
                          <a:solidFill>
                            <a:srgbClr val="000000"/>
                          </a:solidFill>
                          <a:latin typeface="Calibri"/>
                        </a:rPr>
                        <a:t>1.46</a:t>
                      </a:r>
                    </a:p>
                  </a:txBody>
                  <a:tcPr marL="11268" marR="11268" marT="11268"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r>
              <a:tr h="444527">
                <a:tc>
                  <a:txBody>
                    <a:bodyPr/>
                    <a:lstStyle/>
                    <a:p>
                      <a:pPr algn="ctr" fontAlgn="b"/>
                      <a:r>
                        <a:rPr lang="en-US" sz="1600" b="0" i="0" u="none" strike="noStrike">
                          <a:solidFill>
                            <a:srgbClr val="000000"/>
                          </a:solidFill>
                          <a:latin typeface="Calibri"/>
                        </a:rPr>
                        <a:t>3</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1600" b="0" i="0" u="none" strike="noStrike">
                          <a:solidFill>
                            <a:srgbClr val="000000"/>
                          </a:solidFill>
                          <a:latin typeface="Calibri"/>
                        </a:rPr>
                        <a:t>200--499</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1600" b="0" i="0" u="none" strike="noStrike">
                          <a:solidFill>
                            <a:srgbClr val="000000"/>
                          </a:solidFill>
                          <a:latin typeface="Calibri"/>
                        </a:rPr>
                        <a:t>63</a:t>
                      </a:r>
                    </a:p>
                  </a:txBody>
                  <a:tcPr marL="11268" marR="11268" marT="11268" marB="0" anchor="b">
                    <a:lnL w="1270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1600" b="0" i="0" u="none" strike="noStrike">
                          <a:solidFill>
                            <a:srgbClr val="000000"/>
                          </a:solidFill>
                          <a:latin typeface="Calibri"/>
                        </a:rPr>
                        <a:t>74</a:t>
                      </a:r>
                    </a:p>
                  </a:txBody>
                  <a:tcPr marL="11268" marR="11268" marT="11268" marB="0" anchor="b">
                    <a:lnL>
                      <a:noFill/>
                    </a:lnL>
                    <a:lnR>
                      <a:noFill/>
                    </a:lnR>
                    <a:lnT>
                      <a:noFill/>
                    </a:lnT>
                    <a:lnB>
                      <a:noFill/>
                    </a:lnB>
                    <a:solidFill>
                      <a:schemeClr val="bg1"/>
                    </a:solidFill>
                  </a:tcPr>
                </a:tc>
                <a:tc>
                  <a:txBody>
                    <a:bodyPr/>
                    <a:lstStyle/>
                    <a:p>
                      <a:pPr algn="ctr" fontAlgn="b"/>
                      <a:r>
                        <a:rPr lang="en-US" sz="1600" b="0" i="0" u="none" strike="noStrike" dirty="0">
                          <a:solidFill>
                            <a:srgbClr val="000000"/>
                          </a:solidFill>
                          <a:latin typeface="Calibri"/>
                        </a:rPr>
                        <a:t>36</a:t>
                      </a:r>
                    </a:p>
                  </a:txBody>
                  <a:tcPr marL="11268" marR="11268" marT="11268" marB="0" anchor="b">
                    <a:lnL>
                      <a:noFill/>
                    </a:lnL>
                    <a:lnR>
                      <a:noFill/>
                    </a:lnR>
                    <a:lnT>
                      <a:noFill/>
                    </a:lnT>
                    <a:lnB>
                      <a:noFill/>
                    </a:lnB>
                    <a:solidFill>
                      <a:schemeClr val="bg1"/>
                    </a:solidFill>
                  </a:tcPr>
                </a:tc>
                <a:tc>
                  <a:txBody>
                    <a:bodyPr/>
                    <a:lstStyle/>
                    <a:p>
                      <a:pPr algn="ctr" fontAlgn="b"/>
                      <a:r>
                        <a:rPr lang="en-US" sz="1600" b="0" i="0" u="none" strike="noStrike" dirty="0">
                          <a:solidFill>
                            <a:srgbClr val="000000"/>
                          </a:solidFill>
                          <a:latin typeface="Calibri"/>
                        </a:rPr>
                        <a:t>61</a:t>
                      </a:r>
                    </a:p>
                  </a:txBody>
                  <a:tcPr marL="11268" marR="11268" marT="11268" marB="0" anchor="b">
                    <a:lnL>
                      <a:noFill/>
                    </a:lnL>
                    <a:lnR>
                      <a:noFill/>
                    </a:lnR>
                    <a:lnT>
                      <a:noFill/>
                    </a:lnT>
                    <a:lnB>
                      <a:noFill/>
                    </a:lnB>
                    <a:solidFill>
                      <a:schemeClr val="bg1"/>
                    </a:solidFill>
                  </a:tcPr>
                </a:tc>
                <a:tc>
                  <a:txBody>
                    <a:bodyPr/>
                    <a:lstStyle/>
                    <a:p>
                      <a:pPr algn="ctr" fontAlgn="b"/>
                      <a:r>
                        <a:rPr lang="en-US" sz="1600" b="0" i="0" u="none" strike="noStrike" dirty="0">
                          <a:solidFill>
                            <a:srgbClr val="000000"/>
                          </a:solidFill>
                          <a:latin typeface="Calibri"/>
                        </a:rPr>
                        <a:t>234</a:t>
                      </a:r>
                    </a:p>
                  </a:txBody>
                  <a:tcPr marL="11268" marR="11268" marT="11268"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1600" b="0" i="0" u="none" strike="noStrike">
                          <a:solidFill>
                            <a:srgbClr val="000000"/>
                          </a:solidFill>
                          <a:latin typeface="Calibri"/>
                        </a:rPr>
                        <a:t> </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1600" b="0" i="0" u="none" strike="noStrike">
                          <a:solidFill>
                            <a:srgbClr val="000000"/>
                          </a:solidFill>
                          <a:latin typeface="Calibri"/>
                        </a:rPr>
                        <a:t>200</a:t>
                      </a:r>
                    </a:p>
                  </a:txBody>
                  <a:tcPr marL="11268" marR="11268" marT="11268" marB="0" anchor="b">
                    <a:lnL w="1270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ctr" fontAlgn="b"/>
                      <a:r>
                        <a:rPr lang="en-US" sz="1600" b="0" i="0" u="none" strike="noStrike" dirty="0" smtClean="0">
                          <a:solidFill>
                            <a:srgbClr val="000000"/>
                          </a:solidFill>
                          <a:latin typeface="Calibri"/>
                        </a:rPr>
                        <a:t>0.85</a:t>
                      </a:r>
                      <a:endParaRPr lang="en-US" sz="1600" b="0" i="0" u="none" strike="noStrike" dirty="0">
                        <a:solidFill>
                          <a:srgbClr val="000000"/>
                        </a:solidFill>
                        <a:latin typeface="Calibri"/>
                      </a:endParaRPr>
                    </a:p>
                  </a:txBody>
                  <a:tcPr marL="11268" marR="11268" marT="11268" marB="0" anchor="b">
                    <a:lnL>
                      <a:noFill/>
                    </a:lnL>
                    <a:lnR>
                      <a:noFill/>
                    </a:lnR>
                    <a:lnT>
                      <a:noFill/>
                    </a:lnT>
                    <a:lnB>
                      <a:noFill/>
                    </a:lnB>
                    <a:solidFill>
                      <a:schemeClr val="bg1"/>
                    </a:solidFill>
                  </a:tcPr>
                </a:tc>
                <a:tc>
                  <a:txBody>
                    <a:bodyPr/>
                    <a:lstStyle/>
                    <a:p>
                      <a:pPr algn="ctr" fontAlgn="b"/>
                      <a:r>
                        <a:rPr lang="en-US" sz="1600" b="0" i="0" u="none" strike="noStrike" dirty="0">
                          <a:solidFill>
                            <a:srgbClr val="000000"/>
                          </a:solidFill>
                          <a:latin typeface="Calibri"/>
                        </a:rPr>
                        <a:t>1.17</a:t>
                      </a:r>
                    </a:p>
                  </a:txBody>
                  <a:tcPr marL="11268" marR="11268" marT="11268"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r>
              <a:tr h="459063">
                <a:tc>
                  <a:txBody>
                    <a:bodyPr/>
                    <a:lstStyle/>
                    <a:p>
                      <a:pPr algn="ctr" fontAlgn="b"/>
                      <a:r>
                        <a:rPr lang="en-US" sz="1600" b="0" i="0" u="none" strike="noStrike">
                          <a:solidFill>
                            <a:srgbClr val="000000"/>
                          </a:solidFill>
                          <a:latin typeface="Calibri"/>
                        </a:rPr>
                        <a:t>4</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latin typeface="Calibri"/>
                        </a:rPr>
                        <a:t>500+</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latin typeface="Calibri"/>
                        </a:rPr>
                        <a:t>45</a:t>
                      </a:r>
                    </a:p>
                  </a:txBody>
                  <a:tcPr marL="11268" marR="11268" marT="1126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latin typeface="Calibri"/>
                        </a:rPr>
                        <a:t>37</a:t>
                      </a:r>
                    </a:p>
                  </a:txBody>
                  <a:tcPr marL="11268" marR="11268" marT="1126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latin typeface="Calibri"/>
                        </a:rPr>
                        <a:t>34</a:t>
                      </a:r>
                    </a:p>
                  </a:txBody>
                  <a:tcPr marL="11268" marR="11268" marT="1126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latin typeface="Calibri"/>
                        </a:rPr>
                        <a:t>45</a:t>
                      </a:r>
                    </a:p>
                  </a:txBody>
                  <a:tcPr marL="11268" marR="11268" marT="1126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latin typeface="Calibri"/>
                        </a:rPr>
                        <a:t>161</a:t>
                      </a:r>
                    </a:p>
                  </a:txBody>
                  <a:tcPr marL="11268" marR="11268" marT="1126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latin typeface="Calibri"/>
                        </a:rPr>
                        <a:t> </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smtClean="0">
                          <a:solidFill>
                            <a:srgbClr val="000000"/>
                          </a:solidFill>
                          <a:latin typeface="Calibri"/>
                        </a:rPr>
                        <a:t>161</a:t>
                      </a:r>
                      <a:endParaRPr lang="en-US" sz="1600" b="0" i="0" u="none" strike="noStrike" dirty="0">
                        <a:solidFill>
                          <a:srgbClr val="000000"/>
                        </a:solidFill>
                        <a:latin typeface="Calibri"/>
                      </a:endParaRPr>
                    </a:p>
                  </a:txBody>
                  <a:tcPr marL="11268" marR="11268" marT="1126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latin typeface="Calibri"/>
                        </a:rPr>
                        <a:t>1</a:t>
                      </a:r>
                    </a:p>
                  </a:txBody>
                  <a:tcPr marL="11268" marR="11268" marT="1126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latin typeface="Calibri"/>
                        </a:rPr>
                        <a:t>1</a:t>
                      </a:r>
                    </a:p>
                  </a:txBody>
                  <a:tcPr marL="11268" marR="11268" marT="1126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r>
              <a:tr h="444527">
                <a:tc>
                  <a:txBody>
                    <a:bodyPr/>
                    <a:lstStyle/>
                    <a:p>
                      <a:pPr algn="ctr" fontAlgn="b"/>
                      <a:r>
                        <a:rPr lang="en-US" sz="1600" b="0" i="0" u="none" strike="noStrike">
                          <a:solidFill>
                            <a:srgbClr val="000000"/>
                          </a:solidFill>
                          <a:latin typeface="Calibri"/>
                        </a:rPr>
                        <a:t> </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1600" b="0" i="0" u="none" strike="noStrike">
                          <a:solidFill>
                            <a:srgbClr val="000000"/>
                          </a:solidFill>
                          <a:latin typeface="Calibri"/>
                        </a:rPr>
                        <a:t> </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endParaRPr lang="en-US" sz="1600" b="0" i="0" u="none" strike="noStrike">
                        <a:solidFill>
                          <a:srgbClr val="000000"/>
                        </a:solidFill>
                        <a:latin typeface="Calibri"/>
                      </a:endParaRPr>
                    </a:p>
                  </a:txBody>
                  <a:tcPr marL="11268" marR="11268" marT="1126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endParaRPr lang="en-US" sz="1600" b="0" i="0" u="none" strike="noStrike">
                        <a:solidFill>
                          <a:srgbClr val="000000"/>
                        </a:solidFill>
                        <a:latin typeface="Calibri"/>
                      </a:endParaRPr>
                    </a:p>
                  </a:txBody>
                  <a:tcPr marL="11268" marR="11268" marT="11268"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endParaRPr lang="en-US" sz="1600" b="0" i="0" u="none" strike="noStrike">
                        <a:solidFill>
                          <a:srgbClr val="000000"/>
                        </a:solidFill>
                        <a:latin typeface="Calibri"/>
                      </a:endParaRPr>
                    </a:p>
                  </a:txBody>
                  <a:tcPr marL="11268" marR="11268" marT="11268"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endParaRPr lang="en-US" sz="1600" b="0" i="0" u="none" strike="noStrike">
                        <a:solidFill>
                          <a:srgbClr val="000000"/>
                        </a:solidFill>
                        <a:latin typeface="Calibri"/>
                      </a:endParaRPr>
                    </a:p>
                  </a:txBody>
                  <a:tcPr marL="11268" marR="11268" marT="11268"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1600" b="0" i="0" u="none" strike="noStrike">
                          <a:solidFill>
                            <a:srgbClr val="000000"/>
                          </a:solidFill>
                          <a:latin typeface="Calibri"/>
                        </a:rPr>
                        <a:t> </a:t>
                      </a:r>
                    </a:p>
                  </a:txBody>
                  <a:tcPr marL="11268" marR="11268" marT="1126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1600" b="0" i="0" u="none" strike="noStrike">
                          <a:solidFill>
                            <a:srgbClr val="000000"/>
                          </a:solidFill>
                          <a:latin typeface="Calibri"/>
                        </a:rPr>
                        <a:t> </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endParaRPr lang="en-US" sz="1600" b="0" i="0" u="none" strike="noStrike" dirty="0">
                        <a:solidFill>
                          <a:srgbClr val="000000"/>
                        </a:solidFill>
                        <a:latin typeface="Calibri"/>
                      </a:endParaRPr>
                    </a:p>
                  </a:txBody>
                  <a:tcPr marL="11268" marR="11268" marT="1126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endParaRPr lang="en-US" sz="1600" b="0" i="0" u="none" strike="noStrike">
                        <a:solidFill>
                          <a:srgbClr val="000000"/>
                        </a:solidFill>
                        <a:latin typeface="Calibri"/>
                      </a:endParaRPr>
                    </a:p>
                  </a:txBody>
                  <a:tcPr marL="11268" marR="11268" marT="11268"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1600" b="0" i="0" u="none" strike="noStrike">
                          <a:solidFill>
                            <a:srgbClr val="000000"/>
                          </a:solidFill>
                          <a:latin typeface="Calibri"/>
                        </a:rPr>
                        <a:t> </a:t>
                      </a:r>
                    </a:p>
                  </a:txBody>
                  <a:tcPr marL="11268" marR="11268" marT="1126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r>
              <a:tr h="459063">
                <a:tc>
                  <a:txBody>
                    <a:bodyPr/>
                    <a:lstStyle/>
                    <a:p>
                      <a:pPr algn="ctr" fontAlgn="b"/>
                      <a:r>
                        <a:rPr lang="en-US" sz="1600" b="0" i="0" u="none" strike="noStrike">
                          <a:solidFill>
                            <a:srgbClr val="000000"/>
                          </a:solidFill>
                          <a:latin typeface="Calibri"/>
                        </a:rPr>
                        <a:t> </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latin typeface="Calibri"/>
                        </a:rPr>
                        <a:t>all</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latin typeface="Calibri"/>
                        </a:rPr>
                        <a:t>426</a:t>
                      </a:r>
                    </a:p>
                  </a:txBody>
                  <a:tcPr marL="11268" marR="11268" marT="1126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latin typeface="Calibri"/>
                        </a:rPr>
                        <a:t>436</a:t>
                      </a:r>
                    </a:p>
                  </a:txBody>
                  <a:tcPr marL="11268" marR="11268" marT="1126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latin typeface="Calibri"/>
                        </a:rPr>
                        <a:t>214</a:t>
                      </a:r>
                    </a:p>
                  </a:txBody>
                  <a:tcPr marL="11268" marR="11268" marT="1126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latin typeface="Calibri"/>
                        </a:rPr>
                        <a:t>391</a:t>
                      </a:r>
                    </a:p>
                  </a:txBody>
                  <a:tcPr marL="11268" marR="11268" marT="1126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latin typeface="Calibri"/>
                        </a:rPr>
                        <a:t>1467</a:t>
                      </a:r>
                    </a:p>
                  </a:txBody>
                  <a:tcPr marL="11268" marR="11268" marT="1126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latin typeface="Calibri"/>
                        </a:rPr>
                        <a:t> </a:t>
                      </a:r>
                    </a:p>
                  </a:txBody>
                  <a:tcPr marL="11268" marR="11268" marT="112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latin typeface="Calibri"/>
                        </a:rPr>
                        <a:t>1000</a:t>
                      </a:r>
                    </a:p>
                  </a:txBody>
                  <a:tcPr marL="11268" marR="11268" marT="1126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latin typeface="Calibri"/>
                        </a:rPr>
                        <a:t> </a:t>
                      </a:r>
                    </a:p>
                  </a:txBody>
                  <a:tcPr marL="11268" marR="11268" marT="1126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latin typeface="Calibri"/>
                        </a:rPr>
                        <a:t> </a:t>
                      </a:r>
                    </a:p>
                  </a:txBody>
                  <a:tcPr marL="11268" marR="11268" marT="1126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421855454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Response and Coding</a:t>
            </a:r>
            <a:endParaRPr lang="en-US" b="1" dirty="0"/>
          </a:p>
        </p:txBody>
      </p:sp>
      <p:sp>
        <p:nvSpPr>
          <p:cNvPr id="3" name="Content Placeholder 2"/>
          <p:cNvSpPr>
            <a:spLocks noGrp="1"/>
          </p:cNvSpPr>
          <p:nvPr>
            <p:ph idx="1"/>
          </p:nvPr>
        </p:nvSpPr>
        <p:spPr/>
        <p:txBody>
          <a:bodyPr/>
          <a:lstStyle/>
          <a:p>
            <a:r>
              <a:rPr lang="en-US" b="1" dirty="0" smtClean="0"/>
              <a:t>293 returned, 1 angry letter</a:t>
            </a:r>
          </a:p>
          <a:p>
            <a:pPr lvl="1"/>
            <a:r>
              <a:rPr lang="en-US" b="1" dirty="0" smtClean="0"/>
              <a:t>275 in final sample</a:t>
            </a:r>
          </a:p>
          <a:p>
            <a:pPr lvl="1"/>
            <a:endParaRPr lang="en-US" b="1" dirty="0" smtClean="0"/>
          </a:p>
          <a:p>
            <a:r>
              <a:rPr lang="en-US" b="1" dirty="0" smtClean="0"/>
              <a:t>157 variables from each survey</a:t>
            </a:r>
          </a:p>
          <a:p>
            <a:endParaRPr lang="en-US" b="1" dirty="0" smtClean="0"/>
          </a:p>
          <a:p>
            <a:r>
              <a:rPr lang="en-US" b="1" dirty="0" smtClean="0"/>
              <a:t>Inter-rater reliability</a:t>
            </a:r>
            <a:endParaRPr lang="en-US" b="1" dirty="0"/>
          </a:p>
        </p:txBody>
      </p:sp>
    </p:spTree>
    <p:extLst>
      <p:ext uri="{BB962C8B-B14F-4D97-AF65-F5344CB8AC3E}">
        <p14:creationId xmlns:p14="http://schemas.microsoft.com/office/powerpoint/2010/main" val="237727535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Response Rate</a:t>
            </a:r>
            <a:endParaRPr lang="en-US" dirty="0"/>
          </a:p>
        </p:txBody>
      </p:sp>
      <p:sp>
        <p:nvSpPr>
          <p:cNvPr id="3" name="Content Placeholder 2"/>
          <p:cNvSpPr>
            <a:spLocks noGrp="1"/>
          </p:cNvSpPr>
          <p:nvPr>
            <p:ph idx="1"/>
          </p:nvPr>
        </p:nvSpPr>
        <p:spPr/>
        <p:txBody>
          <a:bodyPr/>
          <a:lstStyle/>
          <a:p>
            <a:r>
              <a:rPr lang="en-US" dirty="0" smtClean="0"/>
              <a:t>Response rate ~29%</a:t>
            </a:r>
          </a:p>
          <a:p>
            <a:endParaRPr lang="en-US" dirty="0"/>
          </a:p>
          <a:p>
            <a:r>
              <a:rPr lang="en-US" dirty="0" smtClean="0"/>
              <a:t>Non-response bias?</a:t>
            </a:r>
          </a:p>
          <a:p>
            <a:endParaRPr lang="en-US" dirty="0"/>
          </a:p>
          <a:p>
            <a:r>
              <a:rPr lang="en-US" dirty="0" smtClean="0"/>
              <a:t>Compared to census and existing data sets</a:t>
            </a:r>
            <a:endParaRPr lang="en-US" dirty="0"/>
          </a:p>
        </p:txBody>
      </p:sp>
      <p:sp>
        <p:nvSpPr>
          <p:cNvPr id="4" name="Slide Number Placeholder 3"/>
          <p:cNvSpPr>
            <a:spLocks noGrp="1"/>
          </p:cNvSpPr>
          <p:nvPr>
            <p:ph type="sldNum" sz="quarter" idx="12"/>
          </p:nvPr>
        </p:nvSpPr>
        <p:spPr/>
        <p:txBody>
          <a:bodyPr/>
          <a:lstStyle/>
          <a:p>
            <a:fld id="{4EB4F01A-2969-3A48-A665-C2835505F580}" type="slidenum">
              <a:rPr lang="en-US" smtClean="0"/>
              <a:t>45</a:t>
            </a:fld>
            <a:endParaRPr lang="en-US"/>
          </a:p>
        </p:txBody>
      </p:sp>
    </p:spTree>
    <p:extLst>
      <p:ext uri="{BB962C8B-B14F-4D97-AF65-F5344CB8AC3E}">
        <p14:creationId xmlns:p14="http://schemas.microsoft.com/office/powerpoint/2010/main" val="487776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Focus Groups</a:t>
            </a:r>
            <a:endParaRPr lang="en-US" dirty="0"/>
          </a:p>
        </p:txBody>
      </p:sp>
      <p:sp>
        <p:nvSpPr>
          <p:cNvPr id="3" name="Content Placeholder 2"/>
          <p:cNvSpPr>
            <a:spLocks noGrp="1"/>
          </p:cNvSpPr>
          <p:nvPr>
            <p:ph idx="1"/>
          </p:nvPr>
        </p:nvSpPr>
        <p:spPr/>
        <p:txBody>
          <a:bodyPr/>
          <a:lstStyle/>
          <a:p>
            <a:r>
              <a:rPr lang="en-US" dirty="0" smtClean="0"/>
              <a:t>Recruited at farm meetings</a:t>
            </a:r>
          </a:p>
          <a:p>
            <a:r>
              <a:rPr lang="en-US" dirty="0" smtClean="0"/>
              <a:t>Recruited through Extension</a:t>
            </a:r>
          </a:p>
          <a:p>
            <a:endParaRPr lang="en-US" dirty="0"/>
          </a:p>
          <a:p>
            <a:r>
              <a:rPr lang="en-US" dirty="0" smtClean="0"/>
              <a:t>4-10 participants</a:t>
            </a:r>
          </a:p>
          <a:p>
            <a:endParaRPr lang="en-US" dirty="0"/>
          </a:p>
          <a:p>
            <a:r>
              <a:rPr lang="en-US" dirty="0" smtClean="0"/>
              <a:t>Script focused on N management</a:t>
            </a:r>
          </a:p>
          <a:p>
            <a:pPr lvl="1"/>
            <a:r>
              <a:rPr lang="en-US" dirty="0" smtClean="0"/>
              <a:t>Second half on climate change specifically</a:t>
            </a:r>
            <a:endParaRPr lang="en-US" dirty="0"/>
          </a:p>
        </p:txBody>
      </p:sp>
      <p:sp>
        <p:nvSpPr>
          <p:cNvPr id="4" name="Slide Number Placeholder 3"/>
          <p:cNvSpPr>
            <a:spLocks noGrp="1"/>
          </p:cNvSpPr>
          <p:nvPr>
            <p:ph type="sldNum" sz="quarter" idx="12"/>
          </p:nvPr>
        </p:nvSpPr>
        <p:spPr/>
        <p:txBody>
          <a:bodyPr/>
          <a:lstStyle/>
          <a:p>
            <a:fld id="{4EB4F01A-2969-3A48-A665-C2835505F580}" type="slidenum">
              <a:rPr lang="en-US" smtClean="0"/>
              <a:t>46</a:t>
            </a:fld>
            <a:endParaRPr lang="en-US"/>
          </a:p>
        </p:txBody>
      </p:sp>
    </p:spTree>
    <p:extLst>
      <p:ext uri="{BB962C8B-B14F-4D97-AF65-F5344CB8AC3E}">
        <p14:creationId xmlns:p14="http://schemas.microsoft.com/office/powerpoint/2010/main" val="20119401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Interviews</a:t>
            </a:r>
            <a:endParaRPr lang="en-US" dirty="0"/>
          </a:p>
        </p:txBody>
      </p:sp>
      <p:sp>
        <p:nvSpPr>
          <p:cNvPr id="3" name="Content Placeholder 2"/>
          <p:cNvSpPr>
            <a:spLocks noGrp="1"/>
          </p:cNvSpPr>
          <p:nvPr>
            <p:ph sz="half" idx="1"/>
          </p:nvPr>
        </p:nvSpPr>
        <p:spPr/>
        <p:txBody>
          <a:bodyPr/>
          <a:lstStyle/>
          <a:p>
            <a:r>
              <a:rPr lang="en-US" dirty="0" smtClean="0"/>
              <a:t>40 Interviews</a:t>
            </a:r>
          </a:p>
          <a:p>
            <a:endParaRPr lang="en-US" dirty="0"/>
          </a:p>
          <a:p>
            <a:r>
              <a:rPr lang="en-US" dirty="0"/>
              <a:t>11 farmers in Calhoun </a:t>
            </a:r>
            <a:r>
              <a:rPr lang="en-US" dirty="0" smtClean="0"/>
              <a:t>County</a:t>
            </a:r>
          </a:p>
          <a:p>
            <a:r>
              <a:rPr lang="en-US" dirty="0" smtClean="0"/>
              <a:t>9 </a:t>
            </a:r>
            <a:r>
              <a:rPr lang="en-US" dirty="0"/>
              <a:t>in Kalamazoo </a:t>
            </a:r>
            <a:r>
              <a:rPr lang="en-US" dirty="0" smtClean="0"/>
              <a:t>County</a:t>
            </a:r>
            <a:endParaRPr lang="en-US" dirty="0"/>
          </a:p>
          <a:p>
            <a:r>
              <a:rPr lang="en-US" dirty="0" smtClean="0"/>
              <a:t>12 </a:t>
            </a:r>
            <a:r>
              <a:rPr lang="en-US" dirty="0"/>
              <a:t>in St. Joseph </a:t>
            </a:r>
            <a:r>
              <a:rPr lang="en-US" dirty="0" smtClean="0"/>
              <a:t>County</a:t>
            </a:r>
            <a:endParaRPr lang="en-US" dirty="0"/>
          </a:p>
          <a:p>
            <a:r>
              <a:rPr lang="en-US" dirty="0" smtClean="0"/>
              <a:t>8 </a:t>
            </a:r>
            <a:r>
              <a:rPr lang="en-US" dirty="0"/>
              <a:t>in Branch County </a:t>
            </a:r>
          </a:p>
        </p:txBody>
      </p:sp>
      <p:sp>
        <p:nvSpPr>
          <p:cNvPr id="5" name="Content Placeholder 4"/>
          <p:cNvSpPr>
            <a:spLocks noGrp="1"/>
          </p:cNvSpPr>
          <p:nvPr>
            <p:ph sz="half" idx="2"/>
          </p:nvPr>
        </p:nvSpPr>
        <p:spPr>
          <a:xfrm>
            <a:off x="4648200" y="2505286"/>
            <a:ext cx="4038600" cy="3620878"/>
          </a:xfrm>
        </p:spPr>
        <p:txBody>
          <a:bodyPr/>
          <a:lstStyle/>
          <a:p>
            <a:r>
              <a:rPr lang="en-US" dirty="0"/>
              <a:t>23 commercial corn </a:t>
            </a:r>
            <a:r>
              <a:rPr lang="en-US" dirty="0" smtClean="0"/>
              <a:t>growers</a:t>
            </a:r>
            <a:endParaRPr lang="en-US" dirty="0"/>
          </a:p>
          <a:p>
            <a:r>
              <a:rPr lang="en-US" dirty="0" smtClean="0"/>
              <a:t>11 </a:t>
            </a:r>
            <a:r>
              <a:rPr lang="en-US" dirty="0"/>
              <a:t>seed corn </a:t>
            </a:r>
            <a:r>
              <a:rPr lang="en-US" dirty="0" smtClean="0"/>
              <a:t>growers</a:t>
            </a:r>
          </a:p>
          <a:p>
            <a:r>
              <a:rPr lang="en-US" dirty="0" smtClean="0"/>
              <a:t>11 </a:t>
            </a:r>
            <a:r>
              <a:rPr lang="en-US" dirty="0"/>
              <a:t>growers of both </a:t>
            </a:r>
          </a:p>
        </p:txBody>
      </p:sp>
      <p:sp>
        <p:nvSpPr>
          <p:cNvPr id="4" name="Slide Number Placeholder 3"/>
          <p:cNvSpPr>
            <a:spLocks noGrp="1"/>
          </p:cNvSpPr>
          <p:nvPr>
            <p:ph type="sldNum" sz="quarter" idx="12"/>
          </p:nvPr>
        </p:nvSpPr>
        <p:spPr/>
        <p:txBody>
          <a:bodyPr/>
          <a:lstStyle/>
          <a:p>
            <a:fld id="{4EB4F01A-2969-3A48-A665-C2835505F580}" type="slidenum">
              <a:rPr lang="en-US" smtClean="0"/>
              <a:t>47</a:t>
            </a:fld>
            <a:endParaRPr lang="en-US"/>
          </a:p>
        </p:txBody>
      </p:sp>
    </p:spTree>
    <p:extLst>
      <p:ext uri="{BB962C8B-B14F-4D97-AF65-F5344CB8AC3E}">
        <p14:creationId xmlns:p14="http://schemas.microsoft.com/office/powerpoint/2010/main" val="5203361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Interviews</a:t>
            </a:r>
            <a:endParaRPr lang="en-US" dirty="0"/>
          </a:p>
        </p:txBody>
      </p:sp>
      <p:sp>
        <p:nvSpPr>
          <p:cNvPr id="6" name="Content Placeholder 5"/>
          <p:cNvSpPr>
            <a:spLocks noGrp="1"/>
          </p:cNvSpPr>
          <p:nvPr>
            <p:ph idx="1"/>
          </p:nvPr>
        </p:nvSpPr>
        <p:spPr/>
        <p:txBody>
          <a:bodyPr/>
          <a:lstStyle/>
          <a:p>
            <a:r>
              <a:rPr lang="en-US" dirty="0" smtClean="0"/>
              <a:t>Recruited at farm meetings</a:t>
            </a:r>
          </a:p>
          <a:p>
            <a:r>
              <a:rPr lang="en-US" dirty="0" smtClean="0"/>
              <a:t>Recruited through Extension</a:t>
            </a:r>
          </a:p>
          <a:p>
            <a:r>
              <a:rPr lang="en-US" dirty="0" smtClean="0"/>
              <a:t>Snowball sampled</a:t>
            </a:r>
          </a:p>
          <a:p>
            <a:endParaRPr lang="en-US" dirty="0"/>
          </a:p>
          <a:p>
            <a:r>
              <a:rPr lang="en-US" dirty="0" smtClean="0"/>
              <a:t>Script focused on N management and conservation</a:t>
            </a:r>
          </a:p>
          <a:p>
            <a:pPr lvl="1"/>
            <a:r>
              <a:rPr lang="en-US" dirty="0" smtClean="0"/>
              <a:t>Second half on climate change specifically</a:t>
            </a:r>
            <a:endParaRPr lang="en-US" dirty="0"/>
          </a:p>
        </p:txBody>
      </p:sp>
      <p:sp>
        <p:nvSpPr>
          <p:cNvPr id="5" name="Slide Number Placeholder 4"/>
          <p:cNvSpPr>
            <a:spLocks noGrp="1"/>
          </p:cNvSpPr>
          <p:nvPr>
            <p:ph type="sldNum" sz="quarter" idx="12"/>
          </p:nvPr>
        </p:nvSpPr>
        <p:spPr/>
        <p:txBody>
          <a:bodyPr/>
          <a:lstStyle/>
          <a:p>
            <a:fld id="{4EB4F01A-2969-3A48-A665-C2835505F580}" type="slidenum">
              <a:rPr lang="en-US" smtClean="0"/>
              <a:t>48</a:t>
            </a:fld>
            <a:endParaRPr lang="en-US"/>
          </a:p>
        </p:txBody>
      </p:sp>
    </p:spTree>
    <p:extLst>
      <p:ext uri="{BB962C8B-B14F-4D97-AF65-F5344CB8AC3E}">
        <p14:creationId xmlns:p14="http://schemas.microsoft.com/office/powerpoint/2010/main" val="5566973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Triangulation</a:t>
            </a:r>
            <a:endParaRPr lang="en-US" dirty="0"/>
          </a:p>
        </p:txBody>
      </p:sp>
      <p:sp>
        <p:nvSpPr>
          <p:cNvPr id="3" name="Content Placeholder 2"/>
          <p:cNvSpPr>
            <a:spLocks noGrp="1"/>
          </p:cNvSpPr>
          <p:nvPr>
            <p:ph idx="1"/>
          </p:nvPr>
        </p:nvSpPr>
        <p:spPr/>
        <p:txBody>
          <a:bodyPr/>
          <a:lstStyle/>
          <a:p>
            <a:r>
              <a:rPr lang="en-US" dirty="0" smtClean="0"/>
              <a:t>Each method gives us something unique</a:t>
            </a:r>
          </a:p>
          <a:p>
            <a:endParaRPr lang="en-US" dirty="0"/>
          </a:p>
          <a:p>
            <a:endParaRPr lang="en-US" dirty="0"/>
          </a:p>
        </p:txBody>
      </p:sp>
      <p:sp>
        <p:nvSpPr>
          <p:cNvPr id="4" name="Slide Number Placeholder 3"/>
          <p:cNvSpPr>
            <a:spLocks noGrp="1"/>
          </p:cNvSpPr>
          <p:nvPr>
            <p:ph type="sldNum" sz="quarter" idx="12"/>
          </p:nvPr>
        </p:nvSpPr>
        <p:spPr/>
        <p:txBody>
          <a:bodyPr/>
          <a:lstStyle/>
          <a:p>
            <a:fld id="{4EB4F01A-2969-3A48-A665-C2835505F580}" type="slidenum">
              <a:rPr lang="en-US" smtClean="0"/>
              <a:t>49</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802847240"/>
              </p:ext>
            </p:extLst>
          </p:nvPr>
        </p:nvGraphicFramePr>
        <p:xfrm>
          <a:off x="593291" y="3371652"/>
          <a:ext cx="7307085" cy="1285239"/>
        </p:xfrm>
        <a:graphic>
          <a:graphicData uri="http://schemas.openxmlformats.org/drawingml/2006/table">
            <a:tbl>
              <a:tblPr firstRow="1" bandRow="1">
                <a:tableStyleId>{5C22544A-7EE6-4342-B048-85BDC9FD1C3A}</a:tableStyleId>
              </a:tblPr>
              <a:tblGrid>
                <a:gridCol w="2323103"/>
                <a:gridCol w="2143069"/>
                <a:gridCol w="2840913"/>
              </a:tblGrid>
              <a:tr h="370840">
                <a:tc>
                  <a:txBody>
                    <a:bodyPr/>
                    <a:lstStyle/>
                    <a:p>
                      <a:pPr algn="ctr"/>
                      <a:r>
                        <a:rPr lang="en-US" dirty="0" smtClean="0"/>
                        <a:t>Survey</a:t>
                      </a:r>
                      <a:endParaRPr lang="en-US" dirty="0"/>
                    </a:p>
                  </a:txBody>
                  <a:tcPr/>
                </a:tc>
                <a:tc>
                  <a:txBody>
                    <a:bodyPr/>
                    <a:lstStyle/>
                    <a:p>
                      <a:pPr algn="ctr"/>
                      <a:r>
                        <a:rPr lang="en-US" dirty="0" smtClean="0"/>
                        <a:t>Interviews</a:t>
                      </a:r>
                      <a:endParaRPr lang="en-US" dirty="0"/>
                    </a:p>
                  </a:txBody>
                  <a:tcPr/>
                </a:tc>
                <a:tc>
                  <a:txBody>
                    <a:bodyPr/>
                    <a:lstStyle/>
                    <a:p>
                      <a:pPr algn="ctr"/>
                      <a:r>
                        <a:rPr lang="en-US" dirty="0" smtClean="0"/>
                        <a:t>Focus Groups</a:t>
                      </a:r>
                      <a:endParaRPr lang="en-US" dirty="0"/>
                    </a:p>
                  </a:txBody>
                  <a:tcPr/>
                </a:tc>
              </a:tr>
              <a:tr h="370840">
                <a:tc>
                  <a:txBody>
                    <a:bodyPr/>
                    <a:lstStyle/>
                    <a:p>
                      <a:pPr algn="ctr"/>
                      <a:r>
                        <a:rPr lang="en-US" dirty="0" smtClean="0"/>
                        <a:t>Large Sample</a:t>
                      </a:r>
                    </a:p>
                    <a:p>
                      <a:pPr algn="ctr"/>
                      <a:r>
                        <a:rPr lang="en-US" dirty="0" smtClean="0"/>
                        <a:t>Representative Sample</a:t>
                      </a:r>
                    </a:p>
                    <a:p>
                      <a:pPr algn="ctr"/>
                      <a:r>
                        <a:rPr lang="en-US" dirty="0" smtClean="0"/>
                        <a:t>Generalizability</a:t>
                      </a:r>
                      <a:endParaRPr lang="en-US" dirty="0"/>
                    </a:p>
                  </a:txBody>
                  <a:tcPr/>
                </a:tc>
                <a:tc>
                  <a:txBody>
                    <a:bodyPr/>
                    <a:lstStyle/>
                    <a:p>
                      <a:pPr algn="ctr"/>
                      <a:r>
                        <a:rPr lang="en-US" dirty="0" smtClean="0"/>
                        <a:t>In-depth Processes</a:t>
                      </a:r>
                    </a:p>
                    <a:p>
                      <a:pPr algn="ctr"/>
                      <a:r>
                        <a:rPr lang="en-US" dirty="0" smtClean="0"/>
                        <a:t>Reasoning</a:t>
                      </a:r>
                    </a:p>
                    <a:p>
                      <a:pPr algn="ctr"/>
                      <a:r>
                        <a:rPr lang="en-US" dirty="0" smtClean="0"/>
                        <a:t>Lived Experience</a:t>
                      </a:r>
                      <a:endParaRPr lang="en-US" dirty="0"/>
                    </a:p>
                  </a:txBody>
                  <a:tcPr/>
                </a:tc>
                <a:tc>
                  <a:txBody>
                    <a:bodyPr/>
                    <a:lstStyle/>
                    <a:p>
                      <a:pPr algn="ctr"/>
                      <a:r>
                        <a:rPr lang="en-US" dirty="0" smtClean="0"/>
                        <a:t>Points of (Dis)agreement</a:t>
                      </a:r>
                    </a:p>
                    <a:p>
                      <a:pPr algn="ctr"/>
                      <a:r>
                        <a:rPr lang="en-US" dirty="0" smtClean="0"/>
                        <a:t>Diversity and Commonalities</a:t>
                      </a:r>
                      <a:endParaRPr lang="en-US" dirty="0"/>
                    </a:p>
                  </a:txBody>
                  <a:tcPr/>
                </a:tc>
              </a:tr>
            </a:tbl>
          </a:graphicData>
        </a:graphic>
      </p:graphicFrame>
    </p:spTree>
    <p:extLst>
      <p:ext uri="{BB962C8B-B14F-4D97-AF65-F5344CB8AC3E}">
        <p14:creationId xmlns:p14="http://schemas.microsoft.com/office/powerpoint/2010/main" val="2860834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Seed Corn?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Contracted with seed company to grow a particular variety or varieties</a:t>
            </a:r>
          </a:p>
          <a:p>
            <a:r>
              <a:rPr lang="en-US" dirty="0" smtClean="0"/>
              <a:t>Annual contracts</a:t>
            </a:r>
          </a:p>
          <a:p>
            <a:r>
              <a:rPr lang="en-US" dirty="0" smtClean="0"/>
              <a:t>Growing next year’s seeds</a:t>
            </a:r>
          </a:p>
          <a:p>
            <a:r>
              <a:rPr lang="en-US" dirty="0" smtClean="0"/>
              <a:t>High profitability, high risk</a:t>
            </a:r>
          </a:p>
          <a:p>
            <a:endParaRPr lang="en-US" dirty="0"/>
          </a:p>
          <a:p>
            <a:endParaRPr lang="en-US" dirty="0" smtClean="0"/>
          </a:p>
          <a:p>
            <a:pPr marL="514350" indent="-514350">
              <a:buFont typeface="+mj-lt"/>
              <a:buAutoNum type="arabicPeriod"/>
            </a:pPr>
            <a:r>
              <a:rPr lang="en-US" dirty="0" smtClean="0"/>
              <a:t>Global seed competition</a:t>
            </a:r>
          </a:p>
          <a:p>
            <a:pPr marL="514350" indent="-514350">
              <a:buFont typeface="+mj-lt"/>
              <a:buAutoNum type="arabicPeriod"/>
            </a:pPr>
            <a:r>
              <a:rPr lang="en-US" dirty="0" smtClean="0"/>
              <a:t>Intellectual property rights protection</a:t>
            </a:r>
          </a:p>
          <a:p>
            <a:pPr marL="514350" indent="-514350">
              <a:buFont typeface="+mj-lt"/>
              <a:buAutoNum type="arabicPeriod"/>
            </a:pPr>
            <a:r>
              <a:rPr lang="en-US" dirty="0" smtClean="0"/>
              <a:t>Tournament ranking</a:t>
            </a:r>
          </a:p>
          <a:p>
            <a:pPr marL="0" indent="0">
              <a:buNone/>
            </a:pPr>
            <a:endParaRPr lang="en-US"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4641" y="2522616"/>
            <a:ext cx="1797050" cy="234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47347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a:t>
            </a:r>
            <a:endParaRPr lang="en-US" dirty="0"/>
          </a:p>
        </p:txBody>
      </p:sp>
      <p:sp>
        <p:nvSpPr>
          <p:cNvPr id="4" name="Slide Number Placeholder 3"/>
          <p:cNvSpPr>
            <a:spLocks noGrp="1"/>
          </p:cNvSpPr>
          <p:nvPr>
            <p:ph type="sldNum" sz="quarter" idx="12"/>
          </p:nvPr>
        </p:nvSpPr>
        <p:spPr/>
        <p:txBody>
          <a:bodyPr/>
          <a:lstStyle/>
          <a:p>
            <a:fld id="{4EB4F01A-2969-3A48-A665-C2835505F580}" type="slidenum">
              <a:rPr lang="en-US" smtClean="0"/>
              <a:t>50</a:t>
            </a:fld>
            <a:endParaRPr lang="en-US"/>
          </a:p>
        </p:txBody>
      </p:sp>
      <p:graphicFrame>
        <p:nvGraphicFramePr>
          <p:cNvPr id="6" name="Diagram 5"/>
          <p:cNvGraphicFramePr/>
          <p:nvPr>
            <p:extLst>
              <p:ext uri="{D42A27DB-BD31-4B8C-83A1-F6EECF244321}">
                <p14:modId xmlns:p14="http://schemas.microsoft.com/office/powerpoint/2010/main" val="1891291682"/>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406629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084"/>
            <a:ext cx="8229600" cy="1143000"/>
          </a:xfrm>
        </p:spPr>
        <p:txBody>
          <a:bodyPr>
            <a:normAutofit fontScale="90000"/>
          </a:bodyPr>
          <a:lstStyle/>
          <a:p>
            <a:pPr marL="0" indent="0"/>
            <a:r>
              <a:rPr lang="en-US" b="1" i="1" dirty="0"/>
              <a:t>Man, </a:t>
            </a:r>
            <a:r>
              <a:rPr lang="en-US" b="1" i="1" dirty="0" smtClean="0"/>
              <a:t>Mind, </a:t>
            </a:r>
            <a:r>
              <a:rPr lang="en-US" b="1" i="1" dirty="0"/>
              <a:t>and Land: A Theory of Resource Use </a:t>
            </a:r>
            <a:r>
              <a:rPr lang="en-US" dirty="0" smtClean="0"/>
              <a:t>(</a:t>
            </a:r>
            <a:r>
              <a:rPr lang="en-US" dirty="0" err="1" smtClean="0"/>
              <a:t>Firey</a:t>
            </a:r>
            <a:r>
              <a:rPr lang="en-US" dirty="0" smtClean="0"/>
              <a:t>, 1960)</a:t>
            </a:r>
            <a:endParaRPr lang="en-US" dirty="0"/>
          </a:p>
        </p:txBody>
      </p:sp>
      <p:sp>
        <p:nvSpPr>
          <p:cNvPr id="3" name="Content Placeholder 2"/>
          <p:cNvSpPr>
            <a:spLocks noGrp="1"/>
          </p:cNvSpPr>
          <p:nvPr>
            <p:ph idx="1"/>
          </p:nvPr>
        </p:nvSpPr>
        <p:spPr/>
        <p:txBody>
          <a:bodyPr>
            <a:normAutofit/>
          </a:bodyPr>
          <a:lstStyle/>
          <a:p>
            <a:r>
              <a:rPr lang="en-US" i="1" dirty="0"/>
              <a:t>Resource practices</a:t>
            </a:r>
            <a:r>
              <a:rPr lang="en-US" dirty="0"/>
              <a:t> exist within larger </a:t>
            </a:r>
            <a:r>
              <a:rPr lang="en-US" i="1" dirty="0"/>
              <a:t>Resource systems</a:t>
            </a:r>
          </a:p>
          <a:p>
            <a:endParaRPr lang="en-US" dirty="0" smtClean="0"/>
          </a:p>
          <a:p>
            <a:r>
              <a:rPr lang="en-US" dirty="0" smtClean="0"/>
              <a:t>Comprehensive theory of resource use and policy</a:t>
            </a:r>
          </a:p>
          <a:p>
            <a:pPr lvl="1"/>
            <a:r>
              <a:rPr lang="en-US" dirty="0" smtClean="0"/>
              <a:t>Ecological (Possible)</a:t>
            </a:r>
          </a:p>
          <a:p>
            <a:pPr lvl="1"/>
            <a:r>
              <a:rPr lang="en-US" dirty="0" smtClean="0"/>
              <a:t>Social (Adaptable)</a:t>
            </a:r>
          </a:p>
          <a:p>
            <a:pPr lvl="1"/>
            <a:r>
              <a:rPr lang="en-US" dirty="0" smtClean="0"/>
              <a:t>Economic (Gainful)</a:t>
            </a:r>
            <a:endParaRPr lang="en-US" dirty="0"/>
          </a:p>
        </p:txBody>
      </p:sp>
      <p:sp>
        <p:nvSpPr>
          <p:cNvPr id="4" name="Slide Number Placeholder 3"/>
          <p:cNvSpPr>
            <a:spLocks noGrp="1"/>
          </p:cNvSpPr>
          <p:nvPr>
            <p:ph type="sldNum" sz="quarter" idx="12"/>
          </p:nvPr>
        </p:nvSpPr>
        <p:spPr/>
        <p:txBody>
          <a:bodyPr/>
          <a:lstStyle/>
          <a:p>
            <a:fld id="{4EB4F01A-2969-3A48-A665-C2835505F580}" type="slidenum">
              <a:rPr lang="en-US" smtClean="0"/>
              <a:t>51</a:t>
            </a:fld>
            <a:endParaRPr lang="en-US"/>
          </a:p>
        </p:txBody>
      </p:sp>
    </p:spTree>
    <p:extLst>
      <p:ext uri="{BB962C8B-B14F-4D97-AF65-F5344CB8AC3E}">
        <p14:creationId xmlns:p14="http://schemas.microsoft.com/office/powerpoint/2010/main" val="29754043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Three-Dimensional Theory of Resource Use</a:t>
            </a:r>
            <a:endParaRPr lang="en-US" sz="3600" dirty="0"/>
          </a:p>
        </p:txBody>
      </p:sp>
      <p:sp>
        <p:nvSpPr>
          <p:cNvPr id="3" name="Content Placeholder 2"/>
          <p:cNvSpPr>
            <a:spLocks noGrp="1"/>
          </p:cNvSpPr>
          <p:nvPr>
            <p:ph idx="1"/>
          </p:nvPr>
        </p:nvSpPr>
        <p:spPr/>
        <p:txBody>
          <a:bodyPr>
            <a:normAutofit/>
          </a:bodyPr>
          <a:lstStyle/>
          <a:p>
            <a:pPr marL="57150" indent="0">
              <a:buNone/>
            </a:pPr>
            <a:endParaRPr lang="en-US" dirty="0"/>
          </a:p>
          <a:p>
            <a:pPr marL="57150" indent="0">
              <a:buNone/>
            </a:pPr>
            <a:r>
              <a:rPr lang="en-US" dirty="0" smtClean="0"/>
              <a:t>“It is too much to expect that human agents will freely abandon present resource practices and adopt new ones for the sake of an abstract goal such as {ecological sustainability}. Some more compelling reason must be given a population to induce it to accept a change in its resource practices” (</a:t>
            </a:r>
            <a:r>
              <a:rPr lang="en-US" dirty="0" err="1" smtClean="0"/>
              <a:t>Firey</a:t>
            </a:r>
            <a:r>
              <a:rPr lang="en-US" dirty="0" smtClean="0"/>
              <a:t> 1960:14)</a:t>
            </a:r>
            <a:r>
              <a:rPr lang="en-US" dirty="0" smtClean="0">
                <a:effectLst/>
              </a:rPr>
              <a:t> </a:t>
            </a:r>
            <a:endParaRPr lang="en-US" dirty="0" smtClean="0"/>
          </a:p>
          <a:p>
            <a:pPr marL="57150" indent="0">
              <a:buNone/>
            </a:pPr>
            <a:endParaRPr lang="en-US" dirty="0" smtClean="0"/>
          </a:p>
        </p:txBody>
      </p:sp>
      <p:sp>
        <p:nvSpPr>
          <p:cNvPr id="4" name="Slide Number Placeholder 3"/>
          <p:cNvSpPr>
            <a:spLocks noGrp="1"/>
          </p:cNvSpPr>
          <p:nvPr>
            <p:ph type="sldNum" sz="quarter" idx="12"/>
          </p:nvPr>
        </p:nvSpPr>
        <p:spPr/>
        <p:txBody>
          <a:bodyPr/>
          <a:lstStyle/>
          <a:p>
            <a:fld id="{4EB4F01A-2969-3A48-A665-C2835505F580}" type="slidenum">
              <a:rPr lang="en-US" smtClean="0"/>
              <a:t>52</a:t>
            </a:fld>
            <a:endParaRPr lang="en-US"/>
          </a:p>
        </p:txBody>
      </p:sp>
    </p:spTree>
    <p:extLst>
      <p:ext uri="{BB962C8B-B14F-4D97-AF65-F5344CB8AC3E}">
        <p14:creationId xmlns:p14="http://schemas.microsoft.com/office/powerpoint/2010/main" val="234481300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Possibility</a:t>
            </a:r>
            <a:endParaRPr lang="en-US" dirty="0"/>
          </a:p>
        </p:txBody>
      </p:sp>
      <p:sp>
        <p:nvSpPr>
          <p:cNvPr id="3" name="Content Placeholder 2"/>
          <p:cNvSpPr>
            <a:spLocks noGrp="1"/>
          </p:cNvSpPr>
          <p:nvPr>
            <p:ph idx="1"/>
          </p:nvPr>
        </p:nvSpPr>
        <p:spPr/>
        <p:txBody>
          <a:bodyPr/>
          <a:lstStyle/>
          <a:p>
            <a:r>
              <a:rPr lang="en-US" dirty="0" err="1" smtClean="0"/>
              <a:t>Firey</a:t>
            </a:r>
            <a:r>
              <a:rPr lang="en-US" dirty="0" smtClean="0"/>
              <a:t>: two parts</a:t>
            </a:r>
          </a:p>
          <a:p>
            <a:endParaRPr lang="en-US" dirty="0"/>
          </a:p>
          <a:p>
            <a:pPr marL="514350" indent="-514350">
              <a:buFont typeface="+mj-lt"/>
              <a:buAutoNum type="arabicPeriod"/>
            </a:pPr>
            <a:r>
              <a:rPr lang="en-US" dirty="0" smtClean="0"/>
              <a:t>Recognition of the ecological impact of resource practice</a:t>
            </a:r>
          </a:p>
          <a:p>
            <a:pPr marL="514350" indent="-514350">
              <a:buFont typeface="+mj-lt"/>
              <a:buAutoNum type="arabicPeriod"/>
            </a:pPr>
            <a:endParaRPr lang="en-US" dirty="0"/>
          </a:p>
          <a:p>
            <a:pPr marL="514350" indent="-514350">
              <a:buFont typeface="+mj-lt"/>
              <a:buAutoNum type="arabicPeriod"/>
            </a:pPr>
            <a:r>
              <a:rPr lang="en-US" dirty="0" smtClean="0"/>
              <a:t>Recognition that advocated practice approaches ecological optimum</a:t>
            </a:r>
            <a:endParaRPr lang="en-US" dirty="0"/>
          </a:p>
        </p:txBody>
      </p:sp>
      <p:sp>
        <p:nvSpPr>
          <p:cNvPr id="4" name="Slide Number Placeholder 3"/>
          <p:cNvSpPr>
            <a:spLocks noGrp="1"/>
          </p:cNvSpPr>
          <p:nvPr>
            <p:ph type="sldNum" sz="quarter" idx="12"/>
          </p:nvPr>
        </p:nvSpPr>
        <p:spPr/>
        <p:txBody>
          <a:bodyPr/>
          <a:lstStyle/>
          <a:p>
            <a:fld id="{4EB4F01A-2969-3A48-A665-C2835505F580}" type="slidenum">
              <a:rPr lang="en-US" smtClean="0"/>
              <a:t>53</a:t>
            </a:fld>
            <a:endParaRPr lang="en-US"/>
          </a:p>
        </p:txBody>
      </p:sp>
    </p:spTree>
    <p:extLst>
      <p:ext uri="{BB962C8B-B14F-4D97-AF65-F5344CB8AC3E}">
        <p14:creationId xmlns:p14="http://schemas.microsoft.com/office/powerpoint/2010/main" val="17120928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Adaptability</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Adaptable:</a:t>
            </a:r>
          </a:p>
          <a:p>
            <a:pPr lvl="1"/>
            <a:r>
              <a:rPr lang="en-US" dirty="0" smtClean="0"/>
              <a:t>Social norms and values</a:t>
            </a:r>
          </a:p>
          <a:p>
            <a:pPr marL="57150" indent="0">
              <a:buNone/>
            </a:pPr>
            <a:endParaRPr lang="en-US" dirty="0"/>
          </a:p>
          <a:p>
            <a:pPr marL="57150" indent="0">
              <a:buNone/>
            </a:pPr>
            <a:r>
              <a:rPr lang="en-US" dirty="0"/>
              <a:t>“Any resource process, to be adopted, must first be valued (i.e. accorded some worth) by a people in terms of their system of activities” and social norms (16)</a:t>
            </a:r>
            <a:r>
              <a:rPr lang="en-US" dirty="0" smtClean="0">
                <a:effectLst/>
              </a:rPr>
              <a:t> </a:t>
            </a:r>
          </a:p>
          <a:p>
            <a:pPr marL="57150" indent="0">
              <a:buNone/>
            </a:pPr>
            <a:endParaRPr lang="en-US" dirty="0"/>
          </a:p>
          <a:p>
            <a:pPr marL="57150" indent="0">
              <a:buNone/>
            </a:pPr>
            <a:r>
              <a:rPr lang="en-US" dirty="0"/>
              <a:t>“so pervasive is the role of culture in fixing people’s perception and manipulation of natural phenomena that different populations, though occupying the same habitat, may have literally different resources” (16)</a:t>
            </a:r>
            <a:r>
              <a:rPr lang="en-US" dirty="0" smtClean="0">
                <a:effectLst/>
              </a:rPr>
              <a:t> </a:t>
            </a:r>
            <a:endParaRPr lang="en-US" dirty="0"/>
          </a:p>
        </p:txBody>
      </p:sp>
      <p:sp>
        <p:nvSpPr>
          <p:cNvPr id="4" name="Slide Number Placeholder 3"/>
          <p:cNvSpPr>
            <a:spLocks noGrp="1"/>
          </p:cNvSpPr>
          <p:nvPr>
            <p:ph type="sldNum" sz="quarter" idx="12"/>
          </p:nvPr>
        </p:nvSpPr>
        <p:spPr/>
        <p:txBody>
          <a:bodyPr/>
          <a:lstStyle/>
          <a:p>
            <a:fld id="{4EB4F01A-2969-3A48-A665-C2835505F580}" type="slidenum">
              <a:rPr lang="en-US" smtClean="0"/>
              <a:t>54</a:t>
            </a:fld>
            <a:endParaRPr lang="en-US"/>
          </a:p>
        </p:txBody>
      </p:sp>
    </p:spTree>
    <p:extLst>
      <p:ext uri="{BB962C8B-B14F-4D97-AF65-F5344CB8AC3E}">
        <p14:creationId xmlns:p14="http://schemas.microsoft.com/office/powerpoint/2010/main" val="370932073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Gainfulness</a:t>
            </a:r>
            <a:endParaRPr lang="en-US" dirty="0"/>
          </a:p>
        </p:txBody>
      </p:sp>
      <p:sp>
        <p:nvSpPr>
          <p:cNvPr id="3" name="Content Placeholder 2"/>
          <p:cNvSpPr>
            <a:spLocks noGrp="1"/>
          </p:cNvSpPr>
          <p:nvPr>
            <p:ph idx="1"/>
          </p:nvPr>
        </p:nvSpPr>
        <p:spPr/>
        <p:txBody>
          <a:bodyPr/>
          <a:lstStyle/>
          <a:p>
            <a:r>
              <a:rPr lang="en-US" dirty="0" smtClean="0"/>
              <a:t>Gainful:</a:t>
            </a:r>
          </a:p>
          <a:p>
            <a:pPr lvl="1"/>
            <a:r>
              <a:rPr lang="en-US" dirty="0" smtClean="0"/>
              <a:t>Economic profitability/efficiency</a:t>
            </a:r>
          </a:p>
          <a:p>
            <a:pPr marL="57150" indent="0">
              <a:buNone/>
            </a:pPr>
            <a:endParaRPr lang="en-US" dirty="0" smtClean="0"/>
          </a:p>
          <a:p>
            <a:pPr marL="57150" indent="0">
              <a:buNone/>
            </a:pPr>
            <a:r>
              <a:rPr lang="en-US" dirty="0" smtClean="0"/>
              <a:t>“A </a:t>
            </a:r>
            <a:r>
              <a:rPr lang="en-US" dirty="0"/>
              <a:t>gainful set of resource processes is one whose elements (processes) all have not less than a formally stated degree of productive efficiency” (20)</a:t>
            </a:r>
            <a:r>
              <a:rPr lang="en-US" dirty="0" smtClean="0">
                <a:effectLst/>
              </a:rPr>
              <a:t> </a:t>
            </a:r>
            <a:endParaRPr lang="en-US" dirty="0"/>
          </a:p>
        </p:txBody>
      </p:sp>
      <p:sp>
        <p:nvSpPr>
          <p:cNvPr id="4" name="Slide Number Placeholder 3"/>
          <p:cNvSpPr>
            <a:spLocks noGrp="1"/>
          </p:cNvSpPr>
          <p:nvPr>
            <p:ph type="sldNum" sz="quarter" idx="12"/>
          </p:nvPr>
        </p:nvSpPr>
        <p:spPr/>
        <p:txBody>
          <a:bodyPr/>
          <a:lstStyle/>
          <a:p>
            <a:fld id="{4EB4F01A-2969-3A48-A665-C2835505F580}" type="slidenum">
              <a:rPr lang="en-US" smtClean="0"/>
              <a:t>55</a:t>
            </a:fld>
            <a:endParaRPr lang="en-US"/>
          </a:p>
        </p:txBody>
      </p:sp>
    </p:spTree>
    <p:extLst>
      <p:ext uri="{BB962C8B-B14F-4D97-AF65-F5344CB8AC3E}">
        <p14:creationId xmlns:p14="http://schemas.microsoft.com/office/powerpoint/2010/main" val="139150873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Dimensional Theory</a:t>
            </a:r>
            <a:endParaRPr lang="en-US" dirty="0"/>
          </a:p>
        </p:txBody>
      </p:sp>
      <p:sp>
        <p:nvSpPr>
          <p:cNvPr id="3" name="Content Placeholder 2"/>
          <p:cNvSpPr>
            <a:spLocks noGrp="1"/>
          </p:cNvSpPr>
          <p:nvPr>
            <p:ph idx="1"/>
          </p:nvPr>
        </p:nvSpPr>
        <p:spPr/>
        <p:txBody>
          <a:bodyPr/>
          <a:lstStyle/>
          <a:p>
            <a:r>
              <a:rPr lang="en-US" dirty="0" smtClean="0"/>
              <a:t>All three simultaneously to expect change</a:t>
            </a:r>
          </a:p>
          <a:p>
            <a:endParaRPr lang="en-US" dirty="0"/>
          </a:p>
          <a:p>
            <a:endParaRPr lang="en-US" dirty="0"/>
          </a:p>
        </p:txBody>
      </p:sp>
      <p:sp>
        <p:nvSpPr>
          <p:cNvPr id="4" name="Slide Number Placeholder 3"/>
          <p:cNvSpPr>
            <a:spLocks noGrp="1"/>
          </p:cNvSpPr>
          <p:nvPr>
            <p:ph type="sldNum" sz="quarter" idx="12"/>
          </p:nvPr>
        </p:nvSpPr>
        <p:spPr/>
        <p:txBody>
          <a:bodyPr/>
          <a:lstStyle/>
          <a:p>
            <a:fld id="{4EB4F01A-2969-3A48-A665-C2835505F580}" type="slidenum">
              <a:rPr lang="en-US" smtClean="0"/>
              <a:t>56</a:t>
            </a:fld>
            <a:endParaRPr lang="en-US"/>
          </a:p>
        </p:txBody>
      </p:sp>
    </p:spTree>
    <p:extLst>
      <p:ext uri="{BB962C8B-B14F-4D97-AF65-F5344CB8AC3E}">
        <p14:creationId xmlns:p14="http://schemas.microsoft.com/office/powerpoint/2010/main" val="39112772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Refresher</a:t>
            </a:r>
            <a:endParaRPr lang="en-US" dirty="0"/>
          </a:p>
        </p:txBody>
      </p:sp>
      <p:sp>
        <p:nvSpPr>
          <p:cNvPr id="3" name="Content Placeholder 2"/>
          <p:cNvSpPr>
            <a:spLocks noGrp="1"/>
          </p:cNvSpPr>
          <p:nvPr>
            <p:ph idx="1"/>
          </p:nvPr>
        </p:nvSpPr>
        <p:spPr/>
        <p:txBody>
          <a:bodyPr/>
          <a:lstStyle/>
          <a:p>
            <a:r>
              <a:rPr lang="en-US" dirty="0"/>
              <a:t>Willingness to adopt mitigation behaviors</a:t>
            </a:r>
          </a:p>
          <a:p>
            <a:endParaRPr lang="en-US" dirty="0" smtClean="0"/>
          </a:p>
          <a:p>
            <a:endParaRPr lang="en-US" dirty="0"/>
          </a:p>
          <a:p>
            <a:r>
              <a:rPr lang="en-US" dirty="0" smtClean="0"/>
              <a:t>Nitrogen fertilizer</a:t>
            </a:r>
          </a:p>
          <a:p>
            <a:pPr lvl="1"/>
            <a:r>
              <a:rPr lang="en-US" dirty="0" smtClean="0"/>
              <a:t>Greenhouse gas</a:t>
            </a:r>
          </a:p>
          <a:p>
            <a:pPr lvl="1"/>
            <a:r>
              <a:rPr lang="en-US" dirty="0" smtClean="0"/>
              <a:t>Over-application</a:t>
            </a:r>
          </a:p>
          <a:p>
            <a:pPr lvl="1"/>
            <a:endParaRPr lang="en-US" dirty="0" smtClean="0"/>
          </a:p>
          <a:p>
            <a:endParaRPr lang="en-US" dirty="0"/>
          </a:p>
        </p:txBody>
      </p:sp>
      <p:sp>
        <p:nvSpPr>
          <p:cNvPr id="4" name="Slide Number Placeholder 3"/>
          <p:cNvSpPr>
            <a:spLocks noGrp="1"/>
          </p:cNvSpPr>
          <p:nvPr>
            <p:ph type="sldNum" sz="quarter" idx="12"/>
          </p:nvPr>
        </p:nvSpPr>
        <p:spPr/>
        <p:txBody>
          <a:bodyPr/>
          <a:lstStyle/>
          <a:p>
            <a:fld id="{4EB4F01A-2969-3A48-A665-C2835505F580}" type="slidenum">
              <a:rPr lang="en-US" smtClean="0"/>
              <a:t>57</a:t>
            </a:fld>
            <a:endParaRPr lang="en-US"/>
          </a:p>
        </p:txBody>
      </p:sp>
    </p:spTree>
    <p:extLst>
      <p:ext uri="{BB962C8B-B14F-4D97-AF65-F5344CB8AC3E}">
        <p14:creationId xmlns:p14="http://schemas.microsoft.com/office/powerpoint/2010/main" val="14030251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Refresher</a:t>
            </a:r>
            <a:endParaRPr lang="en-US" dirty="0"/>
          </a:p>
        </p:txBody>
      </p:sp>
      <p:sp>
        <p:nvSpPr>
          <p:cNvPr id="3" name="Content Placeholder 2"/>
          <p:cNvSpPr>
            <a:spLocks noGrp="1"/>
          </p:cNvSpPr>
          <p:nvPr>
            <p:ph idx="1"/>
          </p:nvPr>
        </p:nvSpPr>
        <p:spPr/>
        <p:txBody>
          <a:bodyPr/>
          <a:lstStyle/>
          <a:p>
            <a:r>
              <a:rPr lang="en-US" dirty="0" smtClean="0"/>
              <a:t>Methods:</a:t>
            </a:r>
          </a:p>
          <a:p>
            <a:pPr lvl="1"/>
            <a:r>
              <a:rPr lang="en-US" dirty="0" smtClean="0"/>
              <a:t>Corn farmers</a:t>
            </a:r>
          </a:p>
          <a:p>
            <a:pPr lvl="1"/>
            <a:r>
              <a:rPr lang="en-US" dirty="0" smtClean="0"/>
              <a:t>Survey</a:t>
            </a:r>
          </a:p>
          <a:p>
            <a:pPr lvl="1"/>
            <a:r>
              <a:rPr lang="en-US" dirty="0" smtClean="0"/>
              <a:t>Interview</a:t>
            </a:r>
          </a:p>
          <a:p>
            <a:pPr lvl="1"/>
            <a:r>
              <a:rPr lang="en-US" dirty="0" smtClean="0"/>
              <a:t>Focus groups</a:t>
            </a:r>
          </a:p>
          <a:p>
            <a:pPr lvl="1"/>
            <a:endParaRPr lang="en-US" dirty="0"/>
          </a:p>
          <a:p>
            <a:r>
              <a:rPr lang="en-US" dirty="0" smtClean="0"/>
              <a:t>Theory</a:t>
            </a:r>
          </a:p>
          <a:p>
            <a:pPr lvl="1"/>
            <a:r>
              <a:rPr lang="en-US" dirty="0" smtClean="0"/>
              <a:t>Walter </a:t>
            </a:r>
            <a:r>
              <a:rPr lang="en-US" dirty="0" err="1" smtClean="0"/>
              <a:t>Firey</a:t>
            </a:r>
            <a:r>
              <a:rPr lang="en-US" dirty="0" smtClean="0"/>
              <a:t>: three dimensional theory</a:t>
            </a:r>
            <a:endParaRPr lang="en-US" dirty="0"/>
          </a:p>
        </p:txBody>
      </p:sp>
      <p:sp>
        <p:nvSpPr>
          <p:cNvPr id="4" name="Slide Number Placeholder 3"/>
          <p:cNvSpPr>
            <a:spLocks noGrp="1"/>
          </p:cNvSpPr>
          <p:nvPr>
            <p:ph type="sldNum" sz="quarter" idx="12"/>
          </p:nvPr>
        </p:nvSpPr>
        <p:spPr/>
        <p:txBody>
          <a:bodyPr/>
          <a:lstStyle/>
          <a:p>
            <a:fld id="{4EB4F01A-2969-3A48-A665-C2835505F580}" type="slidenum">
              <a:rPr lang="en-US" smtClean="0"/>
              <a:t>58</a:t>
            </a:fld>
            <a:endParaRPr lang="en-US"/>
          </a:p>
        </p:txBody>
      </p:sp>
    </p:spTree>
    <p:extLst>
      <p:ext uri="{BB962C8B-B14F-4D97-AF65-F5344CB8AC3E}">
        <p14:creationId xmlns:p14="http://schemas.microsoft.com/office/powerpoint/2010/main" val="21119224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8995" y="1480310"/>
            <a:ext cx="8331469" cy="4400858"/>
          </a:xfrm>
        </p:spPr>
        <p:txBody>
          <a:bodyPr/>
          <a:lstStyle/>
          <a:p>
            <a:r>
              <a:rPr lang="en-US" dirty="0"/>
              <a:t>Intensive row-crop agriculture is well-established resource system</a:t>
            </a:r>
          </a:p>
          <a:p>
            <a:endParaRPr lang="en-US" dirty="0" smtClean="0"/>
          </a:p>
          <a:p>
            <a:pPr marL="971550" lvl="1" indent="-514350">
              <a:buFont typeface="+mj-lt"/>
              <a:buAutoNum type="arabicPeriod"/>
            </a:pPr>
            <a:r>
              <a:rPr lang="en-US" dirty="0" smtClean="0"/>
              <a:t>(</a:t>
            </a:r>
            <a:r>
              <a:rPr lang="en-US" dirty="0" err="1" smtClean="0"/>
              <a:t>Im</a:t>
            </a:r>
            <a:r>
              <a:rPr lang="en-US" dirty="0" smtClean="0"/>
              <a:t>)Possible: Failure </a:t>
            </a:r>
            <a:r>
              <a:rPr lang="en-US" dirty="0"/>
              <a:t>to climate recognize risk and connections</a:t>
            </a:r>
          </a:p>
          <a:p>
            <a:pPr marL="971550" lvl="1" indent="-514350">
              <a:buFont typeface="+mj-lt"/>
              <a:buAutoNum type="arabicPeriod"/>
            </a:pPr>
            <a:r>
              <a:rPr lang="en-US" dirty="0" smtClean="0"/>
              <a:t>(Un)Adaptable: </a:t>
            </a:r>
            <a:r>
              <a:rPr lang="en-US" dirty="0" err="1" smtClean="0"/>
              <a:t>Productivist</a:t>
            </a:r>
            <a:r>
              <a:rPr lang="en-US" dirty="0" smtClean="0"/>
              <a:t> </a:t>
            </a:r>
            <a:r>
              <a:rPr lang="en-US" dirty="0"/>
              <a:t>social norms</a:t>
            </a:r>
          </a:p>
          <a:p>
            <a:pPr marL="971550" lvl="1" indent="-514350">
              <a:buFont typeface="+mj-lt"/>
              <a:buAutoNum type="arabicPeriod"/>
            </a:pPr>
            <a:r>
              <a:rPr lang="en-US" dirty="0" smtClean="0"/>
              <a:t>(Un)Gainful: Political </a:t>
            </a:r>
            <a:r>
              <a:rPr lang="en-US" dirty="0"/>
              <a:t>economy of corn production</a:t>
            </a:r>
          </a:p>
          <a:p>
            <a:endParaRPr lang="en-US" dirty="0"/>
          </a:p>
          <a:p>
            <a:endParaRPr lang="en-US" dirty="0"/>
          </a:p>
          <a:p>
            <a:endParaRPr lang="en-US" dirty="0"/>
          </a:p>
        </p:txBody>
      </p:sp>
      <p:pic>
        <p:nvPicPr>
          <p:cNvPr id="4" name="Picture 3" descr="corn.harvest.KBS.LTER.000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5704" y="5432469"/>
            <a:ext cx="2138296" cy="1425531"/>
          </a:xfrm>
          <a:prstGeom prst="rect">
            <a:avLst/>
          </a:prstGeom>
        </p:spPr>
      </p:pic>
      <p:sp>
        <p:nvSpPr>
          <p:cNvPr id="5" name="Slide Number Placeholder 4"/>
          <p:cNvSpPr>
            <a:spLocks noGrp="1"/>
          </p:cNvSpPr>
          <p:nvPr>
            <p:ph type="sldNum" sz="quarter" idx="12"/>
          </p:nvPr>
        </p:nvSpPr>
        <p:spPr/>
        <p:txBody>
          <a:bodyPr/>
          <a:lstStyle/>
          <a:p>
            <a:fld id="{4EB4F01A-2969-3A48-A665-C2835505F580}" type="slidenum">
              <a:rPr lang="en-US" smtClean="0"/>
              <a:t>59</a:t>
            </a:fld>
            <a:endParaRPr lang="en-US"/>
          </a:p>
        </p:txBody>
      </p:sp>
      <p:sp>
        <p:nvSpPr>
          <p:cNvPr id="7" name="Title 1"/>
          <p:cNvSpPr txBox="1">
            <a:spLocks/>
          </p:cNvSpPr>
          <p:nvPr/>
        </p:nvSpPr>
        <p:spPr>
          <a:xfrm>
            <a:off x="457200" y="13025"/>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t>Three-Dimensional Theory of Resource Use</a:t>
            </a:r>
            <a:endParaRPr lang="en-US" sz="3600" dirty="0"/>
          </a:p>
        </p:txBody>
      </p:sp>
    </p:spTree>
    <p:extLst>
      <p:ext uri="{BB962C8B-B14F-4D97-AF65-F5344CB8AC3E}">
        <p14:creationId xmlns:p14="http://schemas.microsoft.com/office/powerpoint/2010/main" val="1969699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71717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71717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a:ln>
            <a:solidFill>
              <a:schemeClr val="tx2"/>
            </a:solidFill>
          </a:ln>
        </p:spPr>
        <p:txBody>
          <a:bodyPr>
            <a:normAutofit fontScale="90000"/>
          </a:bodyPr>
          <a:lstStyle/>
          <a:p>
            <a:r>
              <a:rPr lang="en-US" dirty="0" smtClean="0"/>
              <a:t>Political Economy of Seed Corn</a:t>
            </a:r>
            <a:br>
              <a:rPr lang="en-US" dirty="0" smtClean="0"/>
            </a:br>
            <a:r>
              <a:rPr lang="en-US" dirty="0" smtClean="0"/>
              <a:t>1. Global Seed Competition</a:t>
            </a:r>
            <a:endParaRPr lang="en-US" dirty="0"/>
          </a:p>
        </p:txBody>
      </p:sp>
      <p:sp>
        <p:nvSpPr>
          <p:cNvPr id="3" name="Content Placeholder 2"/>
          <p:cNvSpPr>
            <a:spLocks noGrp="1"/>
          </p:cNvSpPr>
          <p:nvPr>
            <p:ph idx="1"/>
          </p:nvPr>
        </p:nvSpPr>
        <p:spPr/>
        <p:txBody>
          <a:bodyPr/>
          <a:lstStyle/>
          <a:p>
            <a:r>
              <a:rPr lang="en-US" dirty="0" smtClean="0"/>
              <a:t>Assigned varieties based on projected demand</a:t>
            </a:r>
          </a:p>
          <a:p>
            <a:endParaRPr lang="en-US" dirty="0"/>
          </a:p>
          <a:p>
            <a:r>
              <a:rPr lang="en-US" dirty="0" smtClean="0"/>
              <a:t>Frequent variety changes, unpredictable</a:t>
            </a:r>
          </a:p>
          <a:p>
            <a:endParaRPr lang="en-US" dirty="0"/>
          </a:p>
          <a:p>
            <a:r>
              <a:rPr lang="en-US" i="1" dirty="0" smtClean="0"/>
              <a:t>Limits knowledge accumulation</a:t>
            </a:r>
          </a:p>
          <a:p>
            <a:endParaRPr lang="en-US" dirty="0"/>
          </a:p>
          <a:p>
            <a:endParaRPr lang="en-US" dirty="0"/>
          </a:p>
        </p:txBody>
      </p:sp>
      <p:pic>
        <p:nvPicPr>
          <p:cNvPr id="5" name="Picture 4" descr="corn pi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8378" y="4529246"/>
            <a:ext cx="2977604" cy="1981967"/>
          </a:xfrm>
          <a:prstGeom prst="rect">
            <a:avLst/>
          </a:prstGeom>
        </p:spPr>
      </p:pic>
      <p:sp>
        <p:nvSpPr>
          <p:cNvPr id="4" name="Slide Number Placeholder 3"/>
          <p:cNvSpPr>
            <a:spLocks noGrp="1"/>
          </p:cNvSpPr>
          <p:nvPr>
            <p:ph type="sldNum" sz="quarter" idx="12"/>
          </p:nvPr>
        </p:nvSpPr>
        <p:spPr/>
        <p:txBody>
          <a:bodyPr/>
          <a:lstStyle/>
          <a:p>
            <a:fld id="{4EB4F01A-2969-3A48-A665-C2835505F580}" type="slidenum">
              <a:rPr lang="en-US" smtClean="0"/>
              <a:t>6</a:t>
            </a:fld>
            <a:endParaRPr lang="en-US"/>
          </a:p>
        </p:txBody>
      </p:sp>
    </p:spTree>
    <p:extLst>
      <p:ext uri="{BB962C8B-B14F-4D97-AF65-F5344CB8AC3E}">
        <p14:creationId xmlns:p14="http://schemas.microsoft.com/office/powerpoint/2010/main" val="15749538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Farmers and Climate Change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68975588"/>
              </p:ext>
            </p:extLst>
          </p:nvPr>
        </p:nvGraphicFramePr>
        <p:xfrm>
          <a:off x="457200" y="1600200"/>
          <a:ext cx="8229600" cy="3291839"/>
        </p:xfrm>
        <a:graphic>
          <a:graphicData uri="http://schemas.openxmlformats.org/drawingml/2006/table">
            <a:tbl>
              <a:tblPr firstRow="1" bandRow="1">
                <a:tableStyleId>{5C22544A-7EE6-4342-B048-85BDC9FD1C3A}</a:tableStyleId>
              </a:tblPr>
              <a:tblGrid>
                <a:gridCol w="4114800"/>
                <a:gridCol w="4114800"/>
              </a:tblGrid>
              <a:tr h="370840">
                <a:tc>
                  <a:txBody>
                    <a:bodyPr/>
                    <a:lstStyle/>
                    <a:p>
                      <a:r>
                        <a:rPr lang="en-US" sz="2800" dirty="0" smtClean="0">
                          <a:solidFill>
                            <a:schemeClr val="tx1"/>
                          </a:solidFill>
                        </a:rPr>
                        <a:t>Farmers’ Climate Denial</a:t>
                      </a:r>
                      <a:endParaRPr lang="en-US" sz="28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800" b="0" kern="1200" dirty="0" smtClean="0">
                          <a:solidFill>
                            <a:srgbClr val="000000"/>
                          </a:solidFill>
                          <a:effectLst/>
                          <a:latin typeface="+mn-lt"/>
                          <a:ea typeface="+mn-ea"/>
                          <a:cs typeface="+mn-cs"/>
                        </a:rPr>
                        <a:t>Arbuckle Jr. et al. 2013</a:t>
                      </a:r>
                    </a:p>
                    <a:p>
                      <a:r>
                        <a:rPr lang="en-US" sz="1800" b="0" kern="1200" dirty="0" smtClean="0">
                          <a:solidFill>
                            <a:srgbClr val="000000"/>
                          </a:solidFill>
                          <a:effectLst/>
                          <a:latin typeface="+mn-lt"/>
                          <a:ea typeface="+mn-ea"/>
                          <a:cs typeface="+mn-cs"/>
                        </a:rPr>
                        <a:t>Haden et al. 2012</a:t>
                      </a:r>
                    </a:p>
                    <a:p>
                      <a:r>
                        <a:rPr lang="en-US" sz="1800" b="0" kern="1200" dirty="0" smtClean="0">
                          <a:solidFill>
                            <a:srgbClr val="000000"/>
                          </a:solidFill>
                          <a:effectLst/>
                          <a:latin typeface="+mn-lt"/>
                          <a:ea typeface="+mn-ea"/>
                          <a:cs typeface="+mn-cs"/>
                        </a:rPr>
                        <a:t>Stuart, Schewe, and McDermott 2012 White and </a:t>
                      </a:r>
                      <a:r>
                        <a:rPr lang="en-US" sz="1800" b="0" kern="1200" dirty="0" err="1" smtClean="0">
                          <a:solidFill>
                            <a:srgbClr val="000000"/>
                          </a:solidFill>
                          <a:effectLst/>
                          <a:latin typeface="+mn-lt"/>
                          <a:ea typeface="+mn-ea"/>
                          <a:cs typeface="+mn-cs"/>
                        </a:rPr>
                        <a:t>Selfa</a:t>
                      </a:r>
                      <a:r>
                        <a:rPr lang="en-US" sz="1800" b="0" kern="1200" dirty="0" smtClean="0">
                          <a:solidFill>
                            <a:srgbClr val="000000"/>
                          </a:solidFill>
                          <a:effectLst/>
                          <a:latin typeface="+mn-lt"/>
                          <a:ea typeface="+mn-ea"/>
                          <a:cs typeface="+mn-cs"/>
                        </a:rPr>
                        <a:t> 2013</a:t>
                      </a:r>
                      <a:r>
                        <a:rPr lang="en-US" b="0" dirty="0" smtClean="0">
                          <a:solidFill>
                            <a:srgbClr val="000000"/>
                          </a:solidFill>
                          <a:effectLst/>
                        </a:rPr>
                        <a:t> </a:t>
                      </a:r>
                      <a:endParaRPr lang="en-US" b="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70840">
                <a:tc>
                  <a:txBody>
                    <a:bodyPr/>
                    <a:lstStyle/>
                    <a:p>
                      <a:r>
                        <a:rPr lang="en-US" sz="2800" b="1" dirty="0" err="1" smtClean="0"/>
                        <a:t>Productivism</a:t>
                      </a:r>
                      <a:endParaRPr lang="en-US" sz="2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b="0" dirty="0" smtClean="0"/>
                        <a:t>Bell 2004</a:t>
                      </a:r>
                    </a:p>
                    <a:p>
                      <a:r>
                        <a:rPr lang="en-US" b="0" dirty="0" smtClean="0"/>
                        <a:t>Burton and Wilson 2006</a:t>
                      </a:r>
                    </a:p>
                    <a:p>
                      <a:r>
                        <a:rPr lang="en-US" b="0" dirty="0" smtClean="0"/>
                        <a:t>Evan, Morris, and Winter 2002</a:t>
                      </a:r>
                    </a:p>
                    <a:p>
                      <a:r>
                        <a:rPr lang="en-US" b="0" dirty="0" smtClean="0"/>
                        <a:t>Jay 2007</a:t>
                      </a:r>
                    </a:p>
                    <a:p>
                      <a:r>
                        <a:rPr lang="en-US" b="0" dirty="0" smtClean="0"/>
                        <a:t>Wilson</a:t>
                      </a:r>
                      <a:r>
                        <a:rPr lang="en-US" b="0" baseline="0" dirty="0" smtClean="0"/>
                        <a:t> 2001</a:t>
                      </a:r>
                      <a:endParaRPr lang="en-US"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70840">
                <a:tc>
                  <a:txBody>
                    <a:bodyPr/>
                    <a:lstStyle/>
                    <a:p>
                      <a:r>
                        <a:rPr lang="en-US" sz="2800" b="1" i="0" dirty="0" smtClean="0"/>
                        <a:t>Gainful</a:t>
                      </a:r>
                      <a:endParaRPr lang="en-US" sz="2800" b="1" i="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c>
                  <a:txBody>
                    <a:bodyPr/>
                    <a:lstStyle/>
                    <a:p>
                      <a:r>
                        <a:rPr lang="en-US" b="0" i="1" dirty="0" smtClean="0"/>
                        <a:t>Why?</a:t>
                      </a:r>
                    </a:p>
                    <a:p>
                      <a:r>
                        <a:rPr lang="en-US" b="0" dirty="0" smtClean="0"/>
                        <a:t>Structural</a:t>
                      </a:r>
                      <a:r>
                        <a:rPr lang="en-US" b="0" baseline="0" dirty="0" smtClean="0"/>
                        <a:t> constraints</a:t>
                      </a:r>
                      <a:endParaRPr lang="en-US"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r>
            </a:tbl>
          </a:graphicData>
        </a:graphic>
      </p:graphicFrame>
      <p:sp>
        <p:nvSpPr>
          <p:cNvPr id="3" name="Slide Number Placeholder 2"/>
          <p:cNvSpPr>
            <a:spLocks noGrp="1"/>
          </p:cNvSpPr>
          <p:nvPr>
            <p:ph type="sldNum" sz="quarter" idx="12"/>
          </p:nvPr>
        </p:nvSpPr>
        <p:spPr/>
        <p:txBody>
          <a:bodyPr/>
          <a:lstStyle/>
          <a:p>
            <a:fld id="{4EB4F01A-2969-3A48-A665-C2835505F580}" type="slidenum">
              <a:rPr lang="en-US" smtClean="0"/>
              <a:t>60</a:t>
            </a:fld>
            <a:endParaRPr lang="en-US"/>
          </a:p>
        </p:txBody>
      </p:sp>
    </p:spTree>
    <p:extLst>
      <p:ext uri="{BB962C8B-B14F-4D97-AF65-F5344CB8AC3E}">
        <p14:creationId xmlns:p14="http://schemas.microsoft.com/office/powerpoint/2010/main" val="3054094417"/>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Findings Overview</a:t>
            </a:r>
            <a:endParaRPr lang="en-US" dirty="0"/>
          </a:p>
        </p:txBody>
      </p:sp>
      <p:sp>
        <p:nvSpPr>
          <p:cNvPr id="3" name="Content Placeholder 2"/>
          <p:cNvSpPr>
            <a:spLocks noGrp="1"/>
          </p:cNvSpPr>
          <p:nvPr>
            <p:ph idx="1"/>
          </p:nvPr>
        </p:nvSpPr>
        <p:spPr/>
        <p:txBody>
          <a:bodyPr/>
          <a:lstStyle/>
          <a:p>
            <a:r>
              <a:rPr lang="en-US" dirty="0" smtClean="0"/>
              <a:t>Possibility:</a:t>
            </a:r>
          </a:p>
          <a:p>
            <a:pPr lvl="1"/>
            <a:r>
              <a:rPr lang="en-US" dirty="0" smtClean="0"/>
              <a:t>Climate change denial</a:t>
            </a:r>
          </a:p>
          <a:p>
            <a:pPr lvl="1"/>
            <a:endParaRPr lang="en-US" dirty="0"/>
          </a:p>
          <a:p>
            <a:r>
              <a:rPr lang="en-US" dirty="0" smtClean="0"/>
              <a:t>Adaptability:</a:t>
            </a:r>
          </a:p>
          <a:p>
            <a:pPr lvl="1"/>
            <a:r>
              <a:rPr lang="en-US" dirty="0" err="1" smtClean="0"/>
              <a:t>Productivist</a:t>
            </a:r>
            <a:r>
              <a:rPr lang="en-US" dirty="0" smtClean="0"/>
              <a:t> social norms</a:t>
            </a:r>
          </a:p>
          <a:p>
            <a:pPr lvl="1"/>
            <a:endParaRPr lang="en-US" dirty="0"/>
          </a:p>
          <a:p>
            <a:r>
              <a:rPr lang="en-US" dirty="0" smtClean="0"/>
              <a:t>Gainfulness:</a:t>
            </a:r>
          </a:p>
          <a:p>
            <a:pPr lvl="1"/>
            <a:r>
              <a:rPr lang="en-US" dirty="0" smtClean="0"/>
              <a:t>Seed corn contract</a:t>
            </a:r>
            <a:endParaRPr lang="en-US" dirty="0"/>
          </a:p>
        </p:txBody>
      </p:sp>
      <p:sp>
        <p:nvSpPr>
          <p:cNvPr id="4" name="Slide Number Placeholder 3"/>
          <p:cNvSpPr>
            <a:spLocks noGrp="1"/>
          </p:cNvSpPr>
          <p:nvPr>
            <p:ph type="sldNum" sz="quarter" idx="12"/>
          </p:nvPr>
        </p:nvSpPr>
        <p:spPr/>
        <p:txBody>
          <a:bodyPr/>
          <a:lstStyle/>
          <a:p>
            <a:fld id="{4EB4F01A-2969-3A48-A665-C2835505F580}" type="slidenum">
              <a:rPr lang="en-US" smtClean="0"/>
              <a:t>61</a:t>
            </a:fld>
            <a:endParaRPr lang="en-US"/>
          </a:p>
        </p:txBody>
      </p:sp>
    </p:spTree>
    <p:extLst>
      <p:ext uri="{BB962C8B-B14F-4D97-AF65-F5344CB8AC3E}">
        <p14:creationId xmlns:p14="http://schemas.microsoft.com/office/powerpoint/2010/main" val="22954534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Possibility</a:t>
            </a:r>
            <a:endParaRPr lang="en-US" dirty="0"/>
          </a:p>
        </p:txBody>
      </p:sp>
      <p:sp>
        <p:nvSpPr>
          <p:cNvPr id="3" name="Content Placeholder 2"/>
          <p:cNvSpPr>
            <a:spLocks noGrp="1"/>
          </p:cNvSpPr>
          <p:nvPr>
            <p:ph idx="1"/>
          </p:nvPr>
        </p:nvSpPr>
        <p:spPr/>
        <p:txBody>
          <a:bodyPr/>
          <a:lstStyle/>
          <a:p>
            <a:r>
              <a:rPr lang="en-US" dirty="0" smtClean="0"/>
              <a:t>Widespread failure to recognize anthropogenic climate change</a:t>
            </a:r>
          </a:p>
          <a:p>
            <a:endParaRPr lang="en-US" dirty="0"/>
          </a:p>
          <a:p>
            <a:r>
              <a:rPr lang="en-US" dirty="0" smtClean="0"/>
              <a:t>Lack of knowledge about linkages between N fertilizer and anthropogenic climate change</a:t>
            </a:r>
            <a:endParaRPr lang="en-US" dirty="0"/>
          </a:p>
        </p:txBody>
      </p:sp>
      <p:sp>
        <p:nvSpPr>
          <p:cNvPr id="4" name="Slide Number Placeholder 3"/>
          <p:cNvSpPr>
            <a:spLocks noGrp="1"/>
          </p:cNvSpPr>
          <p:nvPr>
            <p:ph type="sldNum" sz="quarter" idx="12"/>
          </p:nvPr>
        </p:nvSpPr>
        <p:spPr/>
        <p:txBody>
          <a:bodyPr/>
          <a:lstStyle/>
          <a:p>
            <a:fld id="{4EB4F01A-2969-3A48-A665-C2835505F580}" type="slidenum">
              <a:rPr lang="en-US" smtClean="0"/>
              <a:t>62</a:t>
            </a:fld>
            <a:endParaRPr lang="en-US"/>
          </a:p>
        </p:txBody>
      </p:sp>
    </p:spTree>
    <p:extLst>
      <p:ext uri="{BB962C8B-B14F-4D97-AF65-F5344CB8AC3E}">
        <p14:creationId xmlns:p14="http://schemas.microsoft.com/office/powerpoint/2010/main" val="18933959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Possibility</a:t>
            </a:r>
            <a:endParaRPr lang="en-US" dirty="0"/>
          </a:p>
        </p:txBody>
      </p:sp>
      <p:sp>
        <p:nvSpPr>
          <p:cNvPr id="3" name="Content Placeholder 2"/>
          <p:cNvSpPr>
            <a:spLocks noGrp="1"/>
          </p:cNvSpPr>
          <p:nvPr>
            <p:ph idx="1"/>
          </p:nvPr>
        </p:nvSpPr>
        <p:spPr/>
        <p:txBody>
          <a:bodyPr/>
          <a:lstStyle/>
          <a:p>
            <a:r>
              <a:rPr lang="en-US" dirty="0" smtClean="0"/>
              <a:t>“Do you think climate change is an issue that society should be concerned about?” </a:t>
            </a:r>
          </a:p>
          <a:p>
            <a:pPr lvl="1"/>
            <a:r>
              <a:rPr lang="en-US" dirty="0" smtClean="0"/>
              <a:t>39% NO</a:t>
            </a:r>
          </a:p>
          <a:p>
            <a:pPr lvl="1"/>
            <a:endParaRPr lang="en-US" dirty="0"/>
          </a:p>
          <a:p>
            <a:r>
              <a:rPr lang="en-US" dirty="0" smtClean="0"/>
              <a:t>“Do you think that farmers could play an important role in reducing greenhouse gas emissions?” </a:t>
            </a:r>
          </a:p>
          <a:p>
            <a:pPr lvl="1"/>
            <a:r>
              <a:rPr lang="en-US" dirty="0" smtClean="0"/>
              <a:t>32% NO</a:t>
            </a:r>
            <a:endParaRPr lang="en-US" dirty="0"/>
          </a:p>
        </p:txBody>
      </p:sp>
      <p:sp>
        <p:nvSpPr>
          <p:cNvPr id="4" name="Slide Number Placeholder 3"/>
          <p:cNvSpPr>
            <a:spLocks noGrp="1"/>
          </p:cNvSpPr>
          <p:nvPr>
            <p:ph type="sldNum" sz="quarter" idx="12"/>
          </p:nvPr>
        </p:nvSpPr>
        <p:spPr/>
        <p:txBody>
          <a:bodyPr/>
          <a:lstStyle/>
          <a:p>
            <a:fld id="{4EB4F01A-2969-3A48-A665-C2835505F580}" type="slidenum">
              <a:rPr lang="en-US" smtClean="0"/>
              <a:t>63</a:t>
            </a:fld>
            <a:endParaRPr lang="en-US"/>
          </a:p>
        </p:txBody>
      </p:sp>
    </p:spTree>
    <p:extLst>
      <p:ext uri="{BB962C8B-B14F-4D97-AF65-F5344CB8AC3E}">
        <p14:creationId xmlns:p14="http://schemas.microsoft.com/office/powerpoint/2010/main" val="42731807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Possibility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“I think it’s a myth and I think {climate policy and research} is a waste.” </a:t>
            </a:r>
          </a:p>
          <a:p>
            <a:endParaRPr lang="en-US" dirty="0"/>
          </a:p>
          <a:p>
            <a:r>
              <a:rPr lang="en-US" dirty="0"/>
              <a:t>“I work outside everyday and I haven’t noticed my winters getting a lot warmer.”</a:t>
            </a:r>
            <a:r>
              <a:rPr lang="en-US" dirty="0" smtClean="0">
                <a:effectLst/>
              </a:rPr>
              <a:t> </a:t>
            </a:r>
          </a:p>
          <a:p>
            <a:endParaRPr lang="en-US" dirty="0"/>
          </a:p>
          <a:p>
            <a:r>
              <a:rPr lang="en-US" dirty="0"/>
              <a:t>“I don’t even know if global warming is even true. Who is to say this isn’t a cycle? 600 years ago there was no one around to keep track… I don’t buy any of that bullshit.”</a:t>
            </a:r>
            <a:r>
              <a:rPr lang="en-US" dirty="0" smtClean="0">
                <a:effectLst/>
              </a:rPr>
              <a:t> </a:t>
            </a:r>
            <a:endParaRPr lang="en-US" dirty="0"/>
          </a:p>
        </p:txBody>
      </p:sp>
      <p:sp>
        <p:nvSpPr>
          <p:cNvPr id="4" name="Slide Number Placeholder 3"/>
          <p:cNvSpPr>
            <a:spLocks noGrp="1"/>
          </p:cNvSpPr>
          <p:nvPr>
            <p:ph type="sldNum" sz="quarter" idx="12"/>
          </p:nvPr>
        </p:nvSpPr>
        <p:spPr/>
        <p:txBody>
          <a:bodyPr/>
          <a:lstStyle/>
          <a:p>
            <a:fld id="{4EB4F01A-2969-3A48-A665-C2835505F580}" type="slidenum">
              <a:rPr lang="en-US" smtClean="0"/>
              <a:t>64</a:t>
            </a:fld>
            <a:endParaRPr lang="en-US"/>
          </a:p>
        </p:txBody>
      </p:sp>
    </p:spTree>
    <p:extLst>
      <p:ext uri="{BB962C8B-B14F-4D97-AF65-F5344CB8AC3E}">
        <p14:creationId xmlns:p14="http://schemas.microsoft.com/office/powerpoint/2010/main" val="16816293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Possibility</a:t>
            </a:r>
            <a:endParaRPr lang="en-US" dirty="0"/>
          </a:p>
        </p:txBody>
      </p:sp>
      <p:sp>
        <p:nvSpPr>
          <p:cNvPr id="3" name="Content Placeholder 2"/>
          <p:cNvSpPr>
            <a:spLocks noGrp="1"/>
          </p:cNvSpPr>
          <p:nvPr>
            <p:ph idx="1"/>
          </p:nvPr>
        </p:nvSpPr>
        <p:spPr/>
        <p:txBody>
          <a:bodyPr>
            <a:normAutofit lnSpcReduction="10000"/>
          </a:bodyPr>
          <a:lstStyle/>
          <a:p>
            <a:r>
              <a:rPr lang="en-US" dirty="0" smtClean="0"/>
              <a:t>64% reported unaware of N fertilizer and N</a:t>
            </a:r>
            <a:r>
              <a:rPr lang="en-US" baseline="-25000" dirty="0" smtClean="0"/>
              <a:t>2</a:t>
            </a:r>
            <a:r>
              <a:rPr lang="en-US" dirty="0" smtClean="0"/>
              <a:t>O</a:t>
            </a:r>
          </a:p>
          <a:p>
            <a:endParaRPr lang="en-US" dirty="0"/>
          </a:p>
          <a:p>
            <a:r>
              <a:rPr lang="en-US" dirty="0" smtClean="0"/>
              <a:t>57% unaware that N</a:t>
            </a:r>
            <a:r>
              <a:rPr lang="en-US" baseline="-25000" dirty="0" smtClean="0"/>
              <a:t>2</a:t>
            </a:r>
            <a:r>
              <a:rPr lang="en-US" dirty="0" smtClean="0"/>
              <a:t>O is a GHG</a:t>
            </a:r>
          </a:p>
          <a:p>
            <a:endParaRPr lang="en-US" dirty="0"/>
          </a:p>
          <a:p>
            <a:r>
              <a:rPr lang="en-US" dirty="0" smtClean="0"/>
              <a:t>“I </a:t>
            </a:r>
            <a:r>
              <a:rPr lang="en-US" dirty="0"/>
              <a:t>don’t know whether it is or </a:t>
            </a:r>
            <a:r>
              <a:rPr lang="en-US" dirty="0" smtClean="0"/>
              <a:t>not.”</a:t>
            </a:r>
          </a:p>
          <a:p>
            <a:endParaRPr lang="en-US" dirty="0"/>
          </a:p>
          <a:p>
            <a:r>
              <a:rPr lang="en-US" dirty="0" smtClean="0"/>
              <a:t>“{I had} never </a:t>
            </a:r>
            <a:r>
              <a:rPr lang="en-US" dirty="0"/>
              <a:t>heard of it until you showed up.” </a:t>
            </a:r>
            <a:endParaRPr lang="en-US" dirty="0" smtClean="0"/>
          </a:p>
        </p:txBody>
      </p:sp>
      <p:sp>
        <p:nvSpPr>
          <p:cNvPr id="4" name="Slide Number Placeholder 3"/>
          <p:cNvSpPr>
            <a:spLocks noGrp="1"/>
          </p:cNvSpPr>
          <p:nvPr>
            <p:ph type="sldNum" sz="quarter" idx="12"/>
          </p:nvPr>
        </p:nvSpPr>
        <p:spPr/>
        <p:txBody>
          <a:bodyPr/>
          <a:lstStyle/>
          <a:p>
            <a:fld id="{4EB4F01A-2969-3A48-A665-C2835505F580}" type="slidenum">
              <a:rPr lang="en-US" smtClean="0"/>
              <a:t>65</a:t>
            </a:fld>
            <a:endParaRPr lang="en-US"/>
          </a:p>
        </p:txBody>
      </p:sp>
    </p:spTree>
    <p:extLst>
      <p:ext uri="{BB962C8B-B14F-4D97-AF65-F5344CB8AC3E}">
        <p14:creationId xmlns:p14="http://schemas.microsoft.com/office/powerpoint/2010/main" val="24898063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Adaptability</a:t>
            </a:r>
            <a:endParaRPr lang="en-US" dirty="0"/>
          </a:p>
        </p:txBody>
      </p:sp>
      <p:sp>
        <p:nvSpPr>
          <p:cNvPr id="3" name="Content Placeholder 2"/>
          <p:cNvSpPr>
            <a:spLocks noGrp="1"/>
          </p:cNvSpPr>
          <p:nvPr>
            <p:ph idx="1"/>
          </p:nvPr>
        </p:nvSpPr>
        <p:spPr/>
        <p:txBody>
          <a:bodyPr/>
          <a:lstStyle/>
          <a:p>
            <a:r>
              <a:rPr lang="en-US" dirty="0"/>
              <a:t>Adaptable:</a:t>
            </a:r>
          </a:p>
          <a:p>
            <a:pPr lvl="1"/>
            <a:r>
              <a:rPr lang="en-US" dirty="0"/>
              <a:t>Social norms and values</a:t>
            </a:r>
          </a:p>
          <a:p>
            <a:endParaRPr lang="en-US" dirty="0"/>
          </a:p>
        </p:txBody>
      </p:sp>
      <p:sp>
        <p:nvSpPr>
          <p:cNvPr id="4" name="Slide Number Placeholder 3"/>
          <p:cNvSpPr>
            <a:spLocks noGrp="1"/>
          </p:cNvSpPr>
          <p:nvPr>
            <p:ph type="sldNum" sz="quarter" idx="12"/>
          </p:nvPr>
        </p:nvSpPr>
        <p:spPr/>
        <p:txBody>
          <a:bodyPr/>
          <a:lstStyle/>
          <a:p>
            <a:fld id="{4EB4F01A-2969-3A48-A665-C2835505F580}" type="slidenum">
              <a:rPr lang="en-US" smtClean="0"/>
              <a:t>66</a:t>
            </a:fld>
            <a:endParaRPr lang="en-US"/>
          </a:p>
        </p:txBody>
      </p:sp>
    </p:spTree>
    <p:extLst>
      <p:ext uri="{BB962C8B-B14F-4D97-AF65-F5344CB8AC3E}">
        <p14:creationId xmlns:p14="http://schemas.microsoft.com/office/powerpoint/2010/main" val="17668042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Adaptability</a:t>
            </a:r>
            <a:endParaRPr lang="en-US" dirty="0"/>
          </a:p>
        </p:txBody>
      </p:sp>
      <p:sp>
        <p:nvSpPr>
          <p:cNvPr id="3" name="Content Placeholder 2"/>
          <p:cNvSpPr>
            <a:spLocks noGrp="1"/>
          </p:cNvSpPr>
          <p:nvPr>
            <p:ph idx="1"/>
          </p:nvPr>
        </p:nvSpPr>
        <p:spPr/>
        <p:txBody>
          <a:bodyPr/>
          <a:lstStyle/>
          <a:p>
            <a:r>
              <a:rPr lang="en-US" dirty="0" err="1" smtClean="0"/>
              <a:t>Productivist</a:t>
            </a:r>
            <a:r>
              <a:rPr lang="en-US" dirty="0" smtClean="0"/>
              <a:t> social norms</a:t>
            </a:r>
          </a:p>
          <a:p>
            <a:endParaRPr lang="en-US" dirty="0"/>
          </a:p>
          <a:p>
            <a:r>
              <a:rPr lang="en-US" dirty="0" smtClean="0"/>
              <a:t>Success = Yield</a:t>
            </a:r>
          </a:p>
          <a:p>
            <a:endParaRPr lang="en-US" dirty="0"/>
          </a:p>
          <a:p>
            <a:endParaRPr lang="en-US" dirty="0"/>
          </a:p>
        </p:txBody>
      </p:sp>
      <p:sp>
        <p:nvSpPr>
          <p:cNvPr id="4" name="Slide Number Placeholder 3"/>
          <p:cNvSpPr>
            <a:spLocks noGrp="1"/>
          </p:cNvSpPr>
          <p:nvPr>
            <p:ph type="sldNum" sz="quarter" idx="12"/>
          </p:nvPr>
        </p:nvSpPr>
        <p:spPr/>
        <p:txBody>
          <a:bodyPr/>
          <a:lstStyle/>
          <a:p>
            <a:fld id="{4EB4F01A-2969-3A48-A665-C2835505F580}" type="slidenum">
              <a:rPr lang="en-US" smtClean="0"/>
              <a:t>67</a:t>
            </a:fld>
            <a:endParaRPr lang="en-US"/>
          </a:p>
        </p:txBody>
      </p:sp>
    </p:spTree>
    <p:extLst>
      <p:ext uri="{BB962C8B-B14F-4D97-AF65-F5344CB8AC3E}">
        <p14:creationId xmlns:p14="http://schemas.microsoft.com/office/powerpoint/2010/main" val="17120316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99264"/>
          </a:xfrm>
        </p:spPr>
        <p:txBody>
          <a:bodyPr>
            <a:normAutofit fontScale="90000"/>
          </a:bodyPr>
          <a:lstStyle/>
          <a:p>
            <a:r>
              <a:rPr lang="en-US" dirty="0" smtClean="0"/>
              <a:t>Adaptability</a:t>
            </a:r>
            <a:endParaRPr lang="en-US" dirty="0"/>
          </a:p>
        </p:txBody>
      </p:sp>
      <p:sp>
        <p:nvSpPr>
          <p:cNvPr id="3" name="Content Placeholder 2"/>
          <p:cNvSpPr>
            <a:spLocks noGrp="1"/>
          </p:cNvSpPr>
          <p:nvPr>
            <p:ph idx="1"/>
          </p:nvPr>
        </p:nvSpPr>
        <p:spPr>
          <a:xfrm>
            <a:off x="457200" y="777331"/>
            <a:ext cx="8229600" cy="1449788"/>
          </a:xfrm>
        </p:spPr>
        <p:txBody>
          <a:bodyPr>
            <a:normAutofit/>
          </a:bodyPr>
          <a:lstStyle/>
          <a:p>
            <a:r>
              <a:rPr lang="en-US" sz="2400" dirty="0" smtClean="0"/>
              <a:t>24% prioritize maximizing yield over economic profitability</a:t>
            </a:r>
          </a:p>
        </p:txBody>
      </p:sp>
      <p:sp>
        <p:nvSpPr>
          <p:cNvPr id="4" name="Slide Number Placeholder 3"/>
          <p:cNvSpPr>
            <a:spLocks noGrp="1"/>
          </p:cNvSpPr>
          <p:nvPr>
            <p:ph type="sldNum" sz="quarter" idx="12"/>
          </p:nvPr>
        </p:nvSpPr>
        <p:spPr/>
        <p:txBody>
          <a:bodyPr/>
          <a:lstStyle/>
          <a:p>
            <a:fld id="{4EB4F01A-2969-3A48-A665-C2835505F580}" type="slidenum">
              <a:rPr lang="en-US" smtClean="0"/>
              <a:t>68</a:t>
            </a:fld>
            <a:endParaRPr lang="en-US"/>
          </a:p>
        </p:txBody>
      </p:sp>
      <p:graphicFrame>
        <p:nvGraphicFramePr>
          <p:cNvPr id="5" name="Chart 4"/>
          <p:cNvGraphicFramePr>
            <a:graphicFrameLocks/>
          </p:cNvGraphicFramePr>
          <p:nvPr>
            <p:extLst>
              <p:ext uri="{D42A27DB-BD31-4B8C-83A1-F6EECF244321}">
                <p14:modId xmlns:p14="http://schemas.microsoft.com/office/powerpoint/2010/main" val="281521822"/>
              </p:ext>
            </p:extLst>
          </p:nvPr>
        </p:nvGraphicFramePr>
        <p:xfrm>
          <a:off x="457200" y="1609964"/>
          <a:ext cx="8229600" cy="489004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372721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Adaptability</a:t>
            </a:r>
            <a:endParaRPr lang="en-US" dirty="0"/>
          </a:p>
        </p:txBody>
      </p:sp>
      <p:sp>
        <p:nvSpPr>
          <p:cNvPr id="3" name="Content Placeholder 2"/>
          <p:cNvSpPr>
            <a:spLocks noGrp="1"/>
          </p:cNvSpPr>
          <p:nvPr>
            <p:ph idx="1"/>
          </p:nvPr>
        </p:nvSpPr>
        <p:spPr/>
        <p:txBody>
          <a:bodyPr>
            <a:normAutofit lnSpcReduction="10000"/>
          </a:bodyPr>
          <a:lstStyle/>
          <a:p>
            <a:r>
              <a:rPr lang="en-US" dirty="0"/>
              <a:t>“When you go to the {grain} elevator and sit down at the liars’ table, your yield gets up there.” </a:t>
            </a:r>
            <a:endParaRPr lang="en-US" dirty="0" smtClean="0"/>
          </a:p>
          <a:p>
            <a:endParaRPr lang="en-US" dirty="0"/>
          </a:p>
          <a:p>
            <a:r>
              <a:rPr lang="en-US" dirty="0"/>
              <a:t>“That’s hard, because if you could convince someone to use less fertilizer… that’s saving some money there, but they are giving up yield,” and “some guys just want high yield no matter what it costs them.”</a:t>
            </a:r>
            <a:r>
              <a:rPr lang="en-US" dirty="0" smtClean="0">
                <a:effectLst/>
              </a:rPr>
              <a:t> </a:t>
            </a:r>
            <a:endParaRPr lang="en-US" dirty="0"/>
          </a:p>
        </p:txBody>
      </p:sp>
      <p:sp>
        <p:nvSpPr>
          <p:cNvPr id="4" name="Slide Number Placeholder 3"/>
          <p:cNvSpPr>
            <a:spLocks noGrp="1"/>
          </p:cNvSpPr>
          <p:nvPr>
            <p:ph type="sldNum" sz="quarter" idx="12"/>
          </p:nvPr>
        </p:nvSpPr>
        <p:spPr/>
        <p:txBody>
          <a:bodyPr/>
          <a:lstStyle/>
          <a:p>
            <a:fld id="{4EB4F01A-2969-3A48-A665-C2835505F580}" type="slidenum">
              <a:rPr lang="en-US" smtClean="0"/>
              <a:t>69</a:t>
            </a:fld>
            <a:endParaRPr lang="en-US"/>
          </a:p>
        </p:txBody>
      </p:sp>
    </p:spTree>
    <p:extLst>
      <p:ext uri="{BB962C8B-B14F-4D97-AF65-F5344CB8AC3E}">
        <p14:creationId xmlns:p14="http://schemas.microsoft.com/office/powerpoint/2010/main" val="14763216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10176"/>
            <a:ext cx="8229600" cy="4615987"/>
          </a:xfrm>
        </p:spPr>
        <p:txBody>
          <a:bodyPr>
            <a:normAutofit lnSpcReduction="10000"/>
          </a:bodyPr>
          <a:lstStyle/>
          <a:p>
            <a:pPr marL="0" indent="0">
              <a:buNone/>
            </a:pPr>
            <a:r>
              <a:rPr lang="en-US" dirty="0" smtClean="0"/>
              <a:t>“</a:t>
            </a:r>
            <a:r>
              <a:rPr lang="en-US" dirty="0"/>
              <a:t>Geez, where I’m at, I’ve got stuff all over the map. I don’t have two fields with the same variety. I get so many different things…. We don’t know the history. You know we used to grow the same variety for maybe 10 years.”</a:t>
            </a:r>
          </a:p>
          <a:p>
            <a:pPr marL="0" indent="0">
              <a:buNone/>
            </a:pPr>
            <a:endParaRPr lang="en-US" dirty="0" smtClean="0"/>
          </a:p>
          <a:p>
            <a:pPr marL="0" indent="0">
              <a:buNone/>
            </a:pPr>
            <a:r>
              <a:rPr lang="en-US" dirty="0"/>
              <a:t>“You really don’t know [how much nitrogen to apply] unless you build some kind of history and get some knowledge behind it.”</a:t>
            </a:r>
          </a:p>
          <a:p>
            <a:pPr marL="0" indent="0">
              <a:buNone/>
            </a:pPr>
            <a:endParaRPr lang="en-US" dirty="0" smtClean="0"/>
          </a:p>
        </p:txBody>
      </p:sp>
      <p:sp>
        <p:nvSpPr>
          <p:cNvPr id="2" name="Slide Number Placeholder 1"/>
          <p:cNvSpPr>
            <a:spLocks noGrp="1"/>
          </p:cNvSpPr>
          <p:nvPr>
            <p:ph type="sldNum" sz="quarter" idx="12"/>
          </p:nvPr>
        </p:nvSpPr>
        <p:spPr/>
        <p:txBody>
          <a:bodyPr/>
          <a:lstStyle/>
          <a:p>
            <a:fld id="{4EB4F01A-2969-3A48-A665-C2835505F580}" type="slidenum">
              <a:rPr lang="en-US" smtClean="0"/>
              <a:t>7</a:t>
            </a:fld>
            <a:endParaRPr lang="en-US"/>
          </a:p>
        </p:txBody>
      </p:sp>
      <p:sp>
        <p:nvSpPr>
          <p:cNvPr id="7" name="Title 1"/>
          <p:cNvSpPr>
            <a:spLocks noGrp="1"/>
          </p:cNvSpPr>
          <p:nvPr>
            <p:ph type="title"/>
          </p:nvPr>
        </p:nvSpPr>
        <p:spPr>
          <a:xfrm>
            <a:off x="457200" y="274638"/>
            <a:ext cx="8229600" cy="1143000"/>
          </a:xfrm>
          <a:solidFill>
            <a:schemeClr val="accent1">
              <a:lumMod val="20000"/>
              <a:lumOff val="80000"/>
            </a:schemeClr>
          </a:solidFill>
          <a:ln>
            <a:solidFill>
              <a:schemeClr val="tx2"/>
            </a:solidFill>
          </a:ln>
        </p:spPr>
        <p:txBody>
          <a:bodyPr>
            <a:normAutofit fontScale="90000"/>
          </a:bodyPr>
          <a:lstStyle/>
          <a:p>
            <a:r>
              <a:rPr lang="en-US" dirty="0" smtClean="0"/>
              <a:t>Political Economy of Seed Corn</a:t>
            </a:r>
            <a:br>
              <a:rPr lang="en-US" dirty="0" smtClean="0"/>
            </a:br>
            <a:r>
              <a:rPr lang="en-US" dirty="0" smtClean="0"/>
              <a:t>1. Global Seed Competition</a:t>
            </a:r>
            <a:endParaRPr lang="en-US" dirty="0"/>
          </a:p>
        </p:txBody>
      </p:sp>
    </p:spTree>
    <p:extLst>
      <p:ext uri="{BB962C8B-B14F-4D97-AF65-F5344CB8AC3E}">
        <p14:creationId xmlns:p14="http://schemas.microsoft.com/office/powerpoint/2010/main" val="8137710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71717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71717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Adaptability</a:t>
            </a:r>
            <a:endParaRPr lang="en-US" dirty="0"/>
          </a:p>
        </p:txBody>
      </p:sp>
      <p:sp>
        <p:nvSpPr>
          <p:cNvPr id="3" name="Content Placeholder 2"/>
          <p:cNvSpPr>
            <a:spLocks noGrp="1"/>
          </p:cNvSpPr>
          <p:nvPr>
            <p:ph idx="1"/>
          </p:nvPr>
        </p:nvSpPr>
        <p:spPr/>
        <p:txBody>
          <a:bodyPr/>
          <a:lstStyle/>
          <a:p>
            <a:r>
              <a:rPr lang="en-US" dirty="0" smtClean="0"/>
              <a:t>“There’s </a:t>
            </a:r>
            <a:r>
              <a:rPr lang="en-US" dirty="0"/>
              <a:t>a lot of farmers that equate: ‘less nitrogen is going to mean my yield is lower,’ and they don’t want to do that because that means they’re not getting {the production} they got last year.”</a:t>
            </a:r>
            <a:r>
              <a:rPr lang="en-US" dirty="0" smtClean="0">
                <a:effectLst/>
              </a:rPr>
              <a:t> </a:t>
            </a:r>
          </a:p>
          <a:p>
            <a:endParaRPr lang="en-US" dirty="0"/>
          </a:p>
          <a:p>
            <a:r>
              <a:rPr lang="en-US" dirty="0"/>
              <a:t>“When we have a bad year, we all jump right to ‘I didn’t put enough fertilizer on.’” </a:t>
            </a:r>
            <a:endParaRPr lang="en-US" dirty="0" smtClean="0"/>
          </a:p>
          <a:p>
            <a:endParaRPr lang="en-US" dirty="0"/>
          </a:p>
        </p:txBody>
      </p:sp>
      <p:sp>
        <p:nvSpPr>
          <p:cNvPr id="4" name="Slide Number Placeholder 3"/>
          <p:cNvSpPr>
            <a:spLocks noGrp="1"/>
          </p:cNvSpPr>
          <p:nvPr>
            <p:ph type="sldNum" sz="quarter" idx="12"/>
          </p:nvPr>
        </p:nvSpPr>
        <p:spPr/>
        <p:txBody>
          <a:bodyPr/>
          <a:lstStyle/>
          <a:p>
            <a:fld id="{4EB4F01A-2969-3A48-A665-C2835505F580}" type="slidenum">
              <a:rPr lang="en-US" smtClean="0"/>
              <a:t>70</a:t>
            </a:fld>
            <a:endParaRPr lang="en-US"/>
          </a:p>
        </p:txBody>
      </p:sp>
    </p:spTree>
    <p:extLst>
      <p:ext uri="{BB962C8B-B14F-4D97-AF65-F5344CB8AC3E}">
        <p14:creationId xmlns:p14="http://schemas.microsoft.com/office/powerpoint/2010/main" val="30788376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Adaptability</a:t>
            </a:r>
            <a:endParaRPr lang="en-US" dirty="0"/>
          </a:p>
        </p:txBody>
      </p:sp>
      <p:sp>
        <p:nvSpPr>
          <p:cNvPr id="3" name="Content Placeholder 2"/>
          <p:cNvSpPr>
            <a:spLocks noGrp="1"/>
          </p:cNvSpPr>
          <p:nvPr>
            <p:ph idx="1"/>
          </p:nvPr>
        </p:nvSpPr>
        <p:spPr>
          <a:xfrm>
            <a:off x="457200" y="1143000"/>
            <a:ext cx="8229600" cy="5525171"/>
          </a:xfrm>
        </p:spPr>
        <p:txBody>
          <a:bodyPr>
            <a:normAutofit/>
          </a:bodyPr>
          <a:lstStyle/>
          <a:p>
            <a:pPr marL="0" indent="0">
              <a:buNone/>
            </a:pPr>
            <a:r>
              <a:rPr lang="en-US" sz="2800" dirty="0"/>
              <a:t>Focus group coordinator: Is that contest based on the yield then?</a:t>
            </a:r>
          </a:p>
          <a:p>
            <a:pPr marL="0" indent="0">
              <a:buNone/>
            </a:pPr>
            <a:endParaRPr lang="en-US" sz="2800" dirty="0"/>
          </a:p>
          <a:p>
            <a:pPr marL="0" indent="0">
              <a:buNone/>
            </a:pPr>
            <a:r>
              <a:rPr lang="en-US" sz="2800" dirty="0" smtClean="0"/>
              <a:t>Farmer </a:t>
            </a:r>
            <a:r>
              <a:rPr lang="en-US" sz="2800" dirty="0"/>
              <a:t>1: Yeah, there is no economic sense to it at all.</a:t>
            </a:r>
          </a:p>
          <a:p>
            <a:pPr marL="0" indent="0">
              <a:buNone/>
            </a:pPr>
            <a:endParaRPr lang="en-US" sz="2800" dirty="0" smtClean="0"/>
          </a:p>
          <a:p>
            <a:pPr marL="0" indent="0">
              <a:buNone/>
            </a:pPr>
            <a:r>
              <a:rPr lang="en-US" sz="2800" dirty="0" smtClean="0"/>
              <a:t>Farmer </a:t>
            </a:r>
            <a:r>
              <a:rPr lang="en-US" sz="2800" dirty="0"/>
              <a:t>2: {In farming} lowest cost producer wins. </a:t>
            </a:r>
          </a:p>
          <a:p>
            <a:pPr marL="0" indent="0">
              <a:buNone/>
            </a:pPr>
            <a:endParaRPr lang="en-US" sz="2800" dirty="0" smtClean="0"/>
          </a:p>
          <a:p>
            <a:pPr marL="0" indent="0">
              <a:buNone/>
            </a:pPr>
            <a:r>
              <a:rPr lang="en-US" sz="2800" dirty="0" smtClean="0"/>
              <a:t>Farmer </a:t>
            </a:r>
            <a:r>
              <a:rPr lang="en-US" sz="2800" dirty="0"/>
              <a:t>1: Not the National Corn Growers award, though.</a:t>
            </a:r>
          </a:p>
          <a:p>
            <a:pPr marL="0" indent="0">
              <a:buNone/>
            </a:pPr>
            <a:endParaRPr lang="en-US" sz="2800" dirty="0" smtClean="0"/>
          </a:p>
          <a:p>
            <a:pPr marL="0" indent="0">
              <a:buNone/>
            </a:pPr>
            <a:r>
              <a:rPr lang="en-US" sz="2800" dirty="0" smtClean="0"/>
              <a:t>Farmer </a:t>
            </a:r>
            <a:r>
              <a:rPr lang="en-US" sz="2800" dirty="0"/>
              <a:t>2: Well, yeah. That’s right. </a:t>
            </a:r>
          </a:p>
        </p:txBody>
      </p:sp>
      <p:sp>
        <p:nvSpPr>
          <p:cNvPr id="4" name="Slide Number Placeholder 3"/>
          <p:cNvSpPr>
            <a:spLocks noGrp="1"/>
          </p:cNvSpPr>
          <p:nvPr>
            <p:ph type="sldNum" sz="quarter" idx="12"/>
          </p:nvPr>
        </p:nvSpPr>
        <p:spPr/>
        <p:txBody>
          <a:bodyPr/>
          <a:lstStyle/>
          <a:p>
            <a:fld id="{4EB4F01A-2969-3A48-A665-C2835505F580}" type="slidenum">
              <a:rPr lang="en-US" smtClean="0"/>
              <a:t>71</a:t>
            </a:fld>
            <a:endParaRPr lang="en-US"/>
          </a:p>
        </p:txBody>
      </p:sp>
    </p:spTree>
    <p:extLst>
      <p:ext uri="{BB962C8B-B14F-4D97-AF65-F5344CB8AC3E}">
        <p14:creationId xmlns:p14="http://schemas.microsoft.com/office/powerpoint/2010/main" val="18918505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329"/>
            <a:ext cx="8229600" cy="1143000"/>
          </a:xfrm>
        </p:spPr>
        <p:txBody>
          <a:bodyPr/>
          <a:lstStyle/>
          <a:p>
            <a:r>
              <a:rPr lang="en-US" dirty="0" smtClean="0"/>
              <a:t>Seed Corn Contracts</a:t>
            </a:r>
            <a:endParaRPr lang="en-US" dirty="0"/>
          </a:p>
        </p:txBody>
      </p:sp>
      <p:sp>
        <p:nvSpPr>
          <p:cNvPr id="3" name="Content Placeholder 2"/>
          <p:cNvSpPr>
            <a:spLocks noGrp="1"/>
          </p:cNvSpPr>
          <p:nvPr>
            <p:ph idx="1"/>
          </p:nvPr>
        </p:nvSpPr>
        <p:spPr>
          <a:xfrm>
            <a:off x="457200" y="1155330"/>
            <a:ext cx="8229600" cy="4970834"/>
          </a:xfrm>
        </p:spPr>
        <p:txBody>
          <a:bodyPr/>
          <a:lstStyle/>
          <a:p>
            <a:r>
              <a:rPr lang="en-US" dirty="0"/>
              <a:t>Contracted with seed company to grow a particular variety or </a:t>
            </a:r>
            <a:r>
              <a:rPr lang="en-US" dirty="0" smtClean="0"/>
              <a:t>varieties</a:t>
            </a:r>
          </a:p>
          <a:p>
            <a:r>
              <a:rPr lang="en-US" dirty="0" smtClean="0"/>
              <a:t>Growing next year’s seeds</a:t>
            </a:r>
          </a:p>
          <a:p>
            <a:r>
              <a:rPr lang="en-US" dirty="0"/>
              <a:t>High profitability, high risk</a:t>
            </a:r>
          </a:p>
          <a:p>
            <a:endParaRPr lang="en-US" dirty="0" smtClean="0"/>
          </a:p>
          <a:p>
            <a:pPr marL="514350" indent="-514350">
              <a:buFont typeface="+mj-lt"/>
              <a:buAutoNum type="arabicPeriod"/>
            </a:pPr>
            <a:r>
              <a:rPr lang="en-US" dirty="0" smtClean="0"/>
              <a:t>Global seed competition</a:t>
            </a:r>
          </a:p>
          <a:p>
            <a:pPr marL="514350" indent="-514350">
              <a:buFont typeface="+mj-lt"/>
              <a:buAutoNum type="arabicPeriod"/>
            </a:pPr>
            <a:r>
              <a:rPr lang="en-US" dirty="0" smtClean="0"/>
              <a:t>Intellectual property rights protection</a:t>
            </a:r>
          </a:p>
          <a:p>
            <a:pPr marL="514350" indent="-514350">
              <a:buFont typeface="+mj-lt"/>
              <a:buAutoNum type="arabicPeriod"/>
            </a:pPr>
            <a:r>
              <a:rPr lang="en-US" dirty="0" smtClean="0"/>
              <a:t>Competitive ranking</a:t>
            </a:r>
          </a:p>
        </p:txBody>
      </p:sp>
      <p:sp>
        <p:nvSpPr>
          <p:cNvPr id="4" name="Slide Number Placeholder 3"/>
          <p:cNvSpPr>
            <a:spLocks noGrp="1"/>
          </p:cNvSpPr>
          <p:nvPr>
            <p:ph type="sldNum" sz="quarter" idx="12"/>
          </p:nvPr>
        </p:nvSpPr>
        <p:spPr/>
        <p:txBody>
          <a:bodyPr/>
          <a:lstStyle/>
          <a:p>
            <a:fld id="{4EB4F01A-2969-3A48-A665-C2835505F580}" type="slidenum">
              <a:rPr lang="en-US" smtClean="0"/>
              <a:t>72</a:t>
            </a:fld>
            <a:endParaRPr lang="en-US"/>
          </a:p>
        </p:txBody>
      </p:sp>
    </p:spTree>
    <p:extLst>
      <p:ext uri="{BB962C8B-B14F-4D97-AF65-F5344CB8AC3E}">
        <p14:creationId xmlns:p14="http://schemas.microsoft.com/office/powerpoint/2010/main" val="11949991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44874800"/>
              </p:ext>
            </p:extLst>
          </p:nvPr>
        </p:nvGraphicFramePr>
        <p:xfrm>
          <a:off x="116881" y="139373"/>
          <a:ext cx="8897071" cy="6131560"/>
        </p:xfrm>
        <a:graphic>
          <a:graphicData uri="http://schemas.openxmlformats.org/drawingml/2006/table">
            <a:tbl>
              <a:tblPr firstRow="1" bandRow="1">
                <a:tableStyleId>{5C22544A-7EE6-4342-B048-85BDC9FD1C3A}</a:tableStyleId>
              </a:tblPr>
              <a:tblGrid>
                <a:gridCol w="1302499"/>
                <a:gridCol w="2531524"/>
                <a:gridCol w="2531524"/>
                <a:gridCol w="2531524"/>
              </a:tblGrid>
              <a:tr h="370840">
                <a:tc>
                  <a:txBody>
                    <a:bodyPr/>
                    <a:lstStyle/>
                    <a:p>
                      <a:pPr algn="ctr"/>
                      <a:endParaRPr lang="en-US" dirty="0"/>
                    </a:p>
                  </a:txBody>
                  <a:tcPr/>
                </a:tc>
                <a:tc>
                  <a:txBody>
                    <a:bodyPr/>
                    <a:lstStyle/>
                    <a:p>
                      <a:pPr algn="ctr"/>
                      <a:r>
                        <a:rPr lang="en-US" dirty="0" smtClean="0"/>
                        <a:t>Worst Case</a:t>
                      </a:r>
                      <a:endParaRPr lang="en-US" dirty="0"/>
                    </a:p>
                  </a:txBody>
                  <a:tcPr/>
                </a:tc>
                <a:tc>
                  <a:txBody>
                    <a:bodyPr/>
                    <a:lstStyle/>
                    <a:p>
                      <a:pPr algn="ctr"/>
                      <a:r>
                        <a:rPr lang="en-US" dirty="0" smtClean="0"/>
                        <a:t>Typical Year</a:t>
                      </a:r>
                      <a:endParaRPr lang="en-US" dirty="0"/>
                    </a:p>
                  </a:txBody>
                  <a:tcPr/>
                </a:tc>
                <a:tc>
                  <a:txBody>
                    <a:bodyPr/>
                    <a:lstStyle/>
                    <a:p>
                      <a:pPr algn="ctr"/>
                      <a:r>
                        <a:rPr lang="en-US" dirty="0" smtClean="0"/>
                        <a:t>Best Case</a:t>
                      </a:r>
                      <a:endParaRPr lang="en-US" dirty="0"/>
                    </a:p>
                  </a:txBody>
                  <a:tcPr/>
                </a:tc>
              </a:tr>
              <a:tr h="370840">
                <a:tc>
                  <a:txBody>
                    <a:bodyPr/>
                    <a:lstStyle/>
                    <a:p>
                      <a:pPr algn="ctr"/>
                      <a:r>
                        <a:rPr lang="en-US" dirty="0" smtClean="0"/>
                        <a:t>Seed Corn</a:t>
                      </a:r>
                      <a:endParaRPr lang="en-US" dirty="0"/>
                    </a:p>
                  </a:txBody>
                  <a:tcPr/>
                </a:tc>
                <a:tc>
                  <a:txBody>
                    <a:bodyPr/>
                    <a:lstStyle/>
                    <a:p>
                      <a:pPr algn="ctr"/>
                      <a:r>
                        <a:rPr lang="en-US" dirty="0" smtClean="0"/>
                        <a:t>Contract not renewed</a:t>
                      </a:r>
                    </a:p>
                    <a:p>
                      <a:pPr algn="ctr"/>
                      <a:endParaRPr lang="en-US" dirty="0" smtClean="0"/>
                    </a:p>
                    <a:p>
                      <a:pPr algn="ctr"/>
                      <a:endParaRPr lang="en-US" dirty="0" smtClean="0"/>
                    </a:p>
                    <a:p>
                      <a:pPr algn="ctr"/>
                      <a:r>
                        <a:rPr lang="en-US" dirty="0" smtClean="0"/>
                        <a:t>Late</a:t>
                      </a:r>
                      <a:r>
                        <a:rPr lang="en-US" baseline="0" dirty="0" smtClean="0"/>
                        <a:t> planting seed</a:t>
                      </a:r>
                    </a:p>
                    <a:p>
                      <a:pPr algn="ctr"/>
                      <a:r>
                        <a:rPr lang="en-US" baseline="0" dirty="0" smtClean="0"/>
                        <a:t>OR</a:t>
                      </a:r>
                    </a:p>
                    <a:p>
                      <a:pPr algn="ctr"/>
                      <a:r>
                        <a:rPr lang="en-US" baseline="0" dirty="0" smtClean="0"/>
                        <a:t>No planting</a:t>
                      </a:r>
                    </a:p>
                    <a:p>
                      <a:pPr algn="ctr"/>
                      <a:endParaRPr lang="en-US" baseline="0" dirty="0" smtClean="0"/>
                    </a:p>
                    <a:p>
                      <a:pPr algn="ctr"/>
                      <a:endParaRPr lang="en-US" baseline="0" dirty="0" smtClean="0"/>
                    </a:p>
                    <a:p>
                      <a:pPr algn="ctr"/>
                      <a:r>
                        <a:rPr lang="en-US" baseline="0" dirty="0" smtClean="0"/>
                        <a:t>Losses &gt;$250,000</a:t>
                      </a:r>
                      <a:endParaRPr lang="en-US" dirty="0"/>
                    </a:p>
                  </a:txBody>
                  <a:tcPr/>
                </a:tc>
                <a:tc>
                  <a:txBody>
                    <a:bodyPr/>
                    <a:lstStyle/>
                    <a:p>
                      <a:pPr algn="ctr"/>
                      <a:r>
                        <a:rPr lang="en-US" dirty="0" smtClean="0"/>
                        <a:t>Contract</a:t>
                      </a:r>
                      <a:r>
                        <a:rPr lang="en-US" baseline="0" dirty="0" smtClean="0"/>
                        <a:t> renewed</a:t>
                      </a:r>
                      <a:endParaRPr lang="en-US" dirty="0" smtClean="0"/>
                    </a:p>
                    <a:p>
                      <a:pPr algn="ctr"/>
                      <a:endParaRPr lang="en-US" dirty="0" smtClean="0"/>
                    </a:p>
                    <a:p>
                      <a:pPr algn="ctr"/>
                      <a:endParaRPr lang="en-US" dirty="0" smtClean="0"/>
                    </a:p>
                    <a:p>
                      <a:pPr algn="ctr"/>
                      <a:r>
                        <a:rPr lang="en-US" dirty="0" smtClean="0"/>
                        <a:t>60,000-90,000 </a:t>
                      </a:r>
                      <a:r>
                        <a:rPr lang="en-US" dirty="0" err="1" smtClean="0"/>
                        <a:t>bu</a:t>
                      </a:r>
                      <a:r>
                        <a:rPr lang="en-US" dirty="0" smtClean="0"/>
                        <a:t> of corn</a:t>
                      </a:r>
                    </a:p>
                    <a:p>
                      <a:pPr algn="ctr"/>
                      <a:endParaRPr lang="en-US" dirty="0" smtClean="0"/>
                    </a:p>
                    <a:p>
                      <a:pPr algn="ctr"/>
                      <a:endParaRPr lang="en-US" dirty="0" smtClean="0"/>
                    </a:p>
                    <a:p>
                      <a:pPr algn="ctr"/>
                      <a:endParaRPr lang="en-US" dirty="0" smtClean="0"/>
                    </a:p>
                    <a:p>
                      <a:pPr algn="ctr"/>
                      <a:endParaRPr lang="en-US" dirty="0" smtClean="0"/>
                    </a:p>
                    <a:p>
                      <a:pPr algn="ctr"/>
                      <a:r>
                        <a:rPr lang="en-US" dirty="0" smtClean="0"/>
                        <a:t>&gt;$150,000</a:t>
                      </a:r>
                      <a:endParaRPr lang="en-US" dirty="0"/>
                    </a:p>
                  </a:txBody>
                  <a:tcPr/>
                </a:tc>
                <a:tc>
                  <a:txBody>
                    <a:bodyPr/>
                    <a:lstStyle/>
                    <a:p>
                      <a:pPr algn="ctr"/>
                      <a:r>
                        <a:rPr lang="en-US" dirty="0" smtClean="0"/>
                        <a:t>Contract renewed</a:t>
                      </a:r>
                    </a:p>
                    <a:p>
                      <a:pPr algn="ctr"/>
                      <a:endParaRPr lang="en-US" dirty="0" smtClean="0"/>
                    </a:p>
                    <a:p>
                      <a:pPr algn="ctr"/>
                      <a:endParaRPr lang="en-US" dirty="0" smtClean="0"/>
                    </a:p>
                    <a:p>
                      <a:pPr algn="ctr"/>
                      <a:r>
                        <a:rPr lang="en-US" dirty="0" smtClean="0"/>
                        <a:t>120,000 </a:t>
                      </a:r>
                      <a:r>
                        <a:rPr lang="en-US" dirty="0" err="1" smtClean="0"/>
                        <a:t>bu</a:t>
                      </a:r>
                      <a:r>
                        <a:rPr lang="en-US" dirty="0" smtClean="0"/>
                        <a:t> of corn</a:t>
                      </a:r>
                    </a:p>
                    <a:p>
                      <a:pPr algn="ctr"/>
                      <a:r>
                        <a:rPr lang="en-US" dirty="0" smtClean="0"/>
                        <a:t>Top</a:t>
                      </a:r>
                      <a:r>
                        <a:rPr lang="en-US" baseline="0" dirty="0" smtClean="0"/>
                        <a:t> 5% producer</a:t>
                      </a:r>
                    </a:p>
                    <a:p>
                      <a:pPr algn="ctr"/>
                      <a:endParaRPr lang="en-US" baseline="0" dirty="0" smtClean="0"/>
                    </a:p>
                    <a:p>
                      <a:pPr algn="ctr"/>
                      <a:endParaRPr lang="en-US" baseline="0" dirty="0" smtClean="0"/>
                    </a:p>
                    <a:p>
                      <a:pPr algn="ctr"/>
                      <a:endParaRPr lang="en-US" baseline="0" dirty="0" smtClean="0"/>
                    </a:p>
                    <a:p>
                      <a:pPr algn="ctr"/>
                      <a:r>
                        <a:rPr lang="en-US" baseline="0" dirty="0" smtClean="0"/>
                        <a:t>&gt;$250,000</a:t>
                      </a:r>
                    </a:p>
                    <a:p>
                      <a:pPr algn="ctr"/>
                      <a:r>
                        <a:rPr lang="en-US" baseline="0" dirty="0" smtClean="0"/>
                        <a:t> + &gt;$70,000 bonus</a:t>
                      </a:r>
                      <a:endParaRPr lang="en-US" dirty="0"/>
                    </a:p>
                  </a:txBody>
                  <a:tcPr/>
                </a:tc>
              </a:tr>
              <a:tr h="370840">
                <a:tc>
                  <a:txBody>
                    <a:bodyPr/>
                    <a:lstStyle/>
                    <a:p>
                      <a:pPr algn="ctr"/>
                      <a:r>
                        <a:rPr lang="en-US" dirty="0" smtClean="0"/>
                        <a:t>Commercial Corn</a:t>
                      </a:r>
                      <a:endParaRPr lang="en-US" dirty="0"/>
                    </a:p>
                  </a:txBody>
                  <a:tcPr/>
                </a:tc>
                <a:tc>
                  <a:txBody>
                    <a:bodyPr/>
                    <a:lstStyle/>
                    <a:p>
                      <a:pPr algn="ctr"/>
                      <a:r>
                        <a:rPr lang="en-US" dirty="0" smtClean="0"/>
                        <a:t>Drought</a:t>
                      </a:r>
                    </a:p>
                    <a:p>
                      <a:pPr algn="ctr"/>
                      <a:r>
                        <a:rPr lang="en-US" dirty="0" smtClean="0"/>
                        <a:t>Blight</a:t>
                      </a:r>
                    </a:p>
                    <a:p>
                      <a:pPr algn="ctr"/>
                      <a:endParaRPr lang="en-US" dirty="0" smtClean="0"/>
                    </a:p>
                    <a:p>
                      <a:pPr algn="ctr"/>
                      <a:endParaRPr lang="en-US" dirty="0" smtClean="0"/>
                    </a:p>
                    <a:p>
                      <a:pPr algn="ctr"/>
                      <a:r>
                        <a:rPr lang="en-US" dirty="0" smtClean="0"/>
                        <a:t>Crop</a:t>
                      </a:r>
                      <a:r>
                        <a:rPr lang="en-US" baseline="0" dirty="0" smtClean="0"/>
                        <a:t> loss</a:t>
                      </a:r>
                    </a:p>
                    <a:p>
                      <a:pPr algn="ctr"/>
                      <a:endParaRPr lang="en-US" baseline="0" dirty="0" smtClean="0"/>
                    </a:p>
                    <a:p>
                      <a:pPr algn="ctr"/>
                      <a:endParaRPr lang="en-US" baseline="0" dirty="0" smtClean="0"/>
                    </a:p>
                    <a:p>
                      <a:pPr algn="ctr"/>
                      <a:r>
                        <a:rPr lang="en-US" baseline="0" dirty="0" smtClean="0"/>
                        <a:t>Losses &gt;$100,000</a:t>
                      </a:r>
                    </a:p>
                  </a:txBody>
                  <a:tcPr/>
                </a:tc>
                <a:tc>
                  <a:txBody>
                    <a:bodyPr/>
                    <a:lstStyle/>
                    <a:p>
                      <a:pPr algn="ctr"/>
                      <a:r>
                        <a:rPr lang="en-US" dirty="0" smtClean="0"/>
                        <a:t>271</a:t>
                      </a:r>
                      <a:r>
                        <a:rPr lang="en-US" baseline="0" dirty="0" smtClean="0"/>
                        <a:t> acres, 150-180 </a:t>
                      </a:r>
                      <a:r>
                        <a:rPr lang="en-US" baseline="0" dirty="0" err="1" smtClean="0"/>
                        <a:t>bu</a:t>
                      </a:r>
                      <a:r>
                        <a:rPr lang="en-US" baseline="0" dirty="0" smtClean="0"/>
                        <a:t>/acre</a:t>
                      </a:r>
                    </a:p>
                    <a:p>
                      <a:pPr algn="ctr"/>
                      <a:endParaRPr lang="en-US" baseline="0" dirty="0" smtClean="0"/>
                    </a:p>
                    <a:p>
                      <a:pPr algn="ctr"/>
                      <a:endParaRPr lang="en-US" dirty="0" smtClean="0"/>
                    </a:p>
                    <a:p>
                      <a:pPr algn="ctr"/>
                      <a:r>
                        <a:rPr lang="en-US" dirty="0" smtClean="0"/>
                        <a:t>40,000-50,000</a:t>
                      </a:r>
                      <a:r>
                        <a:rPr lang="en-US" baseline="0" dirty="0" smtClean="0"/>
                        <a:t> </a:t>
                      </a:r>
                      <a:r>
                        <a:rPr lang="en-US" baseline="0" dirty="0" err="1" smtClean="0"/>
                        <a:t>bu</a:t>
                      </a:r>
                      <a:r>
                        <a:rPr lang="en-US" baseline="0" dirty="0" smtClean="0"/>
                        <a:t> of corn</a:t>
                      </a:r>
                    </a:p>
                    <a:p>
                      <a:pPr algn="ctr"/>
                      <a:endParaRPr lang="en-US" baseline="0" dirty="0" smtClean="0"/>
                    </a:p>
                    <a:p>
                      <a:pPr algn="ctr"/>
                      <a:endParaRPr lang="en-US" baseline="0" dirty="0" smtClean="0"/>
                    </a:p>
                    <a:p>
                      <a:pPr algn="ctr"/>
                      <a:r>
                        <a:rPr lang="en-US" baseline="0" dirty="0" smtClean="0"/>
                        <a:t>&gt;$80,000</a:t>
                      </a:r>
                      <a:endParaRPr lang="en-US" dirty="0"/>
                    </a:p>
                  </a:txBody>
                  <a:tcPr/>
                </a:tc>
                <a:tc>
                  <a:txBody>
                    <a:bodyPr/>
                    <a:lstStyle/>
                    <a:p>
                      <a:pPr algn="ctr"/>
                      <a:r>
                        <a:rPr lang="en-US" dirty="0" smtClean="0"/>
                        <a:t>271 acres, 200-250 </a:t>
                      </a:r>
                      <a:r>
                        <a:rPr lang="en-US" dirty="0" err="1" smtClean="0"/>
                        <a:t>bu</a:t>
                      </a:r>
                      <a:r>
                        <a:rPr lang="en-US" dirty="0" smtClean="0"/>
                        <a:t>/acre</a:t>
                      </a:r>
                    </a:p>
                    <a:p>
                      <a:pPr algn="ctr"/>
                      <a:endParaRPr lang="en-US" dirty="0" smtClean="0"/>
                    </a:p>
                    <a:p>
                      <a:pPr algn="ctr"/>
                      <a:endParaRPr lang="en-US" dirty="0" smtClean="0"/>
                    </a:p>
                    <a:p>
                      <a:pPr algn="ctr"/>
                      <a:r>
                        <a:rPr lang="en-US" dirty="0" smtClean="0"/>
                        <a:t>55,000-70,000 </a:t>
                      </a:r>
                      <a:r>
                        <a:rPr lang="en-US" dirty="0" err="1" smtClean="0"/>
                        <a:t>bu</a:t>
                      </a:r>
                      <a:r>
                        <a:rPr lang="en-US" dirty="0" smtClean="0"/>
                        <a:t> of corn</a:t>
                      </a:r>
                    </a:p>
                    <a:p>
                      <a:pPr algn="ctr"/>
                      <a:endParaRPr lang="en-US" dirty="0" smtClean="0"/>
                    </a:p>
                    <a:p>
                      <a:pPr algn="ctr"/>
                      <a:endParaRPr lang="en-US" dirty="0" smtClean="0"/>
                    </a:p>
                    <a:p>
                      <a:pPr algn="ctr"/>
                      <a:r>
                        <a:rPr lang="en-US" dirty="0" smtClean="0"/>
                        <a:t>&gt;$100,000</a:t>
                      </a:r>
                      <a:endParaRPr lang="en-US" dirty="0"/>
                    </a:p>
                  </a:txBody>
                  <a:tcPr/>
                </a:tc>
              </a:tr>
              <a:tr h="370840">
                <a:tc>
                  <a:txBody>
                    <a:bodyPr/>
                    <a:lstStyle/>
                    <a:p>
                      <a:pPr algn="ct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baseline="0" dirty="0" smtClean="0"/>
                        <a:t>Crop Insurance: $163-312/acre</a:t>
                      </a:r>
                    </a:p>
                  </a:txBody>
                  <a:tcPr/>
                </a:tc>
                <a:tc>
                  <a:txBody>
                    <a:bodyPr/>
                    <a:lstStyle/>
                    <a:p>
                      <a:pPr algn="ctr"/>
                      <a:endParaRPr lang="en-US" dirty="0"/>
                    </a:p>
                  </a:txBody>
                  <a:tcPr/>
                </a:tc>
                <a:tc>
                  <a:txBody>
                    <a:bodyPr/>
                    <a:lstStyle/>
                    <a:p>
                      <a:pPr algn="ctr"/>
                      <a:endParaRPr lang="en-US" dirty="0"/>
                    </a:p>
                  </a:txBody>
                  <a:tcPr/>
                </a:tc>
              </a:tr>
            </a:tbl>
          </a:graphicData>
        </a:graphic>
      </p:graphicFrame>
      <p:sp>
        <p:nvSpPr>
          <p:cNvPr id="3" name="Slide Number Placeholder 2"/>
          <p:cNvSpPr>
            <a:spLocks noGrp="1"/>
          </p:cNvSpPr>
          <p:nvPr>
            <p:ph type="sldNum" sz="quarter" idx="12"/>
          </p:nvPr>
        </p:nvSpPr>
        <p:spPr/>
        <p:txBody>
          <a:bodyPr/>
          <a:lstStyle/>
          <a:p>
            <a:fld id="{4EB4F01A-2969-3A48-A665-C2835505F580}" type="slidenum">
              <a:rPr lang="en-US" smtClean="0"/>
              <a:t>73</a:t>
            </a:fld>
            <a:endParaRPr lang="en-US"/>
          </a:p>
        </p:txBody>
      </p:sp>
    </p:spTree>
    <p:extLst>
      <p:ext uri="{BB962C8B-B14F-4D97-AF65-F5344CB8AC3E}">
        <p14:creationId xmlns:p14="http://schemas.microsoft.com/office/powerpoint/2010/main" val="1401569153"/>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a:ln>
            <a:solidFill>
              <a:schemeClr val="tx2"/>
            </a:solidFill>
          </a:ln>
        </p:spPr>
        <p:txBody>
          <a:bodyPr>
            <a:normAutofit fontScale="90000"/>
          </a:bodyPr>
          <a:lstStyle/>
          <a:p>
            <a:r>
              <a:rPr lang="en-US" dirty="0" smtClean="0"/>
              <a:t>Political Economy of Seed Corn</a:t>
            </a:r>
            <a:br>
              <a:rPr lang="en-US" dirty="0" smtClean="0"/>
            </a:br>
            <a:r>
              <a:rPr lang="en-US" dirty="0" smtClean="0"/>
              <a:t>1. Global Seed Competition</a:t>
            </a:r>
            <a:endParaRPr lang="en-US" dirty="0"/>
          </a:p>
        </p:txBody>
      </p:sp>
      <p:sp>
        <p:nvSpPr>
          <p:cNvPr id="3" name="Content Placeholder 2"/>
          <p:cNvSpPr>
            <a:spLocks noGrp="1"/>
          </p:cNvSpPr>
          <p:nvPr>
            <p:ph idx="1"/>
          </p:nvPr>
        </p:nvSpPr>
        <p:spPr/>
        <p:txBody>
          <a:bodyPr/>
          <a:lstStyle/>
          <a:p>
            <a:r>
              <a:rPr lang="en-US" dirty="0" smtClean="0"/>
              <a:t>Assigned varieties based on projected demand</a:t>
            </a:r>
          </a:p>
          <a:p>
            <a:endParaRPr lang="en-US" dirty="0"/>
          </a:p>
          <a:p>
            <a:r>
              <a:rPr lang="en-US" dirty="0" smtClean="0"/>
              <a:t>Frequent variety changes, unpredictable</a:t>
            </a:r>
          </a:p>
          <a:p>
            <a:endParaRPr lang="en-US" dirty="0"/>
          </a:p>
          <a:p>
            <a:endParaRPr lang="en-US" dirty="0"/>
          </a:p>
        </p:txBody>
      </p:sp>
      <p:pic>
        <p:nvPicPr>
          <p:cNvPr id="5" name="Picture 4" descr="corn pi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8378" y="4529246"/>
            <a:ext cx="2977604" cy="1981967"/>
          </a:xfrm>
          <a:prstGeom prst="rect">
            <a:avLst/>
          </a:prstGeom>
        </p:spPr>
      </p:pic>
      <p:sp>
        <p:nvSpPr>
          <p:cNvPr id="4" name="Slide Number Placeholder 3"/>
          <p:cNvSpPr>
            <a:spLocks noGrp="1"/>
          </p:cNvSpPr>
          <p:nvPr>
            <p:ph type="sldNum" sz="quarter" idx="12"/>
          </p:nvPr>
        </p:nvSpPr>
        <p:spPr/>
        <p:txBody>
          <a:bodyPr/>
          <a:lstStyle/>
          <a:p>
            <a:fld id="{4EB4F01A-2969-3A48-A665-C2835505F580}" type="slidenum">
              <a:rPr lang="en-US" smtClean="0"/>
              <a:t>74</a:t>
            </a:fld>
            <a:endParaRPr lang="en-US"/>
          </a:p>
        </p:txBody>
      </p:sp>
    </p:spTree>
    <p:extLst>
      <p:ext uri="{BB962C8B-B14F-4D97-AF65-F5344CB8AC3E}">
        <p14:creationId xmlns:p14="http://schemas.microsoft.com/office/powerpoint/2010/main" val="24036440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10176"/>
            <a:ext cx="8229600" cy="4615987"/>
          </a:xfrm>
        </p:spPr>
        <p:txBody>
          <a:bodyPr>
            <a:normAutofit lnSpcReduction="10000"/>
          </a:bodyPr>
          <a:lstStyle/>
          <a:p>
            <a:pPr marL="0" indent="0">
              <a:buNone/>
            </a:pPr>
            <a:r>
              <a:rPr lang="en-US" dirty="0" smtClean="0"/>
              <a:t>“</a:t>
            </a:r>
            <a:r>
              <a:rPr lang="en-US" dirty="0"/>
              <a:t>Geez, where I’m at, I’ve got stuff all over the map. I don’t have two fields with the same variety. I get so many different things…. We don’t know the history. You know we used to grow the same variety for maybe 10 years.”</a:t>
            </a:r>
          </a:p>
          <a:p>
            <a:pPr marL="0" indent="0">
              <a:buNone/>
            </a:pPr>
            <a:endParaRPr lang="en-US" dirty="0" smtClean="0"/>
          </a:p>
          <a:p>
            <a:pPr marL="0" indent="0">
              <a:buNone/>
            </a:pPr>
            <a:r>
              <a:rPr lang="en-US" dirty="0"/>
              <a:t>“You really don’t know [how much nitrogen to apply] unless you build some kind of history and get some knowledge behind it.”</a:t>
            </a:r>
          </a:p>
          <a:p>
            <a:pPr marL="0" indent="0">
              <a:buNone/>
            </a:pPr>
            <a:endParaRPr lang="en-US" dirty="0" smtClean="0"/>
          </a:p>
        </p:txBody>
      </p:sp>
      <p:sp>
        <p:nvSpPr>
          <p:cNvPr id="2" name="Slide Number Placeholder 1"/>
          <p:cNvSpPr>
            <a:spLocks noGrp="1"/>
          </p:cNvSpPr>
          <p:nvPr>
            <p:ph type="sldNum" sz="quarter" idx="12"/>
          </p:nvPr>
        </p:nvSpPr>
        <p:spPr/>
        <p:txBody>
          <a:bodyPr/>
          <a:lstStyle/>
          <a:p>
            <a:fld id="{4EB4F01A-2969-3A48-A665-C2835505F580}" type="slidenum">
              <a:rPr lang="en-US" smtClean="0"/>
              <a:t>75</a:t>
            </a:fld>
            <a:endParaRPr lang="en-US"/>
          </a:p>
        </p:txBody>
      </p:sp>
      <p:sp>
        <p:nvSpPr>
          <p:cNvPr id="7" name="Title 1"/>
          <p:cNvSpPr>
            <a:spLocks noGrp="1"/>
          </p:cNvSpPr>
          <p:nvPr>
            <p:ph type="title"/>
          </p:nvPr>
        </p:nvSpPr>
        <p:spPr>
          <a:xfrm>
            <a:off x="457200" y="274638"/>
            <a:ext cx="8229600" cy="1143000"/>
          </a:xfrm>
          <a:solidFill>
            <a:schemeClr val="accent1">
              <a:lumMod val="20000"/>
              <a:lumOff val="80000"/>
            </a:schemeClr>
          </a:solidFill>
          <a:ln>
            <a:solidFill>
              <a:schemeClr val="tx2"/>
            </a:solidFill>
          </a:ln>
        </p:spPr>
        <p:txBody>
          <a:bodyPr>
            <a:normAutofit fontScale="90000"/>
          </a:bodyPr>
          <a:lstStyle/>
          <a:p>
            <a:r>
              <a:rPr lang="en-US" dirty="0" smtClean="0"/>
              <a:t>Political Economy of Seed Corn</a:t>
            </a:r>
            <a:br>
              <a:rPr lang="en-US" dirty="0" smtClean="0"/>
            </a:br>
            <a:r>
              <a:rPr lang="en-US" dirty="0" smtClean="0"/>
              <a:t>1. Global Seed Competition</a:t>
            </a:r>
            <a:endParaRPr lang="en-US" dirty="0"/>
          </a:p>
        </p:txBody>
      </p:sp>
    </p:spTree>
    <p:extLst>
      <p:ext uri="{BB962C8B-B14F-4D97-AF65-F5344CB8AC3E}">
        <p14:creationId xmlns:p14="http://schemas.microsoft.com/office/powerpoint/2010/main" val="7957275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71717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71717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pPr marL="0" indent="0">
              <a:buNone/>
            </a:pPr>
            <a:r>
              <a:rPr lang="en-US" dirty="0" smtClean="0"/>
              <a:t>“</a:t>
            </a:r>
            <a:r>
              <a:rPr lang="en-US" dirty="0"/>
              <a:t>They’re just advancing them so fast.[Seed company A] wants to get it out ahead of [seed company B]. So everybody’s beating the other guy over the head nonstop to try to get that extra sale unit. To bring it to market quicker.</a:t>
            </a:r>
            <a:r>
              <a:rPr lang="en-US" dirty="0" smtClean="0"/>
              <a:t>”</a:t>
            </a:r>
          </a:p>
          <a:p>
            <a:pPr marL="0" indent="0">
              <a:buNone/>
            </a:pPr>
            <a:endParaRPr lang="en-US" dirty="0"/>
          </a:p>
          <a:p>
            <a:pPr marL="0" indent="0">
              <a:buNone/>
            </a:pPr>
            <a:r>
              <a:rPr lang="en-US" dirty="0"/>
              <a:t>“The thing that does cost us is that they’re turning over product and wanting us to grow </a:t>
            </a:r>
            <a:r>
              <a:rPr lang="en-US" dirty="0" err="1"/>
              <a:t>inbreds</a:t>
            </a:r>
            <a:r>
              <a:rPr lang="en-US" dirty="0"/>
              <a:t> that they’re not familiar with. We’re getting less and less testing and less information with regard to what we should do as growers</a:t>
            </a:r>
            <a:r>
              <a:rPr lang="en-US" dirty="0" smtClean="0"/>
              <a:t>. </a:t>
            </a:r>
            <a:r>
              <a:rPr lang="en-US" dirty="0"/>
              <a:t>We’re becoming more and more </a:t>
            </a:r>
            <a:r>
              <a:rPr lang="en-US" dirty="0" smtClean="0"/>
              <a:t>their </a:t>
            </a:r>
            <a:r>
              <a:rPr lang="en-US" dirty="0"/>
              <a:t>production research. </a:t>
            </a:r>
            <a:r>
              <a:rPr lang="en-US" dirty="0" smtClean="0"/>
              <a:t>” </a:t>
            </a:r>
            <a:endParaRPr lang="en-US" dirty="0"/>
          </a:p>
        </p:txBody>
      </p:sp>
      <p:sp>
        <p:nvSpPr>
          <p:cNvPr id="4" name="Slide Number Placeholder 3"/>
          <p:cNvSpPr>
            <a:spLocks noGrp="1"/>
          </p:cNvSpPr>
          <p:nvPr>
            <p:ph type="sldNum" sz="quarter" idx="12"/>
          </p:nvPr>
        </p:nvSpPr>
        <p:spPr/>
        <p:txBody>
          <a:bodyPr/>
          <a:lstStyle/>
          <a:p>
            <a:fld id="{4EB4F01A-2969-3A48-A665-C2835505F580}" type="slidenum">
              <a:rPr lang="en-US" smtClean="0"/>
              <a:t>76</a:t>
            </a:fld>
            <a:endParaRPr lang="en-US"/>
          </a:p>
        </p:txBody>
      </p:sp>
      <p:sp>
        <p:nvSpPr>
          <p:cNvPr id="6" name="Title 1"/>
          <p:cNvSpPr>
            <a:spLocks noGrp="1"/>
          </p:cNvSpPr>
          <p:nvPr>
            <p:ph type="title"/>
          </p:nvPr>
        </p:nvSpPr>
        <p:spPr>
          <a:xfrm>
            <a:off x="457200" y="274638"/>
            <a:ext cx="8229600" cy="1143000"/>
          </a:xfrm>
          <a:solidFill>
            <a:schemeClr val="accent1">
              <a:lumMod val="20000"/>
              <a:lumOff val="80000"/>
            </a:schemeClr>
          </a:solidFill>
          <a:ln>
            <a:solidFill>
              <a:schemeClr val="tx2"/>
            </a:solidFill>
          </a:ln>
        </p:spPr>
        <p:txBody>
          <a:bodyPr>
            <a:normAutofit fontScale="90000"/>
          </a:bodyPr>
          <a:lstStyle/>
          <a:p>
            <a:r>
              <a:rPr lang="en-US" dirty="0" smtClean="0"/>
              <a:t>Political Economy of Seed Corn</a:t>
            </a:r>
            <a:br>
              <a:rPr lang="en-US" dirty="0" smtClean="0"/>
            </a:br>
            <a:r>
              <a:rPr lang="en-US" dirty="0" smtClean="0"/>
              <a:t>1. Global Seed Competition</a:t>
            </a:r>
            <a:endParaRPr lang="en-US" dirty="0"/>
          </a:p>
        </p:txBody>
      </p:sp>
    </p:spTree>
    <p:extLst>
      <p:ext uri="{BB962C8B-B14F-4D97-AF65-F5344CB8AC3E}">
        <p14:creationId xmlns:p14="http://schemas.microsoft.com/office/powerpoint/2010/main" val="11140516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A4A4A4"/>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1799"/>
            <a:ext cx="8229600" cy="1143000"/>
          </a:xfrm>
          <a:solidFill>
            <a:schemeClr val="accent1">
              <a:lumMod val="40000"/>
              <a:lumOff val="60000"/>
            </a:schemeClr>
          </a:solidFill>
          <a:ln>
            <a:solidFill>
              <a:schemeClr val="tx2"/>
            </a:solidFill>
          </a:ln>
        </p:spPr>
        <p:txBody>
          <a:bodyPr>
            <a:normAutofit fontScale="90000"/>
          </a:bodyPr>
          <a:lstStyle/>
          <a:p>
            <a:r>
              <a:rPr lang="en-US" dirty="0"/>
              <a:t>Political Economy of Seed Corn</a:t>
            </a:r>
            <a:br>
              <a:rPr lang="en-US" dirty="0"/>
            </a:br>
            <a:r>
              <a:rPr lang="en-US" dirty="0"/>
              <a:t>2</a:t>
            </a:r>
            <a:r>
              <a:rPr lang="en-US" dirty="0" smtClean="0"/>
              <a:t>. Intellectual Property Rights</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a:t>“Well, some </a:t>
            </a:r>
            <a:r>
              <a:rPr lang="en-US" dirty="0" err="1"/>
              <a:t>inbreds</a:t>
            </a:r>
            <a:r>
              <a:rPr lang="en-US" dirty="0"/>
              <a:t> will only produce 60 </a:t>
            </a:r>
            <a:r>
              <a:rPr lang="en-US" dirty="0" smtClean="0"/>
              <a:t>bushel </a:t>
            </a:r>
            <a:r>
              <a:rPr lang="en-US" dirty="0"/>
              <a:t>and some </a:t>
            </a:r>
            <a:r>
              <a:rPr lang="en-US" dirty="0" err="1"/>
              <a:t>inbreds</a:t>
            </a:r>
            <a:r>
              <a:rPr lang="en-US" dirty="0"/>
              <a:t> will produce 120, 130, 140, 150. So, you have no idea what you’re really putting out </a:t>
            </a:r>
            <a:r>
              <a:rPr lang="en-US" dirty="0" smtClean="0"/>
              <a:t>there</a:t>
            </a:r>
            <a:r>
              <a:rPr lang="en-US" dirty="0"/>
              <a:t>…. We can’t calculate anything</a:t>
            </a:r>
            <a:r>
              <a:rPr lang="en-US" dirty="0" smtClean="0"/>
              <a:t>.”</a:t>
            </a:r>
            <a:endParaRPr lang="en-US" dirty="0"/>
          </a:p>
          <a:p>
            <a:pPr marL="0" indent="0">
              <a:buNone/>
            </a:pPr>
            <a:endParaRPr lang="en-US" dirty="0"/>
          </a:p>
          <a:p>
            <a:pPr marL="0" indent="0">
              <a:buNone/>
            </a:pPr>
            <a:r>
              <a:rPr lang="en-US" dirty="0"/>
              <a:t>“We didn’t even know what we were growing…If you don’t have the yield potential, it’s like you’re shooting in the dark.</a:t>
            </a:r>
            <a:r>
              <a:rPr lang="en-US" dirty="0" smtClean="0"/>
              <a:t>”</a:t>
            </a:r>
            <a:endParaRPr lang="en-US" dirty="0"/>
          </a:p>
        </p:txBody>
      </p:sp>
      <p:sp>
        <p:nvSpPr>
          <p:cNvPr id="4" name="Slide Number Placeholder 3"/>
          <p:cNvSpPr>
            <a:spLocks noGrp="1"/>
          </p:cNvSpPr>
          <p:nvPr>
            <p:ph type="sldNum" sz="quarter" idx="12"/>
          </p:nvPr>
        </p:nvSpPr>
        <p:spPr/>
        <p:txBody>
          <a:bodyPr/>
          <a:lstStyle/>
          <a:p>
            <a:fld id="{4EB4F01A-2969-3A48-A665-C2835505F580}" type="slidenum">
              <a:rPr lang="en-US" smtClean="0"/>
              <a:t>77</a:t>
            </a:fld>
            <a:endParaRPr lang="en-US"/>
          </a:p>
        </p:txBody>
      </p:sp>
    </p:spTree>
    <p:extLst>
      <p:ext uri="{BB962C8B-B14F-4D97-AF65-F5344CB8AC3E}">
        <p14:creationId xmlns:p14="http://schemas.microsoft.com/office/powerpoint/2010/main" val="37776176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A4A4A4"/>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40000"/>
              <a:lumOff val="60000"/>
            </a:schemeClr>
          </a:solidFill>
          <a:ln>
            <a:solidFill>
              <a:schemeClr val="tx2"/>
            </a:solidFill>
          </a:ln>
        </p:spPr>
        <p:txBody>
          <a:bodyPr>
            <a:normAutofit fontScale="90000"/>
          </a:bodyPr>
          <a:lstStyle/>
          <a:p>
            <a:r>
              <a:rPr lang="en-US" dirty="0"/>
              <a:t>Political Economy of Seed Corn</a:t>
            </a:r>
            <a:br>
              <a:rPr lang="en-US" dirty="0"/>
            </a:br>
            <a:r>
              <a:rPr lang="en-US" dirty="0"/>
              <a:t>3</a:t>
            </a:r>
            <a:r>
              <a:rPr lang="en-US" dirty="0" smtClean="0"/>
              <a:t>. Competitive Contracts</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smtClean="0"/>
              <a:t>“In </a:t>
            </a:r>
            <a:r>
              <a:rPr lang="en-US" dirty="0"/>
              <a:t>our company there have been a lot of cutbacks and it’s always those five guys at the bottom who get cut, it’s a big motivation. But you see what it does, is, it really drives this abuse of inputs.”</a:t>
            </a:r>
          </a:p>
          <a:p>
            <a:pPr marL="0" indent="0">
              <a:buNone/>
            </a:pPr>
            <a:endParaRPr lang="en-US" dirty="0"/>
          </a:p>
          <a:p>
            <a:pPr marL="0" indent="0">
              <a:buNone/>
            </a:pPr>
            <a:r>
              <a:rPr lang="en-US" dirty="0"/>
              <a:t>“We have a fear of losing our contracts, we need to protect our position.” </a:t>
            </a:r>
            <a:endParaRPr lang="en-US" dirty="0" smtClean="0"/>
          </a:p>
          <a:p>
            <a:pPr marL="0" indent="0">
              <a:buNone/>
            </a:pPr>
            <a:endParaRPr lang="en-US" dirty="0"/>
          </a:p>
          <a:p>
            <a:pPr marL="0" indent="0">
              <a:buNone/>
            </a:pPr>
            <a:r>
              <a:rPr lang="en-US" dirty="0"/>
              <a:t>“Both contracts are based off of yield goals, so therefore, if you don’t have the amount of nutrients out there and you don’t meet your yield goal, you won’t get paid for it. You’re expected to make a goal, and if you don’t, you run the risk of being cut as a grower.” </a:t>
            </a:r>
          </a:p>
          <a:p>
            <a:pPr marL="0" indent="0">
              <a:buNone/>
            </a:pPr>
            <a:endParaRPr lang="en-US" dirty="0" smtClean="0"/>
          </a:p>
        </p:txBody>
      </p:sp>
      <p:sp>
        <p:nvSpPr>
          <p:cNvPr id="4" name="Slide Number Placeholder 3"/>
          <p:cNvSpPr>
            <a:spLocks noGrp="1"/>
          </p:cNvSpPr>
          <p:nvPr>
            <p:ph type="sldNum" sz="quarter" idx="12"/>
          </p:nvPr>
        </p:nvSpPr>
        <p:spPr/>
        <p:txBody>
          <a:bodyPr/>
          <a:lstStyle/>
          <a:p>
            <a:fld id="{4EB4F01A-2969-3A48-A665-C2835505F580}" type="slidenum">
              <a:rPr lang="en-US" smtClean="0"/>
              <a:t>78</a:t>
            </a:fld>
            <a:endParaRPr lang="en-US"/>
          </a:p>
        </p:txBody>
      </p:sp>
    </p:spTree>
    <p:extLst>
      <p:ext uri="{BB962C8B-B14F-4D97-AF65-F5344CB8AC3E}">
        <p14:creationId xmlns:p14="http://schemas.microsoft.com/office/powerpoint/2010/main" val="13059174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A4A4A4"/>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A4A4A4"/>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dirty="0" smtClean="0"/>
              <a:t>“</a:t>
            </a:r>
            <a:r>
              <a:rPr lang="en-US" dirty="0"/>
              <a:t>When you are competing against others for seed corn contract yields, you are reluctant to cut {nitrogen} use further.” </a:t>
            </a:r>
            <a:endParaRPr lang="en-US" dirty="0" smtClean="0"/>
          </a:p>
          <a:p>
            <a:endParaRPr lang="en-US" dirty="0" smtClean="0"/>
          </a:p>
          <a:p>
            <a:pPr marL="0" indent="0">
              <a:buNone/>
            </a:pPr>
            <a:r>
              <a:rPr lang="en-US" dirty="0"/>
              <a:t>“Our contracts give us complete flexibility in how </a:t>
            </a:r>
            <a:r>
              <a:rPr lang="en-US" dirty="0" smtClean="0"/>
              <a:t>much [nitrogen] </a:t>
            </a:r>
            <a:r>
              <a:rPr lang="en-US" dirty="0"/>
              <a:t>to apply, but the competitive structure locks us in.” </a:t>
            </a:r>
          </a:p>
        </p:txBody>
      </p:sp>
      <p:sp>
        <p:nvSpPr>
          <p:cNvPr id="2" name="Slide Number Placeholder 1"/>
          <p:cNvSpPr>
            <a:spLocks noGrp="1"/>
          </p:cNvSpPr>
          <p:nvPr>
            <p:ph type="sldNum" sz="quarter" idx="12"/>
          </p:nvPr>
        </p:nvSpPr>
        <p:spPr/>
        <p:txBody>
          <a:bodyPr/>
          <a:lstStyle/>
          <a:p>
            <a:fld id="{4EB4F01A-2969-3A48-A665-C2835505F580}" type="slidenum">
              <a:rPr lang="en-US" smtClean="0"/>
              <a:t>79</a:t>
            </a:fld>
            <a:endParaRPr lang="en-US"/>
          </a:p>
        </p:txBody>
      </p:sp>
      <p:sp>
        <p:nvSpPr>
          <p:cNvPr id="6" name="Title 1"/>
          <p:cNvSpPr>
            <a:spLocks noGrp="1"/>
          </p:cNvSpPr>
          <p:nvPr>
            <p:ph type="title"/>
          </p:nvPr>
        </p:nvSpPr>
        <p:spPr>
          <a:xfrm>
            <a:off x="457200" y="274638"/>
            <a:ext cx="8229600" cy="1143000"/>
          </a:xfrm>
          <a:solidFill>
            <a:schemeClr val="accent1">
              <a:lumMod val="40000"/>
              <a:lumOff val="60000"/>
            </a:schemeClr>
          </a:solidFill>
          <a:ln>
            <a:solidFill>
              <a:schemeClr val="tx2"/>
            </a:solidFill>
          </a:ln>
        </p:spPr>
        <p:txBody>
          <a:bodyPr>
            <a:normAutofit fontScale="90000"/>
          </a:bodyPr>
          <a:lstStyle/>
          <a:p>
            <a:r>
              <a:rPr lang="en-US" dirty="0"/>
              <a:t>Political Economy of Seed Corn</a:t>
            </a:r>
            <a:br>
              <a:rPr lang="en-US" dirty="0"/>
            </a:br>
            <a:r>
              <a:rPr lang="en-US" dirty="0"/>
              <a:t>3</a:t>
            </a:r>
            <a:r>
              <a:rPr lang="en-US" dirty="0" smtClean="0"/>
              <a:t>. Competitive Contracts</a:t>
            </a:r>
            <a:endParaRPr lang="en-US" dirty="0"/>
          </a:p>
        </p:txBody>
      </p:sp>
    </p:spTree>
    <p:extLst>
      <p:ext uri="{BB962C8B-B14F-4D97-AF65-F5344CB8AC3E}">
        <p14:creationId xmlns:p14="http://schemas.microsoft.com/office/powerpoint/2010/main" val="24051980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A4A4A4"/>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1799"/>
            <a:ext cx="8229600" cy="1143000"/>
          </a:xfrm>
          <a:solidFill>
            <a:schemeClr val="accent1">
              <a:lumMod val="40000"/>
              <a:lumOff val="60000"/>
            </a:schemeClr>
          </a:solidFill>
          <a:ln>
            <a:solidFill>
              <a:schemeClr val="tx2"/>
            </a:solidFill>
          </a:ln>
        </p:spPr>
        <p:txBody>
          <a:bodyPr>
            <a:normAutofit fontScale="90000"/>
          </a:bodyPr>
          <a:lstStyle/>
          <a:p>
            <a:r>
              <a:rPr lang="en-US" dirty="0"/>
              <a:t>Political Economy of Seed Corn</a:t>
            </a:r>
            <a:br>
              <a:rPr lang="en-US" dirty="0"/>
            </a:br>
            <a:r>
              <a:rPr lang="en-US" dirty="0"/>
              <a:t>2</a:t>
            </a:r>
            <a:r>
              <a:rPr lang="en-US" dirty="0" smtClean="0"/>
              <a:t>. Intellectual Property Rights</a:t>
            </a:r>
            <a:endParaRPr lang="en-US" dirty="0"/>
          </a:p>
        </p:txBody>
      </p:sp>
      <p:sp>
        <p:nvSpPr>
          <p:cNvPr id="3" name="Content Placeholder 2"/>
          <p:cNvSpPr>
            <a:spLocks noGrp="1"/>
          </p:cNvSpPr>
          <p:nvPr>
            <p:ph idx="1"/>
          </p:nvPr>
        </p:nvSpPr>
        <p:spPr/>
        <p:txBody>
          <a:bodyPr>
            <a:normAutofit/>
          </a:bodyPr>
          <a:lstStyle/>
          <a:p>
            <a:r>
              <a:rPr lang="en-US" dirty="0" smtClean="0"/>
              <a:t>Provide very limited information to growers</a:t>
            </a:r>
          </a:p>
          <a:p>
            <a:endParaRPr lang="en-US" dirty="0"/>
          </a:p>
          <a:p>
            <a:r>
              <a:rPr lang="en-US" dirty="0" smtClean="0"/>
              <a:t>Lack information about expected yield</a:t>
            </a:r>
          </a:p>
          <a:p>
            <a:endParaRPr lang="en-US" dirty="0"/>
          </a:p>
          <a:p>
            <a:r>
              <a:rPr lang="en-US" dirty="0" smtClean="0"/>
              <a:t>Lack information about nutrient needs</a:t>
            </a:r>
          </a:p>
          <a:p>
            <a:endParaRPr lang="en-US" dirty="0"/>
          </a:p>
          <a:p>
            <a:r>
              <a:rPr lang="en-US" i="1" dirty="0" smtClean="0"/>
              <a:t>Limits judicious decisions</a:t>
            </a:r>
            <a:endParaRPr lang="en-US" i="1" dirty="0"/>
          </a:p>
          <a:p>
            <a:pPr marL="0" indent="0">
              <a:buNone/>
            </a:pPr>
            <a:endParaRPr lang="en-US" dirty="0"/>
          </a:p>
        </p:txBody>
      </p:sp>
      <p:sp>
        <p:nvSpPr>
          <p:cNvPr id="4" name="Slide Number Placeholder 3"/>
          <p:cNvSpPr>
            <a:spLocks noGrp="1"/>
          </p:cNvSpPr>
          <p:nvPr>
            <p:ph type="sldNum" sz="quarter" idx="12"/>
          </p:nvPr>
        </p:nvSpPr>
        <p:spPr/>
        <p:txBody>
          <a:bodyPr/>
          <a:lstStyle/>
          <a:p>
            <a:fld id="{4EB4F01A-2969-3A48-A665-C2835505F580}" type="slidenum">
              <a:rPr lang="en-US" smtClean="0"/>
              <a:t>8</a:t>
            </a:fld>
            <a:endParaRPr lang="en-US"/>
          </a:p>
        </p:txBody>
      </p:sp>
    </p:spTree>
    <p:extLst>
      <p:ext uri="{BB962C8B-B14F-4D97-AF65-F5344CB8AC3E}">
        <p14:creationId xmlns:p14="http://schemas.microsoft.com/office/powerpoint/2010/main" val="38251007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A4A4A4"/>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A4A4A4"/>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A4A4A4"/>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rgbClr val="A4A4A4"/>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endParaRPr lang="en-US" dirty="0"/>
          </a:p>
          <a:p>
            <a:pPr marL="0" indent="0">
              <a:buNone/>
            </a:pPr>
            <a:r>
              <a:rPr lang="en-US" dirty="0"/>
              <a:t>“That last little bit {of nitrogen} could give you 17-19 bushels, which makes it worth a fortune.</a:t>
            </a:r>
            <a:r>
              <a:rPr lang="en-US" dirty="0" smtClean="0"/>
              <a:t>”</a:t>
            </a:r>
          </a:p>
          <a:p>
            <a:pPr marL="0" indent="0">
              <a:buNone/>
            </a:pPr>
            <a:endParaRPr lang="en-US" dirty="0"/>
          </a:p>
          <a:p>
            <a:pPr marL="0" indent="0">
              <a:buNone/>
            </a:pPr>
            <a:r>
              <a:rPr lang="en-US" dirty="0"/>
              <a:t>“I really miss the days when you could just be happy for your neighbor’s good looking corn field. Because now we don’t know who we’re competing with. You’re wondering if you have to compete against that, the idea is that everything is competitive.”</a:t>
            </a:r>
          </a:p>
          <a:p>
            <a:pPr marL="0" indent="0">
              <a:buNone/>
            </a:pPr>
            <a:endParaRPr lang="en-US" dirty="0" smtClean="0"/>
          </a:p>
          <a:p>
            <a:endParaRPr lang="en-US" dirty="0"/>
          </a:p>
        </p:txBody>
      </p:sp>
      <p:sp>
        <p:nvSpPr>
          <p:cNvPr id="2" name="Slide Number Placeholder 1"/>
          <p:cNvSpPr>
            <a:spLocks noGrp="1"/>
          </p:cNvSpPr>
          <p:nvPr>
            <p:ph type="sldNum" sz="quarter" idx="12"/>
          </p:nvPr>
        </p:nvSpPr>
        <p:spPr/>
        <p:txBody>
          <a:bodyPr/>
          <a:lstStyle/>
          <a:p>
            <a:fld id="{4EB4F01A-2969-3A48-A665-C2835505F580}" type="slidenum">
              <a:rPr lang="en-US" smtClean="0"/>
              <a:t>80</a:t>
            </a:fld>
            <a:endParaRPr lang="en-US"/>
          </a:p>
        </p:txBody>
      </p:sp>
      <p:sp>
        <p:nvSpPr>
          <p:cNvPr id="6" name="Title 1"/>
          <p:cNvSpPr>
            <a:spLocks noGrp="1"/>
          </p:cNvSpPr>
          <p:nvPr>
            <p:ph type="title"/>
          </p:nvPr>
        </p:nvSpPr>
        <p:spPr>
          <a:xfrm>
            <a:off x="457200" y="274638"/>
            <a:ext cx="8229600" cy="1143000"/>
          </a:xfrm>
          <a:solidFill>
            <a:schemeClr val="accent1">
              <a:lumMod val="40000"/>
              <a:lumOff val="60000"/>
            </a:schemeClr>
          </a:solidFill>
          <a:ln>
            <a:solidFill>
              <a:schemeClr val="tx2"/>
            </a:solidFill>
          </a:ln>
        </p:spPr>
        <p:txBody>
          <a:bodyPr>
            <a:normAutofit fontScale="90000"/>
          </a:bodyPr>
          <a:lstStyle/>
          <a:p>
            <a:r>
              <a:rPr lang="en-US" dirty="0"/>
              <a:t>Political Economy of Seed Corn</a:t>
            </a:r>
            <a:br>
              <a:rPr lang="en-US" dirty="0"/>
            </a:br>
            <a:r>
              <a:rPr lang="en-US" dirty="0"/>
              <a:t>3</a:t>
            </a:r>
            <a:r>
              <a:rPr lang="en-US" dirty="0" smtClean="0"/>
              <a:t>. Competitive Contracts</a:t>
            </a:r>
            <a:endParaRPr lang="en-US" dirty="0"/>
          </a:p>
        </p:txBody>
      </p:sp>
    </p:spTree>
    <p:extLst>
      <p:ext uri="{BB962C8B-B14F-4D97-AF65-F5344CB8AC3E}">
        <p14:creationId xmlns:p14="http://schemas.microsoft.com/office/powerpoint/2010/main" val="35731748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A4A4A4"/>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73695135"/>
              </p:ext>
            </p:extLst>
          </p:nvPr>
        </p:nvGraphicFramePr>
        <p:xfrm>
          <a:off x="595502" y="2765777"/>
          <a:ext cx="8091298" cy="2165984"/>
        </p:xfrm>
        <a:graphic>
          <a:graphicData uri="http://schemas.openxmlformats.org/drawingml/2006/table">
            <a:tbl>
              <a:tblPr firstRow="1" bandRow="1">
                <a:tableStyleId>{5C22544A-7EE6-4342-B048-85BDC9FD1C3A}</a:tableStyleId>
              </a:tblPr>
              <a:tblGrid>
                <a:gridCol w="4027298"/>
                <a:gridCol w="2032000"/>
                <a:gridCol w="2032000"/>
              </a:tblGrid>
              <a:tr h="370840">
                <a:tc>
                  <a:txBody>
                    <a:bodyPr/>
                    <a:lstStyle/>
                    <a:p>
                      <a:pPr marL="0" marR="0">
                        <a:spcBef>
                          <a:spcPts val="0"/>
                        </a:spcBef>
                        <a:spcAft>
                          <a:spcPts val="0"/>
                        </a:spcAft>
                      </a:pPr>
                      <a:r>
                        <a:rPr lang="en-US" sz="2800" dirty="0">
                          <a:effectLst/>
                          <a:latin typeface="Arial"/>
                          <a:ea typeface="ＭＳ 明朝"/>
                          <a:cs typeface="Times New Roman"/>
                        </a:rPr>
                        <a:t> </a:t>
                      </a:r>
                      <a:endParaRPr lang="en-US" sz="2800" dirty="0">
                        <a:effectLst/>
                        <a:latin typeface="Cambria"/>
                        <a:ea typeface="ＭＳ 明朝"/>
                        <a:cs typeface="Times New Roman"/>
                      </a:endParaRPr>
                    </a:p>
                  </a:txBody>
                  <a:tcPr marL="10795" marR="10795" marT="10795" marB="0" anchor="b"/>
                </a:tc>
                <a:tc>
                  <a:txBody>
                    <a:bodyPr/>
                    <a:lstStyle/>
                    <a:p>
                      <a:pPr marL="0" marR="0" algn="ctr">
                        <a:spcBef>
                          <a:spcPts val="0"/>
                        </a:spcBef>
                        <a:spcAft>
                          <a:spcPts val="0"/>
                        </a:spcAft>
                      </a:pPr>
                      <a:r>
                        <a:rPr lang="en-US" sz="2800">
                          <a:effectLst/>
                          <a:latin typeface="Arial"/>
                          <a:ea typeface="ＭＳ 明朝"/>
                          <a:cs typeface="Times New Roman"/>
                        </a:rPr>
                        <a:t>Comm. Corn</a:t>
                      </a:r>
                      <a:br>
                        <a:rPr lang="en-US" sz="2800">
                          <a:effectLst/>
                          <a:latin typeface="Arial"/>
                          <a:ea typeface="ＭＳ 明朝"/>
                          <a:cs typeface="Times New Roman"/>
                        </a:rPr>
                      </a:br>
                      <a:r>
                        <a:rPr lang="en-US" sz="2800">
                          <a:effectLst/>
                          <a:latin typeface="Arial"/>
                          <a:ea typeface="ＭＳ 明朝"/>
                          <a:cs typeface="Times New Roman"/>
                        </a:rPr>
                        <a:t>Growers</a:t>
                      </a:r>
                      <a:endParaRPr lang="en-US" sz="2800">
                        <a:effectLst/>
                        <a:latin typeface="Cambria"/>
                        <a:ea typeface="ＭＳ 明朝"/>
                        <a:cs typeface="Times New Roman"/>
                      </a:endParaRPr>
                    </a:p>
                  </a:txBody>
                  <a:tcPr marL="10795" marR="10795" marT="10795" marB="0" anchor="b"/>
                </a:tc>
                <a:tc>
                  <a:txBody>
                    <a:bodyPr/>
                    <a:lstStyle/>
                    <a:p>
                      <a:pPr marL="0" marR="0" algn="ctr">
                        <a:spcBef>
                          <a:spcPts val="0"/>
                        </a:spcBef>
                        <a:spcAft>
                          <a:spcPts val="0"/>
                        </a:spcAft>
                      </a:pPr>
                      <a:r>
                        <a:rPr lang="en-US" sz="2800">
                          <a:effectLst/>
                          <a:latin typeface="Arial"/>
                          <a:ea typeface="ＭＳ 明朝"/>
                          <a:cs typeface="Times New Roman"/>
                        </a:rPr>
                        <a:t>Seed Corn</a:t>
                      </a:r>
                      <a:br>
                        <a:rPr lang="en-US" sz="2800">
                          <a:effectLst/>
                          <a:latin typeface="Arial"/>
                          <a:ea typeface="ＭＳ 明朝"/>
                          <a:cs typeface="Times New Roman"/>
                        </a:rPr>
                      </a:br>
                      <a:r>
                        <a:rPr lang="en-US" sz="2800">
                          <a:effectLst/>
                          <a:latin typeface="Arial"/>
                          <a:ea typeface="ＭＳ 明朝"/>
                          <a:cs typeface="Times New Roman"/>
                        </a:rPr>
                        <a:t>Growers</a:t>
                      </a:r>
                      <a:endParaRPr lang="en-US" sz="2800">
                        <a:effectLst/>
                        <a:latin typeface="Cambria"/>
                        <a:ea typeface="ＭＳ 明朝"/>
                        <a:cs typeface="Times New Roman"/>
                      </a:endParaRPr>
                    </a:p>
                  </a:txBody>
                  <a:tcPr marL="10795" marR="10795" marT="10795" marB="0" anchor="b"/>
                </a:tc>
              </a:tr>
              <a:tr h="370840">
                <a:tc>
                  <a:txBody>
                    <a:bodyPr/>
                    <a:lstStyle/>
                    <a:p>
                      <a:pPr marL="0" marR="0" algn="r">
                        <a:spcBef>
                          <a:spcPts val="0"/>
                        </a:spcBef>
                        <a:spcAft>
                          <a:spcPts val="0"/>
                        </a:spcAft>
                      </a:pPr>
                      <a:r>
                        <a:rPr lang="en-US" sz="2800" dirty="0">
                          <a:effectLst/>
                          <a:latin typeface="Arial"/>
                          <a:ea typeface="ＭＳ 明朝"/>
                          <a:cs typeface="Times New Roman"/>
                        </a:rPr>
                        <a:t>Avg. N Applied (lbs./acre)</a:t>
                      </a:r>
                      <a:endParaRPr lang="en-US" sz="2800" dirty="0">
                        <a:effectLst/>
                        <a:latin typeface="Cambria"/>
                        <a:ea typeface="ＭＳ 明朝"/>
                        <a:cs typeface="Times New Roman"/>
                      </a:endParaRPr>
                    </a:p>
                  </a:txBody>
                  <a:tcPr marL="10795" marR="10795" marT="10795" marB="0" anchor="b"/>
                </a:tc>
                <a:tc>
                  <a:txBody>
                    <a:bodyPr/>
                    <a:lstStyle/>
                    <a:p>
                      <a:pPr marL="0" marR="0" algn="ctr">
                        <a:spcBef>
                          <a:spcPts val="0"/>
                        </a:spcBef>
                        <a:spcAft>
                          <a:spcPts val="0"/>
                        </a:spcAft>
                      </a:pPr>
                      <a:r>
                        <a:rPr lang="en-US" sz="2800" dirty="0">
                          <a:effectLst/>
                          <a:latin typeface="Arial"/>
                          <a:ea typeface="ＭＳ 明朝"/>
                          <a:cs typeface="Times New Roman"/>
                        </a:rPr>
                        <a:t>108.19 lbs.</a:t>
                      </a:r>
                      <a:endParaRPr lang="en-US" sz="2800" dirty="0">
                        <a:effectLst/>
                        <a:latin typeface="Cambria"/>
                        <a:ea typeface="ＭＳ 明朝"/>
                        <a:cs typeface="Times New Roman"/>
                      </a:endParaRPr>
                    </a:p>
                  </a:txBody>
                  <a:tcPr marL="10795" marR="10795" marT="10795" marB="0" anchor="b"/>
                </a:tc>
                <a:tc>
                  <a:txBody>
                    <a:bodyPr/>
                    <a:lstStyle/>
                    <a:p>
                      <a:pPr marL="0" marR="0" algn="ctr">
                        <a:spcBef>
                          <a:spcPts val="0"/>
                        </a:spcBef>
                        <a:spcAft>
                          <a:spcPts val="0"/>
                        </a:spcAft>
                      </a:pPr>
                      <a:r>
                        <a:rPr lang="en-US" sz="2800">
                          <a:effectLst/>
                          <a:latin typeface="Arial"/>
                          <a:ea typeface="ＭＳ 明朝"/>
                          <a:cs typeface="Times New Roman"/>
                        </a:rPr>
                        <a:t>133.58 lbs.</a:t>
                      </a:r>
                      <a:endParaRPr lang="en-US" sz="2800">
                        <a:effectLst/>
                        <a:latin typeface="Cambria"/>
                        <a:ea typeface="ＭＳ 明朝"/>
                        <a:cs typeface="Times New Roman"/>
                      </a:endParaRPr>
                    </a:p>
                  </a:txBody>
                  <a:tcPr marL="10795" marR="10795" marT="10795" marB="0" anchor="b"/>
                </a:tc>
              </a:tr>
              <a:tr h="370840">
                <a:tc>
                  <a:txBody>
                    <a:bodyPr/>
                    <a:lstStyle/>
                    <a:p>
                      <a:pPr marL="0" marR="0" algn="r">
                        <a:spcBef>
                          <a:spcPts val="0"/>
                        </a:spcBef>
                        <a:spcAft>
                          <a:spcPts val="0"/>
                        </a:spcAft>
                      </a:pPr>
                      <a:r>
                        <a:rPr lang="en-US" sz="2800" dirty="0">
                          <a:effectLst/>
                          <a:latin typeface="Arial"/>
                          <a:ea typeface="ＭＳ 明朝"/>
                          <a:cs typeface="Times New Roman"/>
                        </a:rPr>
                        <a:t>F</a:t>
                      </a:r>
                      <a:endParaRPr lang="en-US" sz="2800" dirty="0">
                        <a:effectLst/>
                        <a:latin typeface="Cambria"/>
                        <a:ea typeface="ＭＳ 明朝"/>
                        <a:cs typeface="Times New Roman"/>
                      </a:endParaRPr>
                    </a:p>
                  </a:txBody>
                  <a:tcPr marL="10795" marR="10795" marT="10795" marB="0" anchor="b"/>
                </a:tc>
                <a:tc gridSpan="2">
                  <a:txBody>
                    <a:bodyPr/>
                    <a:lstStyle/>
                    <a:p>
                      <a:pPr marL="0" marR="0" algn="ctr">
                        <a:spcBef>
                          <a:spcPts val="0"/>
                        </a:spcBef>
                        <a:spcAft>
                          <a:spcPts val="0"/>
                        </a:spcAft>
                      </a:pPr>
                      <a:r>
                        <a:rPr lang="en-US" sz="2800" dirty="0">
                          <a:effectLst/>
                          <a:latin typeface="Arial"/>
                          <a:ea typeface="ＭＳ 明朝"/>
                          <a:cs typeface="Times New Roman"/>
                        </a:rPr>
                        <a:t>5.46*</a:t>
                      </a:r>
                      <a:endParaRPr lang="en-US" sz="2800" dirty="0">
                        <a:effectLst/>
                        <a:latin typeface="Cambria"/>
                        <a:ea typeface="ＭＳ 明朝"/>
                        <a:cs typeface="Times New Roman"/>
                      </a:endParaRPr>
                    </a:p>
                  </a:txBody>
                  <a:tcPr marL="10795" marR="10795" marT="10795" marB="0" anchor="b"/>
                </a:tc>
                <a:tc hMerge="1">
                  <a:txBody>
                    <a:bodyPr/>
                    <a:lstStyle/>
                    <a:p>
                      <a:endParaRPr lang="en-US"/>
                    </a:p>
                  </a:txBody>
                  <a:tcPr/>
                </a:tc>
              </a:tr>
            </a:tbl>
          </a:graphicData>
        </a:graphic>
      </p:graphicFrame>
      <p:sp>
        <p:nvSpPr>
          <p:cNvPr id="5" name="Title 4"/>
          <p:cNvSpPr>
            <a:spLocks noGrp="1"/>
          </p:cNvSpPr>
          <p:nvPr>
            <p:ph type="title"/>
          </p:nvPr>
        </p:nvSpPr>
        <p:spPr/>
        <p:txBody>
          <a:bodyPr/>
          <a:lstStyle/>
          <a:p>
            <a:endParaRPr lang="en-US"/>
          </a:p>
        </p:txBody>
      </p:sp>
      <p:sp>
        <p:nvSpPr>
          <p:cNvPr id="2" name="Slide Number Placeholder 1"/>
          <p:cNvSpPr>
            <a:spLocks noGrp="1"/>
          </p:cNvSpPr>
          <p:nvPr>
            <p:ph type="sldNum" sz="quarter" idx="12"/>
          </p:nvPr>
        </p:nvSpPr>
        <p:spPr/>
        <p:txBody>
          <a:bodyPr/>
          <a:lstStyle/>
          <a:p>
            <a:fld id="{4EB4F01A-2969-3A48-A665-C2835505F580}" type="slidenum">
              <a:rPr lang="en-US" smtClean="0"/>
              <a:t>81</a:t>
            </a:fld>
            <a:endParaRPr lang="en-US"/>
          </a:p>
        </p:txBody>
      </p:sp>
    </p:spTree>
    <p:extLst>
      <p:ext uri="{BB962C8B-B14F-4D97-AF65-F5344CB8AC3E}">
        <p14:creationId xmlns:p14="http://schemas.microsoft.com/office/powerpoint/2010/main" val="2576731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17991811"/>
              </p:ext>
            </p:extLst>
          </p:nvPr>
        </p:nvGraphicFramePr>
        <p:xfrm>
          <a:off x="595502" y="2765777"/>
          <a:ext cx="8091298" cy="2165984"/>
        </p:xfrm>
        <a:graphic>
          <a:graphicData uri="http://schemas.openxmlformats.org/drawingml/2006/table">
            <a:tbl>
              <a:tblPr firstRow="1" bandRow="1">
                <a:tableStyleId>{5C22544A-7EE6-4342-B048-85BDC9FD1C3A}</a:tableStyleId>
              </a:tblPr>
              <a:tblGrid>
                <a:gridCol w="4027298"/>
                <a:gridCol w="2032000"/>
                <a:gridCol w="2032000"/>
              </a:tblGrid>
              <a:tr h="370840">
                <a:tc>
                  <a:txBody>
                    <a:bodyPr/>
                    <a:lstStyle/>
                    <a:p>
                      <a:pPr marL="0" marR="0">
                        <a:spcBef>
                          <a:spcPts val="0"/>
                        </a:spcBef>
                        <a:spcAft>
                          <a:spcPts val="0"/>
                        </a:spcAft>
                      </a:pPr>
                      <a:r>
                        <a:rPr lang="en-US" sz="2800" dirty="0">
                          <a:effectLst/>
                          <a:latin typeface="Arial"/>
                          <a:ea typeface="ＭＳ 明朝"/>
                          <a:cs typeface="Times New Roman"/>
                        </a:rPr>
                        <a:t> </a:t>
                      </a:r>
                      <a:endParaRPr lang="en-US" sz="2800" dirty="0">
                        <a:effectLst/>
                        <a:latin typeface="Cambria"/>
                        <a:ea typeface="ＭＳ 明朝"/>
                        <a:cs typeface="Times New Roman"/>
                      </a:endParaRPr>
                    </a:p>
                  </a:txBody>
                  <a:tcPr marL="10795" marR="10795" marT="10795" marB="0" anchor="b"/>
                </a:tc>
                <a:tc>
                  <a:txBody>
                    <a:bodyPr/>
                    <a:lstStyle/>
                    <a:p>
                      <a:pPr marL="0" marR="0" algn="ctr">
                        <a:spcBef>
                          <a:spcPts val="0"/>
                        </a:spcBef>
                        <a:spcAft>
                          <a:spcPts val="0"/>
                        </a:spcAft>
                      </a:pPr>
                      <a:r>
                        <a:rPr lang="en-US" sz="2800">
                          <a:effectLst/>
                          <a:latin typeface="Arial"/>
                          <a:ea typeface="ＭＳ 明朝"/>
                          <a:cs typeface="Times New Roman"/>
                        </a:rPr>
                        <a:t>Comm. Corn</a:t>
                      </a:r>
                      <a:br>
                        <a:rPr lang="en-US" sz="2800">
                          <a:effectLst/>
                          <a:latin typeface="Arial"/>
                          <a:ea typeface="ＭＳ 明朝"/>
                          <a:cs typeface="Times New Roman"/>
                        </a:rPr>
                      </a:br>
                      <a:r>
                        <a:rPr lang="en-US" sz="2800">
                          <a:effectLst/>
                          <a:latin typeface="Arial"/>
                          <a:ea typeface="ＭＳ 明朝"/>
                          <a:cs typeface="Times New Roman"/>
                        </a:rPr>
                        <a:t>Growers</a:t>
                      </a:r>
                      <a:endParaRPr lang="en-US" sz="2800">
                        <a:effectLst/>
                        <a:latin typeface="Cambria"/>
                        <a:ea typeface="ＭＳ 明朝"/>
                        <a:cs typeface="Times New Roman"/>
                      </a:endParaRPr>
                    </a:p>
                  </a:txBody>
                  <a:tcPr marL="10795" marR="10795" marT="10795" marB="0" anchor="b"/>
                </a:tc>
                <a:tc>
                  <a:txBody>
                    <a:bodyPr/>
                    <a:lstStyle/>
                    <a:p>
                      <a:pPr marL="0" marR="0" algn="ctr">
                        <a:spcBef>
                          <a:spcPts val="0"/>
                        </a:spcBef>
                        <a:spcAft>
                          <a:spcPts val="0"/>
                        </a:spcAft>
                      </a:pPr>
                      <a:r>
                        <a:rPr lang="en-US" sz="2800">
                          <a:effectLst/>
                          <a:latin typeface="Arial"/>
                          <a:ea typeface="ＭＳ 明朝"/>
                          <a:cs typeface="Times New Roman"/>
                        </a:rPr>
                        <a:t>Seed Corn</a:t>
                      </a:r>
                      <a:br>
                        <a:rPr lang="en-US" sz="2800">
                          <a:effectLst/>
                          <a:latin typeface="Arial"/>
                          <a:ea typeface="ＭＳ 明朝"/>
                          <a:cs typeface="Times New Roman"/>
                        </a:rPr>
                      </a:br>
                      <a:r>
                        <a:rPr lang="en-US" sz="2800">
                          <a:effectLst/>
                          <a:latin typeface="Arial"/>
                          <a:ea typeface="ＭＳ 明朝"/>
                          <a:cs typeface="Times New Roman"/>
                        </a:rPr>
                        <a:t>Growers</a:t>
                      </a:r>
                      <a:endParaRPr lang="en-US" sz="2800">
                        <a:effectLst/>
                        <a:latin typeface="Cambria"/>
                        <a:ea typeface="ＭＳ 明朝"/>
                        <a:cs typeface="Times New Roman"/>
                      </a:endParaRPr>
                    </a:p>
                  </a:txBody>
                  <a:tcPr marL="10795" marR="10795" marT="10795" marB="0" anchor="b"/>
                </a:tc>
              </a:tr>
              <a:tr h="370840">
                <a:tc>
                  <a:txBody>
                    <a:bodyPr/>
                    <a:lstStyle/>
                    <a:p>
                      <a:pPr marL="0" marR="0" algn="r">
                        <a:spcBef>
                          <a:spcPts val="0"/>
                        </a:spcBef>
                        <a:spcAft>
                          <a:spcPts val="0"/>
                        </a:spcAft>
                      </a:pPr>
                      <a:r>
                        <a:rPr lang="en-US" sz="2800" dirty="0" smtClean="0">
                          <a:effectLst/>
                          <a:latin typeface="Arial"/>
                          <a:ea typeface="ＭＳ 明朝"/>
                          <a:cs typeface="Times New Roman"/>
                        </a:rPr>
                        <a:t>Avg.</a:t>
                      </a:r>
                      <a:r>
                        <a:rPr lang="en-US" sz="2800" baseline="0" dirty="0" smtClean="0">
                          <a:effectLst/>
                          <a:latin typeface="Arial"/>
                          <a:ea typeface="ＭＳ 明朝"/>
                          <a:cs typeface="Times New Roman"/>
                        </a:rPr>
                        <a:t> </a:t>
                      </a:r>
                      <a:r>
                        <a:rPr lang="en-US" sz="2800" dirty="0" smtClean="0">
                          <a:effectLst/>
                          <a:latin typeface="Arial"/>
                          <a:ea typeface="ＭＳ 明朝"/>
                          <a:cs typeface="Times New Roman"/>
                        </a:rPr>
                        <a:t>Farm Size</a:t>
                      </a:r>
                      <a:endParaRPr lang="en-US" sz="2800" dirty="0">
                        <a:effectLst/>
                        <a:latin typeface="Cambria"/>
                        <a:ea typeface="ＭＳ 明朝"/>
                        <a:cs typeface="Times New Roman"/>
                      </a:endParaRPr>
                    </a:p>
                  </a:txBody>
                  <a:tcPr marL="10795" marR="10795" marT="10795" marB="0" anchor="b"/>
                </a:tc>
                <a:tc>
                  <a:txBody>
                    <a:bodyPr/>
                    <a:lstStyle/>
                    <a:p>
                      <a:pPr marL="0" marR="0" algn="ctr">
                        <a:spcBef>
                          <a:spcPts val="0"/>
                        </a:spcBef>
                        <a:spcAft>
                          <a:spcPts val="0"/>
                        </a:spcAft>
                      </a:pPr>
                      <a:r>
                        <a:rPr lang="en-US" sz="2800" dirty="0" smtClean="0">
                          <a:effectLst/>
                          <a:latin typeface="Arial"/>
                          <a:ea typeface="ＭＳ 明朝"/>
                          <a:cs typeface="Times New Roman"/>
                        </a:rPr>
                        <a:t>271 acres</a:t>
                      </a:r>
                      <a:endParaRPr lang="en-US" sz="2800" dirty="0">
                        <a:effectLst/>
                        <a:latin typeface="Cambria"/>
                        <a:ea typeface="ＭＳ 明朝"/>
                        <a:cs typeface="Times New Roman"/>
                      </a:endParaRPr>
                    </a:p>
                  </a:txBody>
                  <a:tcPr marL="10795" marR="10795" marT="10795" marB="0" anchor="b"/>
                </a:tc>
                <a:tc>
                  <a:txBody>
                    <a:bodyPr/>
                    <a:lstStyle/>
                    <a:p>
                      <a:pPr marL="0" marR="0" algn="ctr">
                        <a:spcBef>
                          <a:spcPts val="0"/>
                        </a:spcBef>
                        <a:spcAft>
                          <a:spcPts val="0"/>
                        </a:spcAft>
                      </a:pPr>
                      <a:r>
                        <a:rPr lang="en-US" sz="2800" dirty="0" smtClean="0">
                          <a:effectLst/>
                          <a:latin typeface="Arial"/>
                          <a:ea typeface="ＭＳ 明朝"/>
                          <a:cs typeface="Times New Roman"/>
                        </a:rPr>
                        <a:t>517 acres</a:t>
                      </a:r>
                      <a:endParaRPr lang="en-US" sz="2800" dirty="0">
                        <a:effectLst/>
                        <a:latin typeface="Cambria"/>
                        <a:ea typeface="ＭＳ 明朝"/>
                        <a:cs typeface="Times New Roman"/>
                      </a:endParaRPr>
                    </a:p>
                  </a:txBody>
                  <a:tcPr marL="10795" marR="10795" marT="10795" marB="0" anchor="b"/>
                </a:tc>
              </a:tr>
              <a:tr h="370840">
                <a:tc>
                  <a:txBody>
                    <a:bodyPr/>
                    <a:lstStyle/>
                    <a:p>
                      <a:pPr marL="0" marR="0" algn="r">
                        <a:spcBef>
                          <a:spcPts val="0"/>
                        </a:spcBef>
                        <a:spcAft>
                          <a:spcPts val="0"/>
                        </a:spcAft>
                      </a:pPr>
                      <a:r>
                        <a:rPr lang="en-US" sz="2800">
                          <a:effectLst/>
                          <a:latin typeface="Arial"/>
                          <a:ea typeface="ＭＳ 明朝"/>
                          <a:cs typeface="Times New Roman"/>
                        </a:rPr>
                        <a:t>F</a:t>
                      </a:r>
                      <a:endParaRPr lang="en-US" sz="2800">
                        <a:effectLst/>
                        <a:latin typeface="Cambria"/>
                        <a:ea typeface="ＭＳ 明朝"/>
                        <a:cs typeface="Times New Roman"/>
                      </a:endParaRPr>
                    </a:p>
                  </a:txBody>
                  <a:tcPr marL="10795" marR="10795" marT="10795" marB="0" anchor="b"/>
                </a:tc>
                <a:tc gridSpan="2">
                  <a:txBody>
                    <a:bodyPr/>
                    <a:lstStyle/>
                    <a:p>
                      <a:pPr marL="0" marR="0" algn="ctr">
                        <a:spcBef>
                          <a:spcPts val="0"/>
                        </a:spcBef>
                        <a:spcAft>
                          <a:spcPts val="0"/>
                        </a:spcAft>
                      </a:pPr>
                      <a:r>
                        <a:rPr lang="en-US" sz="2800" dirty="0" smtClean="0">
                          <a:effectLst/>
                          <a:latin typeface="Arial"/>
                          <a:ea typeface="ＭＳ 明朝"/>
                          <a:cs typeface="Times New Roman"/>
                        </a:rPr>
                        <a:t>6.62**</a:t>
                      </a:r>
                      <a:endParaRPr lang="en-US" sz="2800" dirty="0">
                        <a:effectLst/>
                        <a:latin typeface="Cambria"/>
                        <a:ea typeface="ＭＳ 明朝"/>
                        <a:cs typeface="Times New Roman"/>
                      </a:endParaRPr>
                    </a:p>
                  </a:txBody>
                  <a:tcPr marL="10795" marR="10795" marT="10795" marB="0" anchor="b"/>
                </a:tc>
                <a:tc hMerge="1">
                  <a:txBody>
                    <a:bodyPr/>
                    <a:lstStyle/>
                    <a:p>
                      <a:endParaRPr lang="en-US"/>
                    </a:p>
                  </a:txBody>
                  <a:tcPr/>
                </a:tc>
              </a:tr>
            </a:tbl>
          </a:graphicData>
        </a:graphic>
      </p:graphicFrame>
      <p:sp>
        <p:nvSpPr>
          <p:cNvPr id="5" name="Title 4"/>
          <p:cNvSpPr>
            <a:spLocks noGrp="1"/>
          </p:cNvSpPr>
          <p:nvPr>
            <p:ph type="title"/>
          </p:nvPr>
        </p:nvSpPr>
        <p:spPr/>
        <p:txBody>
          <a:bodyPr/>
          <a:lstStyle/>
          <a:p>
            <a:endParaRPr lang="en-US"/>
          </a:p>
        </p:txBody>
      </p:sp>
      <p:sp>
        <p:nvSpPr>
          <p:cNvPr id="2" name="Slide Number Placeholder 1"/>
          <p:cNvSpPr>
            <a:spLocks noGrp="1"/>
          </p:cNvSpPr>
          <p:nvPr>
            <p:ph type="sldNum" sz="quarter" idx="12"/>
          </p:nvPr>
        </p:nvSpPr>
        <p:spPr/>
        <p:txBody>
          <a:bodyPr/>
          <a:lstStyle/>
          <a:p>
            <a:fld id="{4EB4F01A-2969-3A48-A665-C2835505F580}" type="slidenum">
              <a:rPr lang="en-US" smtClean="0"/>
              <a:t>82</a:t>
            </a:fld>
            <a:endParaRPr lang="en-US"/>
          </a:p>
        </p:txBody>
      </p:sp>
    </p:spTree>
    <p:extLst>
      <p:ext uri="{BB962C8B-B14F-4D97-AF65-F5344CB8AC3E}">
        <p14:creationId xmlns:p14="http://schemas.microsoft.com/office/powerpoint/2010/main" val="8497723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Failure to Adopt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98715816"/>
              </p:ext>
            </p:extLst>
          </p:nvPr>
        </p:nvGraphicFramePr>
        <p:xfrm>
          <a:off x="457200" y="1600200"/>
          <a:ext cx="8229600" cy="3840479"/>
        </p:xfrm>
        <a:graphic>
          <a:graphicData uri="http://schemas.openxmlformats.org/drawingml/2006/table">
            <a:tbl>
              <a:tblPr firstRow="1" bandRow="1">
                <a:tableStyleId>{5C22544A-7EE6-4342-B048-85BDC9FD1C3A}</a:tableStyleId>
              </a:tblPr>
              <a:tblGrid>
                <a:gridCol w="2057400"/>
                <a:gridCol w="2057400"/>
                <a:gridCol w="2057400"/>
                <a:gridCol w="2057400"/>
              </a:tblGrid>
              <a:tr h="370840">
                <a:tc>
                  <a:txBody>
                    <a:bodyPr/>
                    <a:lstStyle/>
                    <a:p>
                      <a:pPr marL="0" marR="0">
                        <a:spcBef>
                          <a:spcPts val="0"/>
                        </a:spcBef>
                        <a:spcAft>
                          <a:spcPts val="0"/>
                        </a:spcAft>
                      </a:pPr>
                      <a:r>
                        <a:rPr lang="en-US" sz="2800" dirty="0">
                          <a:solidFill>
                            <a:srgbClr val="000000"/>
                          </a:solidFill>
                          <a:effectLst/>
                          <a:latin typeface="Arial"/>
                          <a:ea typeface="Times New Roman"/>
                          <a:cs typeface="Times New Roman"/>
                        </a:rPr>
                        <a:t> </a:t>
                      </a:r>
                      <a:endParaRPr lang="en-US" sz="2800" dirty="0">
                        <a:effectLst/>
                        <a:latin typeface="Cambria"/>
                        <a:ea typeface="ＭＳ 明朝"/>
                        <a:cs typeface="Times New Roman"/>
                      </a:endParaRPr>
                    </a:p>
                  </a:txBody>
                  <a:tcPr marL="68580" marR="68580" marT="0" marB="0" anchor="b"/>
                </a:tc>
                <a:tc gridSpan="3">
                  <a:txBody>
                    <a:bodyPr/>
                    <a:lstStyle/>
                    <a:p>
                      <a:pPr marL="0" marR="0" algn="ctr">
                        <a:spcBef>
                          <a:spcPts val="0"/>
                        </a:spcBef>
                        <a:spcAft>
                          <a:spcPts val="0"/>
                        </a:spcAft>
                      </a:pPr>
                      <a:r>
                        <a:rPr lang="en-US" sz="2800" dirty="0">
                          <a:solidFill>
                            <a:srgbClr val="000000"/>
                          </a:solidFill>
                          <a:effectLst/>
                          <a:latin typeface="Arial"/>
                          <a:ea typeface="Times New Roman"/>
                          <a:cs typeface="Times New Roman"/>
                        </a:rPr>
                        <a:t>Would you be </a:t>
                      </a:r>
                      <a:br>
                        <a:rPr lang="en-US" sz="2800" dirty="0">
                          <a:solidFill>
                            <a:srgbClr val="000000"/>
                          </a:solidFill>
                          <a:effectLst/>
                          <a:latin typeface="Arial"/>
                          <a:ea typeface="Times New Roman"/>
                          <a:cs typeface="Times New Roman"/>
                        </a:rPr>
                      </a:br>
                      <a:r>
                        <a:rPr lang="en-US" sz="2800" dirty="0">
                          <a:solidFill>
                            <a:srgbClr val="000000"/>
                          </a:solidFill>
                          <a:effectLst/>
                          <a:latin typeface="Arial"/>
                          <a:ea typeface="Times New Roman"/>
                          <a:cs typeface="Times New Roman"/>
                        </a:rPr>
                        <a:t>interested in </a:t>
                      </a:r>
                      <a:r>
                        <a:rPr lang="en-US" sz="2800" dirty="0" smtClean="0">
                          <a:solidFill>
                            <a:srgbClr val="000000"/>
                          </a:solidFill>
                          <a:effectLst/>
                          <a:latin typeface="Arial"/>
                          <a:ea typeface="Times New Roman"/>
                          <a:cs typeface="Times New Roman"/>
                        </a:rPr>
                        <a:t>enrolling in mitigation incentive</a:t>
                      </a:r>
                      <a:r>
                        <a:rPr lang="en-US" sz="2800" baseline="0" dirty="0" smtClean="0">
                          <a:solidFill>
                            <a:srgbClr val="000000"/>
                          </a:solidFill>
                          <a:effectLst/>
                          <a:latin typeface="Arial"/>
                          <a:ea typeface="Times New Roman"/>
                          <a:cs typeface="Times New Roman"/>
                        </a:rPr>
                        <a:t> payment program</a:t>
                      </a:r>
                      <a:r>
                        <a:rPr lang="en-US" sz="2800" dirty="0" smtClean="0">
                          <a:solidFill>
                            <a:srgbClr val="000000"/>
                          </a:solidFill>
                          <a:effectLst/>
                          <a:latin typeface="Arial"/>
                          <a:ea typeface="Times New Roman"/>
                          <a:cs typeface="Times New Roman"/>
                        </a:rPr>
                        <a:t>?</a:t>
                      </a:r>
                      <a:endParaRPr lang="en-US" sz="2800" dirty="0">
                        <a:effectLst/>
                        <a:latin typeface="Cambria"/>
                        <a:ea typeface="ＭＳ 明朝"/>
                        <a:cs typeface="Times New Roman"/>
                      </a:endParaRPr>
                    </a:p>
                  </a:txBody>
                  <a:tcPr marL="68580" marR="68580" marT="0" marB="0" anchor="b"/>
                </a:tc>
                <a:tc hMerge="1">
                  <a:txBody>
                    <a:bodyPr/>
                    <a:lstStyle/>
                    <a:p>
                      <a:endParaRPr lang="en-US"/>
                    </a:p>
                  </a:txBody>
                  <a:tcPr/>
                </a:tc>
                <a:tc hMerge="1">
                  <a:txBody>
                    <a:bodyPr/>
                    <a:lstStyle/>
                    <a:p>
                      <a:endParaRPr lang="en-US"/>
                    </a:p>
                  </a:txBody>
                  <a:tcPr/>
                </a:tc>
              </a:tr>
              <a:tr h="370840">
                <a:tc>
                  <a:txBody>
                    <a:bodyPr/>
                    <a:lstStyle/>
                    <a:p>
                      <a:pPr marL="0" marR="0">
                        <a:spcBef>
                          <a:spcPts val="0"/>
                        </a:spcBef>
                        <a:spcAft>
                          <a:spcPts val="0"/>
                        </a:spcAft>
                      </a:pPr>
                      <a:r>
                        <a:rPr lang="en-US" sz="2800">
                          <a:solidFill>
                            <a:srgbClr val="000000"/>
                          </a:solidFill>
                          <a:effectLst/>
                          <a:latin typeface="Arial"/>
                          <a:ea typeface="Times New Roman"/>
                          <a:cs typeface="Times New Roman"/>
                        </a:rPr>
                        <a:t> </a:t>
                      </a:r>
                      <a:endParaRPr lang="en-US" sz="2800">
                        <a:effectLst/>
                        <a:latin typeface="Cambria"/>
                        <a:ea typeface="ＭＳ 明朝"/>
                        <a:cs typeface="Times New Roman"/>
                      </a:endParaRPr>
                    </a:p>
                  </a:txBody>
                  <a:tcPr marL="68580" marR="68580" marT="0" marB="0" anchor="b"/>
                </a:tc>
                <a:tc>
                  <a:txBody>
                    <a:bodyPr/>
                    <a:lstStyle/>
                    <a:p>
                      <a:pPr marL="0" marR="0" algn="ctr">
                        <a:spcBef>
                          <a:spcPts val="0"/>
                        </a:spcBef>
                        <a:spcAft>
                          <a:spcPts val="0"/>
                        </a:spcAft>
                      </a:pPr>
                      <a:r>
                        <a:rPr lang="en-US" sz="2800">
                          <a:solidFill>
                            <a:srgbClr val="000000"/>
                          </a:solidFill>
                          <a:effectLst/>
                          <a:latin typeface="Arial"/>
                          <a:ea typeface="Times New Roman"/>
                          <a:cs typeface="Times New Roman"/>
                        </a:rPr>
                        <a:t>All Farms</a:t>
                      </a:r>
                      <a:endParaRPr lang="en-US" sz="2800">
                        <a:effectLst/>
                        <a:latin typeface="Cambria"/>
                        <a:ea typeface="ＭＳ 明朝"/>
                        <a:cs typeface="Times New Roman"/>
                      </a:endParaRPr>
                    </a:p>
                  </a:txBody>
                  <a:tcPr marL="68580" marR="68580" marT="0" marB="0" anchor="b">
                    <a:lnR w="12700" cap="flat" cmpd="sng" algn="ctr">
                      <a:solidFill>
                        <a:scrgbClr r="0" g="0" b="0"/>
                      </a:solidFill>
                      <a:prstDash val="solid"/>
                      <a:round/>
                      <a:headEnd type="none" w="med" len="med"/>
                      <a:tailEnd type="none" w="med" len="med"/>
                    </a:lnR>
                  </a:tcPr>
                </a:tc>
                <a:tc>
                  <a:txBody>
                    <a:bodyPr/>
                    <a:lstStyle/>
                    <a:p>
                      <a:pPr marL="0" marR="0" algn="ctr">
                        <a:spcBef>
                          <a:spcPts val="0"/>
                        </a:spcBef>
                        <a:spcAft>
                          <a:spcPts val="0"/>
                        </a:spcAft>
                      </a:pPr>
                      <a:r>
                        <a:rPr lang="en-US" sz="2800" dirty="0">
                          <a:solidFill>
                            <a:srgbClr val="000000"/>
                          </a:solidFill>
                          <a:effectLst/>
                          <a:latin typeface="Arial"/>
                          <a:ea typeface="Times New Roman"/>
                          <a:cs typeface="Times New Roman"/>
                        </a:rPr>
                        <a:t>Commercial Corn</a:t>
                      </a:r>
                      <a:endParaRPr lang="en-US" sz="2800" dirty="0">
                        <a:effectLst/>
                        <a:latin typeface="Cambria"/>
                        <a:ea typeface="ＭＳ 明朝"/>
                        <a:cs typeface="Times New Roman"/>
                      </a:endParaRPr>
                    </a:p>
                  </a:txBody>
                  <a:tcPr marL="68580" marR="68580" marT="0" marB="0" anchor="b">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tcPr>
                </a:tc>
                <a:tc>
                  <a:txBody>
                    <a:bodyPr/>
                    <a:lstStyle/>
                    <a:p>
                      <a:pPr marL="0" marR="0" algn="ctr">
                        <a:spcBef>
                          <a:spcPts val="0"/>
                        </a:spcBef>
                        <a:spcAft>
                          <a:spcPts val="0"/>
                        </a:spcAft>
                      </a:pPr>
                      <a:r>
                        <a:rPr lang="en-US" sz="2800" dirty="0">
                          <a:solidFill>
                            <a:srgbClr val="000000"/>
                          </a:solidFill>
                          <a:effectLst/>
                          <a:latin typeface="Arial"/>
                          <a:ea typeface="Times New Roman"/>
                          <a:cs typeface="Times New Roman"/>
                        </a:rPr>
                        <a:t>Seed Corn</a:t>
                      </a:r>
                      <a:endParaRPr lang="en-US" sz="2800" dirty="0">
                        <a:effectLst/>
                        <a:latin typeface="Cambria"/>
                        <a:ea typeface="ＭＳ 明朝"/>
                        <a:cs typeface="Times New Roman"/>
                      </a:endParaRPr>
                    </a:p>
                  </a:txBody>
                  <a:tcPr marL="68580" marR="68580" marT="0" marB="0" anchor="b">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r>
              <a:tr h="370840">
                <a:tc>
                  <a:txBody>
                    <a:bodyPr/>
                    <a:lstStyle/>
                    <a:p>
                      <a:pPr marL="0" marR="0">
                        <a:spcBef>
                          <a:spcPts val="0"/>
                        </a:spcBef>
                        <a:spcAft>
                          <a:spcPts val="0"/>
                        </a:spcAft>
                      </a:pPr>
                      <a:r>
                        <a:rPr lang="en-US" sz="2800">
                          <a:solidFill>
                            <a:srgbClr val="000000"/>
                          </a:solidFill>
                          <a:effectLst/>
                          <a:latin typeface="Arial"/>
                          <a:ea typeface="Times New Roman"/>
                          <a:cs typeface="Times New Roman"/>
                        </a:rPr>
                        <a:t>Yes</a:t>
                      </a:r>
                      <a:endParaRPr lang="en-US" sz="2800">
                        <a:effectLst/>
                        <a:latin typeface="Cambria"/>
                        <a:ea typeface="ＭＳ 明朝"/>
                        <a:cs typeface="Times New Roman"/>
                      </a:endParaRPr>
                    </a:p>
                  </a:txBody>
                  <a:tcPr marL="68580" marR="68580" marT="0" marB="0" anchor="b"/>
                </a:tc>
                <a:tc>
                  <a:txBody>
                    <a:bodyPr/>
                    <a:lstStyle/>
                    <a:p>
                      <a:pPr marL="0" marR="0" algn="ctr">
                        <a:spcBef>
                          <a:spcPts val="0"/>
                        </a:spcBef>
                        <a:spcAft>
                          <a:spcPts val="0"/>
                        </a:spcAft>
                      </a:pPr>
                      <a:r>
                        <a:rPr lang="en-US" sz="2800" dirty="0">
                          <a:solidFill>
                            <a:srgbClr val="000000"/>
                          </a:solidFill>
                          <a:effectLst/>
                          <a:latin typeface="Arial"/>
                          <a:ea typeface="Times New Roman"/>
                          <a:cs typeface="Times New Roman"/>
                        </a:rPr>
                        <a:t>20</a:t>
                      </a:r>
                      <a:r>
                        <a:rPr lang="en-US" sz="2800" dirty="0" smtClean="0">
                          <a:solidFill>
                            <a:srgbClr val="000000"/>
                          </a:solidFill>
                          <a:effectLst/>
                          <a:latin typeface="Arial"/>
                          <a:ea typeface="Times New Roman"/>
                          <a:cs typeface="Times New Roman"/>
                        </a:rPr>
                        <a:t>%</a:t>
                      </a:r>
                      <a:endParaRPr lang="en-US" sz="2800" dirty="0">
                        <a:effectLst/>
                        <a:latin typeface="Cambria"/>
                        <a:ea typeface="ＭＳ 明朝"/>
                        <a:cs typeface="Times New Roman"/>
                      </a:endParaRPr>
                    </a:p>
                  </a:txBody>
                  <a:tcPr marL="68580" marR="68580" marT="0" marB="0" anchor="b">
                    <a:lnR w="12700" cap="flat" cmpd="sng" algn="ctr">
                      <a:solidFill>
                        <a:scrgbClr r="0" g="0" b="0"/>
                      </a:solidFill>
                      <a:prstDash val="solid"/>
                      <a:round/>
                      <a:headEnd type="none" w="med" len="med"/>
                      <a:tailEnd type="none" w="med" len="med"/>
                    </a:lnR>
                  </a:tcPr>
                </a:tc>
                <a:tc>
                  <a:txBody>
                    <a:bodyPr/>
                    <a:lstStyle/>
                    <a:p>
                      <a:pPr marL="0" marR="0" algn="ctr">
                        <a:spcBef>
                          <a:spcPts val="0"/>
                        </a:spcBef>
                        <a:spcAft>
                          <a:spcPts val="0"/>
                        </a:spcAft>
                      </a:pPr>
                      <a:r>
                        <a:rPr lang="en-US" sz="2800" dirty="0">
                          <a:solidFill>
                            <a:srgbClr val="000000"/>
                          </a:solidFill>
                          <a:effectLst/>
                          <a:latin typeface="Arial"/>
                          <a:ea typeface="Times New Roman"/>
                          <a:cs typeface="Times New Roman"/>
                        </a:rPr>
                        <a:t>19</a:t>
                      </a:r>
                      <a:r>
                        <a:rPr lang="en-US" sz="2800" dirty="0" smtClean="0">
                          <a:solidFill>
                            <a:srgbClr val="000000"/>
                          </a:solidFill>
                          <a:effectLst/>
                          <a:latin typeface="Arial"/>
                          <a:ea typeface="Times New Roman"/>
                          <a:cs typeface="Times New Roman"/>
                        </a:rPr>
                        <a:t>%</a:t>
                      </a:r>
                      <a:endParaRPr lang="en-US" sz="2800" dirty="0">
                        <a:effectLst/>
                        <a:latin typeface="Cambria"/>
                        <a:ea typeface="ＭＳ 明朝"/>
                        <a:cs typeface="Times New Roman"/>
                      </a:endParaRPr>
                    </a:p>
                  </a:txBody>
                  <a:tcPr marL="68580" marR="68580" marT="0" marB="0" anchor="b">
                    <a:lnL w="12700" cap="flat" cmpd="sng" algn="ctr">
                      <a:solidFill>
                        <a:scrgbClr r="0" g="0" b="0"/>
                      </a:solidFill>
                      <a:prstDash val="solid"/>
                      <a:round/>
                      <a:headEnd type="none" w="med" len="med"/>
                      <a:tailEnd type="none" w="med" len="med"/>
                    </a:lnL>
                  </a:tcPr>
                </a:tc>
                <a:tc>
                  <a:txBody>
                    <a:bodyPr/>
                    <a:lstStyle/>
                    <a:p>
                      <a:pPr marL="0" marR="0" algn="ctr">
                        <a:spcBef>
                          <a:spcPts val="0"/>
                        </a:spcBef>
                        <a:spcAft>
                          <a:spcPts val="0"/>
                        </a:spcAft>
                      </a:pPr>
                      <a:r>
                        <a:rPr lang="en-US" sz="2800" dirty="0">
                          <a:solidFill>
                            <a:srgbClr val="000000"/>
                          </a:solidFill>
                          <a:effectLst/>
                          <a:latin typeface="Arial"/>
                          <a:ea typeface="Times New Roman"/>
                          <a:cs typeface="Times New Roman"/>
                        </a:rPr>
                        <a:t>8</a:t>
                      </a:r>
                      <a:r>
                        <a:rPr lang="en-US" sz="2800" dirty="0" smtClean="0">
                          <a:solidFill>
                            <a:srgbClr val="000000"/>
                          </a:solidFill>
                          <a:effectLst/>
                          <a:latin typeface="Arial"/>
                          <a:ea typeface="Times New Roman"/>
                          <a:cs typeface="Times New Roman"/>
                        </a:rPr>
                        <a:t>%</a:t>
                      </a:r>
                      <a:endParaRPr lang="en-US" sz="2800" dirty="0">
                        <a:effectLst/>
                        <a:latin typeface="Cambria"/>
                        <a:ea typeface="ＭＳ 明朝"/>
                        <a:cs typeface="Times New Roman"/>
                      </a:endParaRPr>
                    </a:p>
                  </a:txBody>
                  <a:tcPr marL="68580" marR="68580" marT="0" marB="0" anchor="b">
                    <a:lnR w="12700" cap="flat" cmpd="sng" algn="ctr">
                      <a:solidFill>
                        <a:scrgbClr r="0" g="0" b="0"/>
                      </a:solidFill>
                      <a:prstDash val="solid"/>
                      <a:round/>
                      <a:headEnd type="none" w="med" len="med"/>
                      <a:tailEnd type="none" w="med" len="med"/>
                    </a:lnR>
                  </a:tcPr>
                </a:tc>
              </a:tr>
              <a:tr h="370840">
                <a:tc>
                  <a:txBody>
                    <a:bodyPr/>
                    <a:lstStyle/>
                    <a:p>
                      <a:pPr marL="0" marR="0">
                        <a:spcBef>
                          <a:spcPts val="0"/>
                        </a:spcBef>
                        <a:spcAft>
                          <a:spcPts val="0"/>
                        </a:spcAft>
                      </a:pPr>
                      <a:r>
                        <a:rPr lang="en-US" sz="2800" dirty="0">
                          <a:solidFill>
                            <a:srgbClr val="000000"/>
                          </a:solidFill>
                          <a:effectLst/>
                          <a:latin typeface="Arial"/>
                          <a:ea typeface="Times New Roman"/>
                          <a:cs typeface="Times New Roman"/>
                        </a:rPr>
                        <a:t>Maybe</a:t>
                      </a:r>
                      <a:endParaRPr lang="en-US" sz="2800" dirty="0">
                        <a:effectLst/>
                        <a:latin typeface="Cambria"/>
                        <a:ea typeface="ＭＳ 明朝"/>
                        <a:cs typeface="Times New Roman"/>
                      </a:endParaRPr>
                    </a:p>
                  </a:txBody>
                  <a:tcPr marL="68580" marR="68580" marT="0" marB="0" anchor="b"/>
                </a:tc>
                <a:tc>
                  <a:txBody>
                    <a:bodyPr/>
                    <a:lstStyle/>
                    <a:p>
                      <a:pPr marL="0" marR="0" algn="ctr">
                        <a:spcBef>
                          <a:spcPts val="0"/>
                        </a:spcBef>
                        <a:spcAft>
                          <a:spcPts val="0"/>
                        </a:spcAft>
                      </a:pPr>
                      <a:r>
                        <a:rPr lang="en-US" sz="2800" dirty="0">
                          <a:solidFill>
                            <a:srgbClr val="000000"/>
                          </a:solidFill>
                          <a:effectLst/>
                          <a:latin typeface="Arial"/>
                          <a:ea typeface="Times New Roman"/>
                          <a:cs typeface="Times New Roman"/>
                        </a:rPr>
                        <a:t>62</a:t>
                      </a:r>
                      <a:r>
                        <a:rPr lang="en-US" sz="2800" dirty="0" smtClean="0">
                          <a:solidFill>
                            <a:srgbClr val="000000"/>
                          </a:solidFill>
                          <a:effectLst/>
                          <a:latin typeface="Arial"/>
                          <a:ea typeface="Times New Roman"/>
                          <a:cs typeface="Times New Roman"/>
                        </a:rPr>
                        <a:t>%</a:t>
                      </a:r>
                      <a:endParaRPr lang="en-US" sz="2800" dirty="0">
                        <a:effectLst/>
                        <a:latin typeface="Cambria"/>
                        <a:ea typeface="ＭＳ 明朝"/>
                        <a:cs typeface="Times New Roman"/>
                      </a:endParaRPr>
                    </a:p>
                  </a:txBody>
                  <a:tcPr marL="68580" marR="68580" marT="0" marB="0" anchor="b">
                    <a:lnR w="12700" cap="flat" cmpd="sng" algn="ctr">
                      <a:solidFill>
                        <a:scrgbClr r="0" g="0" b="0"/>
                      </a:solidFill>
                      <a:prstDash val="solid"/>
                      <a:round/>
                      <a:headEnd type="none" w="med" len="med"/>
                      <a:tailEnd type="none" w="med" len="med"/>
                    </a:lnR>
                  </a:tcPr>
                </a:tc>
                <a:tc>
                  <a:txBody>
                    <a:bodyPr/>
                    <a:lstStyle/>
                    <a:p>
                      <a:pPr marL="0" marR="0" algn="ctr">
                        <a:spcBef>
                          <a:spcPts val="0"/>
                        </a:spcBef>
                        <a:spcAft>
                          <a:spcPts val="0"/>
                        </a:spcAft>
                      </a:pPr>
                      <a:r>
                        <a:rPr lang="en-US" sz="2800" dirty="0">
                          <a:solidFill>
                            <a:srgbClr val="000000"/>
                          </a:solidFill>
                          <a:effectLst/>
                          <a:latin typeface="Arial"/>
                          <a:ea typeface="Times New Roman"/>
                          <a:cs typeface="Times New Roman"/>
                        </a:rPr>
                        <a:t>60</a:t>
                      </a:r>
                      <a:r>
                        <a:rPr lang="en-US" sz="2800" dirty="0" smtClean="0">
                          <a:solidFill>
                            <a:srgbClr val="000000"/>
                          </a:solidFill>
                          <a:effectLst/>
                          <a:latin typeface="Arial"/>
                          <a:ea typeface="Times New Roman"/>
                          <a:cs typeface="Times New Roman"/>
                        </a:rPr>
                        <a:t>%</a:t>
                      </a:r>
                      <a:endParaRPr lang="en-US" sz="2800" dirty="0">
                        <a:effectLst/>
                        <a:latin typeface="Cambria"/>
                        <a:ea typeface="ＭＳ 明朝"/>
                        <a:cs typeface="Times New Roman"/>
                      </a:endParaRPr>
                    </a:p>
                  </a:txBody>
                  <a:tcPr marL="68580" marR="68580" marT="0" marB="0" anchor="b">
                    <a:lnL w="12700" cap="flat" cmpd="sng" algn="ctr">
                      <a:solidFill>
                        <a:scrgbClr r="0" g="0" b="0"/>
                      </a:solidFill>
                      <a:prstDash val="solid"/>
                      <a:round/>
                      <a:headEnd type="none" w="med" len="med"/>
                      <a:tailEnd type="none" w="med" len="med"/>
                    </a:lnL>
                  </a:tcPr>
                </a:tc>
                <a:tc>
                  <a:txBody>
                    <a:bodyPr/>
                    <a:lstStyle/>
                    <a:p>
                      <a:pPr marL="0" marR="0" algn="ctr">
                        <a:spcBef>
                          <a:spcPts val="0"/>
                        </a:spcBef>
                        <a:spcAft>
                          <a:spcPts val="0"/>
                        </a:spcAft>
                      </a:pPr>
                      <a:r>
                        <a:rPr lang="en-US" sz="2800" dirty="0">
                          <a:solidFill>
                            <a:srgbClr val="000000"/>
                          </a:solidFill>
                          <a:effectLst/>
                          <a:latin typeface="Arial"/>
                          <a:ea typeface="Times New Roman"/>
                          <a:cs typeface="Times New Roman"/>
                        </a:rPr>
                        <a:t>72</a:t>
                      </a:r>
                      <a:r>
                        <a:rPr lang="en-US" sz="2800" dirty="0" smtClean="0">
                          <a:solidFill>
                            <a:srgbClr val="000000"/>
                          </a:solidFill>
                          <a:effectLst/>
                          <a:latin typeface="Arial"/>
                          <a:ea typeface="Times New Roman"/>
                          <a:cs typeface="Times New Roman"/>
                        </a:rPr>
                        <a:t>%</a:t>
                      </a:r>
                      <a:endParaRPr lang="en-US" sz="2800" dirty="0">
                        <a:effectLst/>
                        <a:latin typeface="Cambria"/>
                        <a:ea typeface="ＭＳ 明朝"/>
                        <a:cs typeface="Times New Roman"/>
                      </a:endParaRPr>
                    </a:p>
                  </a:txBody>
                  <a:tcPr marL="68580" marR="68580" marT="0" marB="0" anchor="b">
                    <a:lnR w="12700" cap="flat" cmpd="sng" algn="ctr">
                      <a:solidFill>
                        <a:scrgbClr r="0" g="0" b="0"/>
                      </a:solidFill>
                      <a:prstDash val="solid"/>
                      <a:round/>
                      <a:headEnd type="none" w="med" len="med"/>
                      <a:tailEnd type="none" w="med" len="med"/>
                    </a:lnR>
                  </a:tcPr>
                </a:tc>
              </a:tr>
              <a:tr h="370840">
                <a:tc>
                  <a:txBody>
                    <a:bodyPr/>
                    <a:lstStyle/>
                    <a:p>
                      <a:pPr marL="0" marR="0">
                        <a:spcBef>
                          <a:spcPts val="0"/>
                        </a:spcBef>
                        <a:spcAft>
                          <a:spcPts val="0"/>
                        </a:spcAft>
                      </a:pPr>
                      <a:r>
                        <a:rPr lang="en-US" sz="2800" dirty="0">
                          <a:solidFill>
                            <a:srgbClr val="000000"/>
                          </a:solidFill>
                          <a:effectLst/>
                          <a:latin typeface="Arial"/>
                          <a:ea typeface="Times New Roman"/>
                          <a:cs typeface="Times New Roman"/>
                        </a:rPr>
                        <a:t>No</a:t>
                      </a:r>
                      <a:endParaRPr lang="en-US" sz="2800" dirty="0">
                        <a:effectLst/>
                        <a:latin typeface="Cambria"/>
                        <a:ea typeface="ＭＳ 明朝"/>
                        <a:cs typeface="Times New Roman"/>
                      </a:endParaRPr>
                    </a:p>
                  </a:txBody>
                  <a:tcPr marL="68580" marR="68580" marT="0" marB="0" anchor="b"/>
                </a:tc>
                <a:tc>
                  <a:txBody>
                    <a:bodyPr/>
                    <a:lstStyle/>
                    <a:p>
                      <a:pPr marL="0" marR="0" algn="ctr">
                        <a:spcBef>
                          <a:spcPts val="0"/>
                        </a:spcBef>
                        <a:spcAft>
                          <a:spcPts val="0"/>
                        </a:spcAft>
                      </a:pPr>
                      <a:r>
                        <a:rPr lang="en-US" sz="2800" dirty="0">
                          <a:solidFill>
                            <a:srgbClr val="000000"/>
                          </a:solidFill>
                          <a:effectLst/>
                          <a:latin typeface="Arial"/>
                          <a:ea typeface="Times New Roman"/>
                          <a:cs typeface="Times New Roman"/>
                        </a:rPr>
                        <a:t>18</a:t>
                      </a:r>
                      <a:r>
                        <a:rPr lang="en-US" sz="2800" dirty="0" smtClean="0">
                          <a:solidFill>
                            <a:srgbClr val="000000"/>
                          </a:solidFill>
                          <a:effectLst/>
                          <a:latin typeface="Arial"/>
                          <a:ea typeface="Times New Roman"/>
                          <a:cs typeface="Times New Roman"/>
                        </a:rPr>
                        <a:t>%</a:t>
                      </a:r>
                      <a:endParaRPr lang="en-US" sz="2800" dirty="0">
                        <a:effectLst/>
                        <a:latin typeface="Cambria"/>
                        <a:ea typeface="ＭＳ 明朝"/>
                        <a:cs typeface="Times New Roman"/>
                      </a:endParaRPr>
                    </a:p>
                  </a:txBody>
                  <a:tcPr marL="68580" marR="68580" marT="0" marB="0" anchor="b">
                    <a:lnR w="12700" cap="flat" cmpd="sng" algn="ctr">
                      <a:solidFill>
                        <a:scrgbClr r="0" g="0" b="0"/>
                      </a:solidFill>
                      <a:prstDash val="solid"/>
                      <a:round/>
                      <a:headEnd type="none" w="med" len="med"/>
                      <a:tailEnd type="none" w="med" len="med"/>
                    </a:lnR>
                  </a:tcPr>
                </a:tc>
                <a:tc>
                  <a:txBody>
                    <a:bodyPr/>
                    <a:lstStyle/>
                    <a:p>
                      <a:pPr marL="0" marR="0" algn="ctr">
                        <a:spcBef>
                          <a:spcPts val="0"/>
                        </a:spcBef>
                        <a:spcAft>
                          <a:spcPts val="0"/>
                        </a:spcAft>
                      </a:pPr>
                      <a:r>
                        <a:rPr lang="en-US" sz="2800" dirty="0">
                          <a:solidFill>
                            <a:srgbClr val="000000"/>
                          </a:solidFill>
                          <a:effectLst/>
                          <a:latin typeface="Arial"/>
                          <a:ea typeface="Times New Roman"/>
                          <a:cs typeface="Times New Roman"/>
                        </a:rPr>
                        <a:t>21</a:t>
                      </a:r>
                      <a:r>
                        <a:rPr lang="en-US" sz="2800" dirty="0" smtClean="0">
                          <a:solidFill>
                            <a:srgbClr val="000000"/>
                          </a:solidFill>
                          <a:effectLst/>
                          <a:latin typeface="Arial"/>
                          <a:ea typeface="Times New Roman"/>
                          <a:cs typeface="Times New Roman"/>
                        </a:rPr>
                        <a:t>%</a:t>
                      </a:r>
                      <a:endParaRPr lang="en-US" sz="2800" dirty="0">
                        <a:effectLst/>
                        <a:latin typeface="Cambria"/>
                        <a:ea typeface="ＭＳ 明朝"/>
                        <a:cs typeface="Times New Roman"/>
                      </a:endParaRPr>
                    </a:p>
                  </a:txBody>
                  <a:tcPr marL="68580" marR="68580" marT="0" marB="0" anchor="b">
                    <a:lnL w="12700" cap="flat" cmpd="sng" algn="ctr">
                      <a:solidFill>
                        <a:scrgbClr r="0" g="0" b="0"/>
                      </a:solidFill>
                      <a:prstDash val="solid"/>
                      <a:round/>
                      <a:headEnd type="none" w="med" len="med"/>
                      <a:tailEnd type="none" w="med" len="med"/>
                    </a:lnL>
                  </a:tcPr>
                </a:tc>
                <a:tc>
                  <a:txBody>
                    <a:bodyPr/>
                    <a:lstStyle/>
                    <a:p>
                      <a:pPr marL="0" marR="0" algn="ctr">
                        <a:spcBef>
                          <a:spcPts val="0"/>
                        </a:spcBef>
                        <a:spcAft>
                          <a:spcPts val="0"/>
                        </a:spcAft>
                      </a:pPr>
                      <a:r>
                        <a:rPr lang="en-US" sz="2800" dirty="0">
                          <a:solidFill>
                            <a:srgbClr val="000000"/>
                          </a:solidFill>
                          <a:effectLst/>
                          <a:latin typeface="Arial"/>
                          <a:ea typeface="Times New Roman"/>
                          <a:cs typeface="Times New Roman"/>
                        </a:rPr>
                        <a:t>20</a:t>
                      </a:r>
                      <a:r>
                        <a:rPr lang="en-US" sz="2800" dirty="0" smtClean="0">
                          <a:solidFill>
                            <a:srgbClr val="000000"/>
                          </a:solidFill>
                          <a:effectLst/>
                          <a:latin typeface="Arial"/>
                          <a:ea typeface="Times New Roman"/>
                          <a:cs typeface="Times New Roman"/>
                        </a:rPr>
                        <a:t>%</a:t>
                      </a:r>
                      <a:endParaRPr lang="en-US" sz="2800" dirty="0">
                        <a:effectLst/>
                        <a:latin typeface="Cambria"/>
                        <a:ea typeface="ＭＳ 明朝"/>
                        <a:cs typeface="Times New Roman"/>
                      </a:endParaRPr>
                    </a:p>
                  </a:txBody>
                  <a:tcPr marL="68580" marR="68580" marT="0" marB="0" anchor="b">
                    <a:lnR w="12700" cap="flat" cmpd="sng" algn="ctr">
                      <a:solidFill>
                        <a:scrgbClr r="0" g="0" b="0"/>
                      </a:solidFill>
                      <a:prstDash val="solid"/>
                      <a:round/>
                      <a:headEnd type="none" w="med" len="med"/>
                      <a:tailEnd type="none" w="med" len="med"/>
                    </a:lnR>
                  </a:tcPr>
                </a:tc>
              </a:tr>
              <a:tr h="370840">
                <a:tc>
                  <a:txBody>
                    <a:bodyPr/>
                    <a:lstStyle/>
                    <a:p>
                      <a:pPr marL="0" marR="0">
                        <a:spcBef>
                          <a:spcPts val="0"/>
                        </a:spcBef>
                        <a:spcAft>
                          <a:spcPts val="0"/>
                        </a:spcAft>
                      </a:pPr>
                      <a:endParaRPr lang="en-US" sz="2800" dirty="0">
                        <a:effectLst/>
                        <a:latin typeface="Cambria"/>
                        <a:ea typeface="ＭＳ 明朝"/>
                        <a:cs typeface="Times New Roman"/>
                      </a:endParaRPr>
                    </a:p>
                  </a:txBody>
                  <a:tcPr marL="68580" marR="68580" marT="0" marB="0" anchor="b"/>
                </a:tc>
                <a:tc>
                  <a:txBody>
                    <a:bodyPr/>
                    <a:lstStyle/>
                    <a:p>
                      <a:pPr marL="0" marR="0" algn="ctr">
                        <a:spcBef>
                          <a:spcPts val="0"/>
                        </a:spcBef>
                        <a:spcAft>
                          <a:spcPts val="0"/>
                        </a:spcAft>
                      </a:pPr>
                      <a:endParaRPr lang="en-US" sz="2800">
                        <a:effectLst/>
                        <a:latin typeface="Cambria"/>
                        <a:ea typeface="ＭＳ 明朝"/>
                        <a:cs typeface="Times New Roman"/>
                      </a:endParaRPr>
                    </a:p>
                  </a:txBody>
                  <a:tcPr marL="68580" marR="68580" marT="0" marB="0" anchor="b">
                    <a:lnR w="12700" cap="flat" cmpd="sng" algn="ctr">
                      <a:solidFill>
                        <a:scrgbClr r="0" g="0" b="0"/>
                      </a:solidFill>
                      <a:prstDash val="solid"/>
                      <a:round/>
                      <a:headEnd type="none" w="med" len="med"/>
                      <a:tailEnd type="none" w="med" len="med"/>
                    </a:lnR>
                  </a:tcPr>
                </a:tc>
                <a:tc gridSpan="2">
                  <a:txBody>
                    <a:bodyPr/>
                    <a:lstStyle/>
                    <a:p>
                      <a:pPr marL="0" marR="0" algn="ctr">
                        <a:spcBef>
                          <a:spcPts val="0"/>
                        </a:spcBef>
                        <a:spcAft>
                          <a:spcPts val="0"/>
                        </a:spcAft>
                      </a:pPr>
                      <a:r>
                        <a:rPr lang="en-US" sz="2800" i="1" dirty="0" smtClean="0">
                          <a:effectLst/>
                          <a:latin typeface="Arial"/>
                          <a:ea typeface="ＭＳ 明朝"/>
                          <a:cs typeface="Arial"/>
                        </a:rPr>
                        <a:t>p</a:t>
                      </a:r>
                      <a:r>
                        <a:rPr lang="en-US" sz="2800" dirty="0" smtClean="0">
                          <a:effectLst/>
                          <a:latin typeface="Arial"/>
                          <a:ea typeface="ＭＳ 明朝"/>
                          <a:cs typeface="Arial"/>
                        </a:rPr>
                        <a:t> = .02</a:t>
                      </a:r>
                      <a:endParaRPr lang="en-US" sz="2800" dirty="0">
                        <a:effectLst/>
                        <a:latin typeface="Arial"/>
                        <a:ea typeface="ＭＳ 明朝"/>
                        <a:cs typeface="Arial"/>
                      </a:endParaRPr>
                    </a:p>
                  </a:txBody>
                  <a:tcPr marL="68580" marR="68580" marT="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hMerge="1">
                  <a:txBody>
                    <a:bodyPr/>
                    <a:lstStyle/>
                    <a:p>
                      <a:pPr marL="0" marR="0" algn="ctr">
                        <a:spcBef>
                          <a:spcPts val="0"/>
                        </a:spcBef>
                        <a:spcAft>
                          <a:spcPts val="0"/>
                        </a:spcAft>
                      </a:pPr>
                      <a:endParaRPr lang="en-US" sz="2800" dirty="0">
                        <a:effectLst/>
                        <a:latin typeface="Cambria"/>
                        <a:ea typeface="ＭＳ 明朝"/>
                        <a:cs typeface="Times New Roman"/>
                      </a:endParaRPr>
                    </a:p>
                  </a:txBody>
                  <a:tcPr marL="68580" marR="68580" marT="0" marB="0" anchor="b"/>
                </a:tc>
              </a:tr>
            </a:tbl>
          </a:graphicData>
        </a:graphic>
      </p:graphicFrame>
      <p:sp>
        <p:nvSpPr>
          <p:cNvPr id="3" name="Slide Number Placeholder 2"/>
          <p:cNvSpPr>
            <a:spLocks noGrp="1"/>
          </p:cNvSpPr>
          <p:nvPr>
            <p:ph type="sldNum" sz="quarter" idx="12"/>
          </p:nvPr>
        </p:nvSpPr>
        <p:spPr/>
        <p:txBody>
          <a:bodyPr/>
          <a:lstStyle/>
          <a:p>
            <a:fld id="{4EB4F01A-2969-3A48-A665-C2835505F580}" type="slidenum">
              <a:rPr lang="en-US" smtClean="0"/>
              <a:t>83</a:t>
            </a:fld>
            <a:endParaRPr lang="en-US"/>
          </a:p>
        </p:txBody>
      </p:sp>
      <p:sp>
        <p:nvSpPr>
          <p:cNvPr id="5" name="Rectangle 4"/>
          <p:cNvSpPr/>
          <p:nvPr/>
        </p:nvSpPr>
        <p:spPr>
          <a:xfrm>
            <a:off x="4565564" y="3723956"/>
            <a:ext cx="4121236" cy="463350"/>
          </a:xfrm>
          <a:prstGeom prst="rect">
            <a:avLst/>
          </a:prstGeom>
          <a:solidFill>
            <a:schemeClr val="accent3">
              <a:lumMod val="40000"/>
              <a:lumOff val="60000"/>
              <a:alpha val="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565564" y="4977329"/>
            <a:ext cx="4121236" cy="463350"/>
          </a:xfrm>
          <a:prstGeom prst="rect">
            <a:avLst/>
          </a:prstGeom>
          <a:solidFill>
            <a:schemeClr val="accent3">
              <a:lumMod val="40000"/>
              <a:lumOff val="60000"/>
              <a:alpha val="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62639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321063511"/>
              </p:ext>
            </p:extLst>
          </p:nvPr>
        </p:nvGraphicFramePr>
        <p:xfrm>
          <a:off x="1934321" y="1807286"/>
          <a:ext cx="5319281" cy="2987039"/>
        </p:xfrm>
        <a:graphic>
          <a:graphicData uri="http://schemas.openxmlformats.org/drawingml/2006/table">
            <a:tbl>
              <a:tblPr firstRow="1" bandRow="1">
                <a:tableStyleId>{5C22544A-7EE6-4342-B048-85BDC9FD1C3A}</a:tableStyleId>
              </a:tblPr>
              <a:tblGrid>
                <a:gridCol w="1204481"/>
                <a:gridCol w="4114800"/>
              </a:tblGrid>
              <a:tr h="370840">
                <a:tc>
                  <a:txBody>
                    <a:bodyPr/>
                    <a:lstStyle/>
                    <a:p>
                      <a:pPr marL="0" marR="0">
                        <a:spcBef>
                          <a:spcPts val="0"/>
                        </a:spcBef>
                        <a:spcAft>
                          <a:spcPts val="0"/>
                        </a:spcAft>
                      </a:pPr>
                      <a:r>
                        <a:rPr lang="en-US" sz="2800" dirty="0">
                          <a:effectLst/>
                          <a:latin typeface="Arial"/>
                          <a:ea typeface="Times New Roman"/>
                          <a:cs typeface="Times New Roman"/>
                        </a:rPr>
                        <a:t> </a:t>
                      </a:r>
                      <a:endParaRPr lang="en-US" sz="2800" dirty="0">
                        <a:effectLst/>
                        <a:latin typeface="Cambria"/>
                        <a:ea typeface="ＭＳ 明朝"/>
                        <a:cs typeface="Times New Roman"/>
                      </a:endParaRPr>
                    </a:p>
                  </a:txBody>
                  <a:tcPr marL="68580" marR="68580" marT="0" marB="0" anchor="b"/>
                </a:tc>
                <a:tc>
                  <a:txBody>
                    <a:bodyPr/>
                    <a:lstStyle/>
                    <a:p>
                      <a:pPr marL="0" marR="0" algn="ctr">
                        <a:spcBef>
                          <a:spcPts val="0"/>
                        </a:spcBef>
                        <a:spcAft>
                          <a:spcPts val="0"/>
                        </a:spcAft>
                      </a:pPr>
                      <a:r>
                        <a:rPr lang="en-US" sz="2800">
                          <a:effectLst/>
                          <a:latin typeface="Arial"/>
                          <a:ea typeface="Times New Roman"/>
                          <a:cs typeface="Times New Roman"/>
                        </a:rPr>
                        <a:t>Would participate without </a:t>
                      </a:r>
                      <a:br>
                        <a:rPr lang="en-US" sz="2800">
                          <a:effectLst/>
                          <a:latin typeface="Arial"/>
                          <a:ea typeface="Times New Roman"/>
                          <a:cs typeface="Times New Roman"/>
                        </a:rPr>
                      </a:br>
                      <a:r>
                        <a:rPr lang="en-US" sz="2800">
                          <a:effectLst/>
                          <a:latin typeface="Arial"/>
                          <a:ea typeface="Times New Roman"/>
                          <a:cs typeface="Times New Roman"/>
                        </a:rPr>
                        <a:t>the support of the seed company?</a:t>
                      </a:r>
                      <a:endParaRPr lang="en-US" sz="2800">
                        <a:effectLst/>
                        <a:latin typeface="Cambria"/>
                        <a:ea typeface="ＭＳ 明朝"/>
                        <a:cs typeface="Times New Roman"/>
                      </a:endParaRPr>
                    </a:p>
                  </a:txBody>
                  <a:tcPr marL="68580" marR="68580" marT="0" marB="0" anchor="b"/>
                </a:tc>
              </a:tr>
              <a:tr h="370840">
                <a:tc>
                  <a:txBody>
                    <a:bodyPr/>
                    <a:lstStyle/>
                    <a:p>
                      <a:pPr marL="0" marR="0">
                        <a:spcBef>
                          <a:spcPts val="0"/>
                        </a:spcBef>
                        <a:spcAft>
                          <a:spcPts val="0"/>
                        </a:spcAft>
                      </a:pPr>
                      <a:r>
                        <a:rPr lang="en-US" sz="2800">
                          <a:effectLst/>
                          <a:latin typeface="Arial"/>
                          <a:ea typeface="Times New Roman"/>
                          <a:cs typeface="Times New Roman"/>
                        </a:rPr>
                        <a:t>Yes</a:t>
                      </a:r>
                      <a:endParaRPr lang="en-US" sz="2800">
                        <a:effectLst/>
                        <a:latin typeface="Cambria"/>
                        <a:ea typeface="ＭＳ 明朝"/>
                        <a:cs typeface="Times New Roman"/>
                      </a:endParaRPr>
                    </a:p>
                  </a:txBody>
                  <a:tcPr marL="68580" marR="68580" marT="0" marB="0" anchor="b"/>
                </a:tc>
                <a:tc>
                  <a:txBody>
                    <a:bodyPr/>
                    <a:lstStyle/>
                    <a:p>
                      <a:pPr marL="0" marR="0" algn="ctr">
                        <a:spcBef>
                          <a:spcPts val="0"/>
                        </a:spcBef>
                        <a:spcAft>
                          <a:spcPts val="0"/>
                        </a:spcAft>
                      </a:pPr>
                      <a:r>
                        <a:rPr lang="en-US" sz="2800" dirty="0" smtClean="0">
                          <a:effectLst/>
                          <a:latin typeface="Arial"/>
                          <a:ea typeface="Times New Roman"/>
                          <a:cs typeface="Times New Roman"/>
                        </a:rPr>
                        <a:t>15%</a:t>
                      </a:r>
                      <a:endParaRPr lang="en-US" sz="2800" dirty="0">
                        <a:effectLst/>
                        <a:latin typeface="Cambria"/>
                        <a:ea typeface="ＭＳ 明朝"/>
                        <a:cs typeface="Times New Roman"/>
                      </a:endParaRPr>
                    </a:p>
                  </a:txBody>
                  <a:tcPr marL="68580" marR="68580" marT="0" marB="0" anchor="b"/>
                </a:tc>
              </a:tr>
              <a:tr h="370840">
                <a:tc>
                  <a:txBody>
                    <a:bodyPr/>
                    <a:lstStyle/>
                    <a:p>
                      <a:pPr marL="0" marR="0">
                        <a:spcBef>
                          <a:spcPts val="0"/>
                        </a:spcBef>
                        <a:spcAft>
                          <a:spcPts val="0"/>
                        </a:spcAft>
                      </a:pPr>
                      <a:r>
                        <a:rPr lang="en-US" sz="2800">
                          <a:effectLst/>
                          <a:latin typeface="Arial"/>
                          <a:ea typeface="Times New Roman"/>
                          <a:cs typeface="Times New Roman"/>
                        </a:rPr>
                        <a:t>Maybe</a:t>
                      </a:r>
                      <a:endParaRPr lang="en-US" sz="2800">
                        <a:effectLst/>
                        <a:latin typeface="Cambria"/>
                        <a:ea typeface="ＭＳ 明朝"/>
                        <a:cs typeface="Times New Roman"/>
                      </a:endParaRPr>
                    </a:p>
                  </a:txBody>
                  <a:tcPr marL="68580" marR="68580" marT="0" marB="0" anchor="b"/>
                </a:tc>
                <a:tc>
                  <a:txBody>
                    <a:bodyPr/>
                    <a:lstStyle/>
                    <a:p>
                      <a:pPr marL="0" marR="0" algn="ctr">
                        <a:spcBef>
                          <a:spcPts val="0"/>
                        </a:spcBef>
                        <a:spcAft>
                          <a:spcPts val="0"/>
                        </a:spcAft>
                      </a:pPr>
                      <a:r>
                        <a:rPr lang="en-US" sz="2800" dirty="0" smtClean="0">
                          <a:effectLst/>
                          <a:latin typeface="Arial"/>
                          <a:ea typeface="Times New Roman"/>
                          <a:cs typeface="Times New Roman"/>
                        </a:rPr>
                        <a:t>34%</a:t>
                      </a:r>
                      <a:endParaRPr lang="en-US" sz="2800" dirty="0">
                        <a:effectLst/>
                        <a:latin typeface="Cambria"/>
                        <a:ea typeface="ＭＳ 明朝"/>
                        <a:cs typeface="Times New Roman"/>
                      </a:endParaRPr>
                    </a:p>
                  </a:txBody>
                  <a:tcPr marL="68580" marR="68580" marT="0" marB="0" anchor="b"/>
                </a:tc>
              </a:tr>
              <a:tr h="370840">
                <a:tc>
                  <a:txBody>
                    <a:bodyPr/>
                    <a:lstStyle/>
                    <a:p>
                      <a:pPr marL="0" marR="0">
                        <a:spcBef>
                          <a:spcPts val="0"/>
                        </a:spcBef>
                        <a:spcAft>
                          <a:spcPts val="0"/>
                        </a:spcAft>
                      </a:pPr>
                      <a:r>
                        <a:rPr lang="en-US" sz="2800">
                          <a:effectLst/>
                          <a:latin typeface="Arial"/>
                          <a:ea typeface="Times New Roman"/>
                          <a:cs typeface="Times New Roman"/>
                        </a:rPr>
                        <a:t>No</a:t>
                      </a:r>
                      <a:endParaRPr lang="en-US" sz="2800">
                        <a:effectLst/>
                        <a:latin typeface="Cambria"/>
                        <a:ea typeface="ＭＳ 明朝"/>
                        <a:cs typeface="Times New Roman"/>
                      </a:endParaRPr>
                    </a:p>
                  </a:txBody>
                  <a:tcPr marL="68580" marR="68580" marT="0" marB="0" anchor="b"/>
                </a:tc>
                <a:tc>
                  <a:txBody>
                    <a:bodyPr/>
                    <a:lstStyle/>
                    <a:p>
                      <a:pPr marL="0" marR="0" algn="ctr">
                        <a:spcBef>
                          <a:spcPts val="0"/>
                        </a:spcBef>
                        <a:spcAft>
                          <a:spcPts val="0"/>
                        </a:spcAft>
                      </a:pPr>
                      <a:r>
                        <a:rPr lang="en-US" sz="2800" dirty="0" smtClean="0">
                          <a:effectLst/>
                          <a:latin typeface="Arial"/>
                          <a:ea typeface="Times New Roman"/>
                          <a:cs typeface="Times New Roman"/>
                        </a:rPr>
                        <a:t>51%</a:t>
                      </a:r>
                      <a:endParaRPr lang="en-US" sz="2800" dirty="0">
                        <a:effectLst/>
                        <a:latin typeface="Cambria"/>
                        <a:ea typeface="ＭＳ 明朝"/>
                        <a:cs typeface="Times New Roman"/>
                      </a:endParaRPr>
                    </a:p>
                  </a:txBody>
                  <a:tcPr marL="68580" marR="68580" marT="0" marB="0" anchor="b"/>
                </a:tc>
              </a:tr>
            </a:tbl>
          </a:graphicData>
        </a:graphic>
      </p:graphicFrame>
      <p:sp>
        <p:nvSpPr>
          <p:cNvPr id="2" name="Slide Number Placeholder 1"/>
          <p:cNvSpPr>
            <a:spLocks noGrp="1"/>
          </p:cNvSpPr>
          <p:nvPr>
            <p:ph type="sldNum" sz="quarter" idx="12"/>
          </p:nvPr>
        </p:nvSpPr>
        <p:spPr/>
        <p:txBody>
          <a:bodyPr/>
          <a:lstStyle/>
          <a:p>
            <a:fld id="{4EB4F01A-2969-3A48-A665-C2835505F580}" type="slidenum">
              <a:rPr lang="en-US" smtClean="0"/>
              <a:t>84</a:t>
            </a:fld>
            <a:endParaRPr lang="en-US"/>
          </a:p>
        </p:txBody>
      </p:sp>
      <p:sp>
        <p:nvSpPr>
          <p:cNvPr id="3" name="Title 2"/>
          <p:cNvSpPr>
            <a:spLocks noGrp="1"/>
          </p:cNvSpPr>
          <p:nvPr>
            <p:ph type="title"/>
          </p:nvPr>
        </p:nvSpPr>
        <p:spPr/>
        <p:txBody>
          <a:bodyPr/>
          <a:lstStyle/>
          <a:p>
            <a:r>
              <a:rPr lang="en-US" dirty="0"/>
              <a:t>Failure to Adopt</a:t>
            </a:r>
          </a:p>
        </p:txBody>
      </p:sp>
    </p:spTree>
    <p:extLst>
      <p:ext uri="{BB962C8B-B14F-4D97-AF65-F5344CB8AC3E}">
        <p14:creationId xmlns:p14="http://schemas.microsoft.com/office/powerpoint/2010/main" val="10765318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“The most honest answer I can give you is if it had the blessing of my {seed company} production manager, I would do it. If not, I won’t touch it with a 10 foot pole, </a:t>
            </a:r>
            <a:r>
              <a:rPr lang="en-US"/>
              <a:t>I </a:t>
            </a:r>
            <a:r>
              <a:rPr lang="en-US" smtClean="0"/>
              <a:t>don’t </a:t>
            </a:r>
            <a:r>
              <a:rPr lang="en-US" dirty="0"/>
              <a:t>care how much it pays.”  </a:t>
            </a:r>
          </a:p>
          <a:p>
            <a:pPr marL="0" indent="0">
              <a:buNone/>
            </a:pPr>
            <a:endParaRPr lang="en-US" dirty="0"/>
          </a:p>
        </p:txBody>
      </p:sp>
      <p:sp>
        <p:nvSpPr>
          <p:cNvPr id="2" name="Slide Number Placeholder 1"/>
          <p:cNvSpPr>
            <a:spLocks noGrp="1"/>
          </p:cNvSpPr>
          <p:nvPr>
            <p:ph type="sldNum" sz="quarter" idx="12"/>
          </p:nvPr>
        </p:nvSpPr>
        <p:spPr/>
        <p:txBody>
          <a:bodyPr/>
          <a:lstStyle/>
          <a:p>
            <a:fld id="{4EB4F01A-2969-3A48-A665-C2835505F580}" type="slidenum">
              <a:rPr lang="en-US" smtClean="0"/>
              <a:t>85</a:t>
            </a:fld>
            <a:endParaRPr lang="en-US"/>
          </a:p>
        </p:txBody>
      </p:sp>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3828605423"/>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What?</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Market-based climate policy</a:t>
            </a:r>
          </a:p>
          <a:p>
            <a:pPr marL="514350" indent="-514350">
              <a:buFont typeface="+mj-lt"/>
              <a:buAutoNum type="arabicPeriod"/>
            </a:pPr>
            <a:endParaRPr lang="en-US" dirty="0"/>
          </a:p>
          <a:p>
            <a:pPr marL="514350" indent="-514350">
              <a:buFont typeface="+mj-lt"/>
              <a:buAutoNum type="arabicPeriod"/>
            </a:pPr>
            <a:r>
              <a:rPr lang="en-US" dirty="0" smtClean="0"/>
              <a:t>Climate Denial</a:t>
            </a:r>
          </a:p>
          <a:p>
            <a:pPr marL="514350" indent="-514350">
              <a:buFont typeface="+mj-lt"/>
              <a:buAutoNum type="arabicPeriod"/>
            </a:pPr>
            <a:endParaRPr lang="en-US" dirty="0"/>
          </a:p>
          <a:p>
            <a:pPr marL="514350" indent="-514350">
              <a:buFont typeface="+mj-lt"/>
              <a:buAutoNum type="arabicPeriod"/>
            </a:pPr>
            <a:r>
              <a:rPr lang="en-US" dirty="0" smtClean="0"/>
              <a:t>Interdisciplinary conservation research</a:t>
            </a:r>
          </a:p>
        </p:txBody>
      </p:sp>
      <p:sp>
        <p:nvSpPr>
          <p:cNvPr id="4" name="Slide Number Placeholder 3"/>
          <p:cNvSpPr>
            <a:spLocks noGrp="1"/>
          </p:cNvSpPr>
          <p:nvPr>
            <p:ph type="sldNum" sz="quarter" idx="12"/>
          </p:nvPr>
        </p:nvSpPr>
        <p:spPr/>
        <p:txBody>
          <a:bodyPr/>
          <a:lstStyle/>
          <a:p>
            <a:fld id="{4EB4F01A-2969-3A48-A665-C2835505F580}" type="slidenum">
              <a:rPr lang="en-US" smtClean="0"/>
              <a:t>86</a:t>
            </a:fld>
            <a:endParaRPr lang="en-US"/>
          </a:p>
        </p:txBody>
      </p:sp>
    </p:spTree>
    <p:extLst>
      <p:ext uri="{BB962C8B-B14F-4D97-AF65-F5344CB8AC3E}">
        <p14:creationId xmlns:p14="http://schemas.microsoft.com/office/powerpoint/2010/main" val="3827452440"/>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Implications</a:t>
            </a:r>
            <a:endParaRPr lang="en-US" dirty="0"/>
          </a:p>
        </p:txBody>
      </p:sp>
      <p:sp>
        <p:nvSpPr>
          <p:cNvPr id="3" name="Content Placeholder 2"/>
          <p:cNvSpPr>
            <a:spLocks noGrp="1"/>
          </p:cNvSpPr>
          <p:nvPr>
            <p:ph idx="1"/>
          </p:nvPr>
        </p:nvSpPr>
        <p:spPr/>
        <p:txBody>
          <a:bodyPr/>
          <a:lstStyle/>
          <a:p>
            <a:r>
              <a:rPr lang="en-US" dirty="0"/>
              <a:t>Policy Implications: Neoliberal regulations</a:t>
            </a:r>
          </a:p>
          <a:p>
            <a:endParaRPr lang="en-US" dirty="0"/>
          </a:p>
          <a:p>
            <a:r>
              <a:rPr lang="en-US" dirty="0"/>
              <a:t>Changing roles of state and market</a:t>
            </a:r>
          </a:p>
          <a:p>
            <a:endParaRPr lang="en-US" dirty="0"/>
          </a:p>
          <a:p>
            <a:r>
              <a:rPr lang="en-US" dirty="0"/>
              <a:t>Classically “liberal”: </a:t>
            </a:r>
          </a:p>
          <a:p>
            <a:pPr lvl="1"/>
            <a:r>
              <a:rPr lang="en-US" dirty="0"/>
              <a:t>Regulations aimed at individual actors and actions</a:t>
            </a:r>
          </a:p>
          <a:p>
            <a:endParaRPr lang="en-US" dirty="0"/>
          </a:p>
        </p:txBody>
      </p:sp>
      <p:sp>
        <p:nvSpPr>
          <p:cNvPr id="4" name="Slide Number Placeholder 3"/>
          <p:cNvSpPr>
            <a:spLocks noGrp="1"/>
          </p:cNvSpPr>
          <p:nvPr>
            <p:ph type="sldNum" sz="quarter" idx="12"/>
          </p:nvPr>
        </p:nvSpPr>
        <p:spPr/>
        <p:txBody>
          <a:bodyPr/>
          <a:lstStyle/>
          <a:p>
            <a:fld id="{4EB4F01A-2969-3A48-A665-C2835505F580}" type="slidenum">
              <a:rPr lang="en-US" smtClean="0"/>
              <a:t>87</a:t>
            </a:fld>
            <a:endParaRPr lang="en-US"/>
          </a:p>
        </p:txBody>
      </p:sp>
    </p:spTree>
    <p:extLst>
      <p:ext uri="{BB962C8B-B14F-4D97-AF65-F5344CB8AC3E}">
        <p14:creationId xmlns:p14="http://schemas.microsoft.com/office/powerpoint/2010/main" val="1546681836"/>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Implications</a:t>
            </a:r>
            <a:endParaRPr lang="en-US" dirty="0"/>
          </a:p>
        </p:txBody>
      </p:sp>
      <p:sp>
        <p:nvSpPr>
          <p:cNvPr id="3" name="Content Placeholder 2"/>
          <p:cNvSpPr>
            <a:spLocks noGrp="1"/>
          </p:cNvSpPr>
          <p:nvPr>
            <p:ph idx="1"/>
          </p:nvPr>
        </p:nvSpPr>
        <p:spPr/>
        <p:txBody>
          <a:bodyPr>
            <a:normAutofit/>
          </a:bodyPr>
          <a:lstStyle/>
          <a:p>
            <a:r>
              <a:rPr lang="en-US" dirty="0" smtClean="0"/>
              <a:t>Tripartite dimensions</a:t>
            </a:r>
          </a:p>
          <a:p>
            <a:endParaRPr lang="en-US" dirty="0" smtClean="0"/>
          </a:p>
          <a:p>
            <a:r>
              <a:rPr lang="en-US" dirty="0" smtClean="0"/>
              <a:t>Existing policies focused only on either Possibility or Gainfulness</a:t>
            </a:r>
          </a:p>
          <a:p>
            <a:pPr lvl="1"/>
            <a:r>
              <a:rPr lang="en-US" dirty="0" smtClean="0"/>
              <a:t>Don’t recognize rural climate change denial</a:t>
            </a:r>
          </a:p>
          <a:p>
            <a:pPr lvl="1"/>
            <a:r>
              <a:rPr lang="en-US" dirty="0" smtClean="0"/>
              <a:t>Don’t recognize </a:t>
            </a:r>
            <a:r>
              <a:rPr lang="en-US" dirty="0" err="1" smtClean="0"/>
              <a:t>productivist</a:t>
            </a:r>
            <a:r>
              <a:rPr lang="en-US" dirty="0" smtClean="0"/>
              <a:t> social norms</a:t>
            </a:r>
          </a:p>
          <a:p>
            <a:pPr lvl="1"/>
            <a:r>
              <a:rPr lang="en-US" dirty="0" smtClean="0"/>
              <a:t>Don’t recognize structural constraints</a:t>
            </a:r>
            <a:endParaRPr lang="en-US" dirty="0"/>
          </a:p>
          <a:p>
            <a:endParaRPr lang="en-US" dirty="0"/>
          </a:p>
          <a:p>
            <a:pPr lvl="1"/>
            <a:endParaRPr lang="en-US" dirty="0" smtClean="0"/>
          </a:p>
        </p:txBody>
      </p:sp>
      <p:sp>
        <p:nvSpPr>
          <p:cNvPr id="4" name="Slide Number Placeholder 3"/>
          <p:cNvSpPr>
            <a:spLocks noGrp="1"/>
          </p:cNvSpPr>
          <p:nvPr>
            <p:ph type="sldNum" sz="quarter" idx="12"/>
          </p:nvPr>
        </p:nvSpPr>
        <p:spPr/>
        <p:txBody>
          <a:bodyPr/>
          <a:lstStyle/>
          <a:p>
            <a:fld id="{4EB4F01A-2969-3A48-A665-C2835505F580}" type="slidenum">
              <a:rPr lang="en-US" smtClean="0"/>
              <a:t>88</a:t>
            </a:fld>
            <a:endParaRPr lang="en-US"/>
          </a:p>
        </p:txBody>
      </p:sp>
    </p:spTree>
    <p:extLst>
      <p:ext uri="{BB962C8B-B14F-4D97-AF65-F5344CB8AC3E}">
        <p14:creationId xmlns:p14="http://schemas.microsoft.com/office/powerpoint/2010/main" val="7916169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Implications</a:t>
            </a:r>
            <a:endParaRPr lang="en-US" dirty="0"/>
          </a:p>
        </p:txBody>
      </p:sp>
      <p:sp>
        <p:nvSpPr>
          <p:cNvPr id="3" name="Content Placeholder 2"/>
          <p:cNvSpPr>
            <a:spLocks noGrp="1"/>
          </p:cNvSpPr>
          <p:nvPr>
            <p:ph idx="1"/>
          </p:nvPr>
        </p:nvSpPr>
        <p:spPr/>
        <p:txBody>
          <a:bodyPr>
            <a:normAutofit/>
          </a:bodyPr>
          <a:lstStyle/>
          <a:p>
            <a:r>
              <a:rPr lang="en-US" dirty="0"/>
              <a:t>Possibility</a:t>
            </a:r>
            <a:r>
              <a:rPr lang="en-US" dirty="0" smtClean="0"/>
              <a:t>:</a:t>
            </a:r>
          </a:p>
          <a:p>
            <a:endParaRPr lang="en-US" dirty="0" smtClean="0"/>
          </a:p>
          <a:p>
            <a:r>
              <a:rPr lang="en-US" dirty="0" smtClean="0"/>
              <a:t>Without recognition of ecological reality of anthropogenic climate change, policy is doomed to fail</a:t>
            </a:r>
            <a:endParaRPr lang="en-US" dirty="0"/>
          </a:p>
          <a:p>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4EB4F01A-2969-3A48-A665-C2835505F580}" type="slidenum">
              <a:rPr lang="en-US" smtClean="0"/>
              <a:t>89</a:t>
            </a:fld>
            <a:endParaRPr lang="en-US"/>
          </a:p>
        </p:txBody>
      </p:sp>
    </p:spTree>
    <p:extLst>
      <p:ext uri="{BB962C8B-B14F-4D97-AF65-F5344CB8AC3E}">
        <p14:creationId xmlns:p14="http://schemas.microsoft.com/office/powerpoint/2010/main" val="2596417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1799"/>
            <a:ext cx="8229600" cy="1143000"/>
          </a:xfrm>
          <a:solidFill>
            <a:schemeClr val="accent1">
              <a:lumMod val="40000"/>
              <a:lumOff val="60000"/>
            </a:schemeClr>
          </a:solidFill>
          <a:ln>
            <a:solidFill>
              <a:schemeClr val="tx2"/>
            </a:solidFill>
          </a:ln>
        </p:spPr>
        <p:txBody>
          <a:bodyPr>
            <a:normAutofit fontScale="90000"/>
          </a:bodyPr>
          <a:lstStyle/>
          <a:p>
            <a:r>
              <a:rPr lang="en-US" dirty="0"/>
              <a:t>Political Economy of Seed Corn</a:t>
            </a:r>
            <a:br>
              <a:rPr lang="en-US" dirty="0"/>
            </a:br>
            <a:r>
              <a:rPr lang="en-US" dirty="0"/>
              <a:t>2</a:t>
            </a:r>
            <a:r>
              <a:rPr lang="en-US" dirty="0" smtClean="0"/>
              <a:t>. Intellectual Property Rights</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a:t>“Well, some </a:t>
            </a:r>
            <a:r>
              <a:rPr lang="en-US" dirty="0" err="1"/>
              <a:t>inbreds</a:t>
            </a:r>
            <a:r>
              <a:rPr lang="en-US" dirty="0"/>
              <a:t> will only produce 60 </a:t>
            </a:r>
            <a:r>
              <a:rPr lang="en-US" dirty="0" smtClean="0"/>
              <a:t>bushel </a:t>
            </a:r>
            <a:r>
              <a:rPr lang="en-US" dirty="0"/>
              <a:t>and some </a:t>
            </a:r>
            <a:r>
              <a:rPr lang="en-US" dirty="0" err="1"/>
              <a:t>inbreds</a:t>
            </a:r>
            <a:r>
              <a:rPr lang="en-US" dirty="0"/>
              <a:t> will produce 120, 130, 140, 150. So, you have no idea what you’re really putting out </a:t>
            </a:r>
            <a:r>
              <a:rPr lang="en-US" dirty="0" smtClean="0"/>
              <a:t>there</a:t>
            </a:r>
            <a:r>
              <a:rPr lang="en-US" dirty="0"/>
              <a:t>…. We can’t calculate anything</a:t>
            </a:r>
            <a:r>
              <a:rPr lang="en-US" dirty="0" smtClean="0"/>
              <a:t>.”</a:t>
            </a:r>
            <a:endParaRPr lang="en-US" dirty="0"/>
          </a:p>
          <a:p>
            <a:pPr marL="0" indent="0">
              <a:buNone/>
            </a:pPr>
            <a:endParaRPr lang="en-US" dirty="0"/>
          </a:p>
          <a:p>
            <a:pPr marL="0" indent="0">
              <a:buNone/>
            </a:pPr>
            <a:r>
              <a:rPr lang="en-US" dirty="0"/>
              <a:t>“We didn’t even know what we were growing…If you don’t have the yield potential, it’s like you’re shooting in the dark.</a:t>
            </a:r>
            <a:r>
              <a:rPr lang="en-US" dirty="0" smtClean="0"/>
              <a:t>”</a:t>
            </a:r>
            <a:endParaRPr lang="en-US" dirty="0"/>
          </a:p>
        </p:txBody>
      </p:sp>
      <p:sp>
        <p:nvSpPr>
          <p:cNvPr id="4" name="Slide Number Placeholder 3"/>
          <p:cNvSpPr>
            <a:spLocks noGrp="1"/>
          </p:cNvSpPr>
          <p:nvPr>
            <p:ph type="sldNum" sz="quarter" idx="12"/>
          </p:nvPr>
        </p:nvSpPr>
        <p:spPr/>
        <p:txBody>
          <a:bodyPr/>
          <a:lstStyle/>
          <a:p>
            <a:fld id="{4EB4F01A-2969-3A48-A665-C2835505F580}" type="slidenum">
              <a:rPr lang="en-US" smtClean="0"/>
              <a:t>9</a:t>
            </a:fld>
            <a:endParaRPr lang="en-US"/>
          </a:p>
        </p:txBody>
      </p:sp>
    </p:spTree>
    <p:extLst>
      <p:ext uri="{BB962C8B-B14F-4D97-AF65-F5344CB8AC3E}">
        <p14:creationId xmlns:p14="http://schemas.microsoft.com/office/powerpoint/2010/main" val="34743099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A4A4A4"/>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Possibility</a:t>
            </a:r>
            <a:endParaRPr lang="en-US" dirty="0"/>
          </a:p>
        </p:txBody>
      </p:sp>
      <p:sp>
        <p:nvSpPr>
          <p:cNvPr id="3" name="Content Placeholder 2"/>
          <p:cNvSpPr>
            <a:spLocks noGrp="1"/>
          </p:cNvSpPr>
          <p:nvPr>
            <p:ph idx="1"/>
          </p:nvPr>
        </p:nvSpPr>
        <p:spPr/>
        <p:txBody>
          <a:bodyPr/>
          <a:lstStyle/>
          <a:p>
            <a:pPr marL="342900" lvl="1" indent="-342900">
              <a:buFont typeface="Arial"/>
              <a:buChar char="•"/>
            </a:pPr>
            <a:r>
              <a:rPr lang="en-GB" dirty="0" smtClean="0"/>
              <a:t>University Extension services</a:t>
            </a:r>
          </a:p>
          <a:p>
            <a:pPr marL="742950" lvl="2" indent="-342900"/>
            <a:r>
              <a:rPr lang="en-GB" dirty="0"/>
              <a:t>31% </a:t>
            </a:r>
            <a:r>
              <a:rPr lang="en-GB" dirty="0" smtClean="0"/>
              <a:t>rely on </a:t>
            </a:r>
            <a:r>
              <a:rPr lang="en-GB" dirty="0"/>
              <a:t>University Extension for information regarding nitrogen </a:t>
            </a:r>
            <a:r>
              <a:rPr lang="en-GB" dirty="0" smtClean="0"/>
              <a:t>fertilize</a:t>
            </a:r>
            <a:r>
              <a:rPr lang="en-US" dirty="0" smtClean="0"/>
              <a:t>r</a:t>
            </a:r>
          </a:p>
          <a:p>
            <a:pPr marL="742950" lvl="2" indent="-342900"/>
            <a:r>
              <a:rPr lang="en-GB" dirty="0"/>
              <a:t>16% reported that the University was their most important source of information, second only to seed companies at 18%</a:t>
            </a:r>
            <a:r>
              <a:rPr lang="en-US" dirty="0"/>
              <a:t> </a:t>
            </a:r>
            <a:endParaRPr lang="en-GB" dirty="0"/>
          </a:p>
          <a:p>
            <a:pPr marL="0" lvl="1" indent="0">
              <a:buNone/>
            </a:pPr>
            <a:endParaRPr lang="en-GB" dirty="0"/>
          </a:p>
          <a:p>
            <a:pPr marL="342900" lvl="1" indent="-342900">
              <a:buFont typeface="Arial"/>
              <a:buChar char="•"/>
            </a:pPr>
            <a:r>
              <a:rPr lang="en-GB" dirty="0" smtClean="0"/>
              <a:t>“</a:t>
            </a:r>
            <a:r>
              <a:rPr lang="en-GB" dirty="0"/>
              <a:t>This information should be available to us through Extension. It never entered my mind.”</a:t>
            </a:r>
            <a:r>
              <a:rPr lang="en-US" dirty="0"/>
              <a:t> </a:t>
            </a:r>
          </a:p>
          <a:p>
            <a:endParaRPr lang="en-US" dirty="0"/>
          </a:p>
        </p:txBody>
      </p:sp>
      <p:sp>
        <p:nvSpPr>
          <p:cNvPr id="4" name="Slide Number Placeholder 3"/>
          <p:cNvSpPr>
            <a:spLocks noGrp="1"/>
          </p:cNvSpPr>
          <p:nvPr>
            <p:ph type="sldNum" sz="quarter" idx="12"/>
          </p:nvPr>
        </p:nvSpPr>
        <p:spPr/>
        <p:txBody>
          <a:bodyPr/>
          <a:lstStyle/>
          <a:p>
            <a:fld id="{4EB4F01A-2969-3A48-A665-C2835505F580}" type="slidenum">
              <a:rPr lang="en-US" smtClean="0"/>
              <a:t>90</a:t>
            </a:fld>
            <a:endParaRPr lang="en-US"/>
          </a:p>
        </p:txBody>
      </p:sp>
    </p:spTree>
    <p:extLst>
      <p:ext uri="{BB962C8B-B14F-4D97-AF65-F5344CB8AC3E}">
        <p14:creationId xmlns:p14="http://schemas.microsoft.com/office/powerpoint/2010/main" val="32503675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Implications</a:t>
            </a:r>
            <a:endParaRPr lang="en-US" dirty="0"/>
          </a:p>
        </p:txBody>
      </p:sp>
      <p:sp>
        <p:nvSpPr>
          <p:cNvPr id="3" name="Content Placeholder 2"/>
          <p:cNvSpPr>
            <a:spLocks noGrp="1"/>
          </p:cNvSpPr>
          <p:nvPr>
            <p:ph idx="1"/>
          </p:nvPr>
        </p:nvSpPr>
        <p:spPr>
          <a:xfrm>
            <a:off x="223280" y="1600200"/>
            <a:ext cx="8463520" cy="4525963"/>
          </a:xfrm>
        </p:spPr>
        <p:txBody>
          <a:bodyPr/>
          <a:lstStyle/>
          <a:p>
            <a:r>
              <a:rPr lang="en-US" dirty="0"/>
              <a:t>Adaptability</a:t>
            </a:r>
            <a:r>
              <a:rPr lang="en-US" dirty="0" smtClean="0"/>
              <a:t>:</a:t>
            </a:r>
          </a:p>
          <a:p>
            <a:pPr lvl="1"/>
            <a:r>
              <a:rPr lang="en-US" dirty="0" smtClean="0"/>
              <a:t>Redefining “the good farmer”</a:t>
            </a:r>
            <a:endParaRPr lang="en-US" dirty="0"/>
          </a:p>
          <a:p>
            <a:pPr marL="0" indent="0">
              <a:buNone/>
            </a:pPr>
            <a:endParaRPr lang="en-US" dirty="0"/>
          </a:p>
          <a:p>
            <a:r>
              <a:rPr lang="en-US" dirty="0"/>
              <a:t>Performance-based environmental </a:t>
            </a:r>
            <a:r>
              <a:rPr lang="en-US" dirty="0" smtClean="0"/>
              <a:t>management </a:t>
            </a:r>
            <a:r>
              <a:rPr lang="en-US" sz="1800" dirty="0" smtClean="0"/>
              <a:t>(McGuire et al. 2013)</a:t>
            </a:r>
            <a:endParaRPr lang="en-US" dirty="0"/>
          </a:p>
          <a:p>
            <a:endParaRPr lang="en-US" sz="1800" dirty="0" smtClean="0"/>
          </a:p>
          <a:p>
            <a:pPr lvl="1"/>
            <a:endParaRPr lang="en-US" dirty="0"/>
          </a:p>
        </p:txBody>
      </p:sp>
      <p:sp>
        <p:nvSpPr>
          <p:cNvPr id="4" name="Slide Number Placeholder 3"/>
          <p:cNvSpPr>
            <a:spLocks noGrp="1"/>
          </p:cNvSpPr>
          <p:nvPr>
            <p:ph type="sldNum" sz="quarter" idx="12"/>
          </p:nvPr>
        </p:nvSpPr>
        <p:spPr/>
        <p:txBody>
          <a:bodyPr/>
          <a:lstStyle/>
          <a:p>
            <a:fld id="{4EB4F01A-2969-3A48-A665-C2835505F580}" type="slidenum">
              <a:rPr lang="en-US" smtClean="0"/>
              <a:t>91</a:t>
            </a:fld>
            <a:endParaRPr lang="en-US"/>
          </a:p>
        </p:txBody>
      </p:sp>
    </p:spTree>
    <p:extLst>
      <p:ext uri="{BB962C8B-B14F-4D97-AF65-F5344CB8AC3E}">
        <p14:creationId xmlns:p14="http://schemas.microsoft.com/office/powerpoint/2010/main" val="17691307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Implications: Adaptability</a:t>
            </a:r>
            <a:endParaRPr lang="en-US" dirty="0"/>
          </a:p>
        </p:txBody>
      </p:sp>
      <p:sp>
        <p:nvSpPr>
          <p:cNvPr id="3" name="Content Placeholder 2"/>
          <p:cNvSpPr>
            <a:spLocks noGrp="1"/>
          </p:cNvSpPr>
          <p:nvPr>
            <p:ph idx="1"/>
          </p:nvPr>
        </p:nvSpPr>
        <p:spPr/>
        <p:txBody>
          <a:bodyPr>
            <a:normAutofit fontScale="92500" lnSpcReduction="10000"/>
          </a:bodyPr>
          <a:lstStyle/>
          <a:p>
            <a:r>
              <a:rPr lang="en-US" dirty="0"/>
              <a:t>Payments themselves should reflect different </a:t>
            </a:r>
            <a:r>
              <a:rPr lang="en-US" dirty="0" smtClean="0"/>
              <a:t>measures</a:t>
            </a:r>
          </a:p>
          <a:p>
            <a:pPr lvl="1"/>
            <a:r>
              <a:rPr lang="en-US" dirty="0" smtClean="0"/>
              <a:t>Efficiency, not net application</a:t>
            </a:r>
            <a:endParaRPr lang="en-US" dirty="0"/>
          </a:p>
          <a:p>
            <a:pPr marL="0" lvl="0" indent="0">
              <a:buNone/>
            </a:pPr>
            <a:endParaRPr lang="en-US" dirty="0" smtClean="0"/>
          </a:p>
          <a:p>
            <a:pPr lvl="0"/>
            <a:endParaRPr lang="en-US" dirty="0"/>
          </a:p>
          <a:p>
            <a:pPr lvl="0"/>
            <a:r>
              <a:rPr lang="en-US" dirty="0" smtClean="0"/>
              <a:t>“</a:t>
            </a:r>
            <a:r>
              <a:rPr lang="en-US" dirty="0"/>
              <a:t>This type of program rewards the most </a:t>
            </a:r>
            <a:r>
              <a:rPr lang="en-US" dirty="0" smtClean="0"/>
              <a:t>inefficient. </a:t>
            </a:r>
            <a:r>
              <a:rPr lang="en-US" dirty="0"/>
              <a:t>S</a:t>
            </a:r>
            <a:r>
              <a:rPr lang="en-US" dirty="0" smtClean="0"/>
              <a:t>o </a:t>
            </a:r>
            <a:r>
              <a:rPr lang="en-US" dirty="0"/>
              <a:t>if I’m just out there throwing N on and I can reduce my rates much greater than X can, who  is being very efficient, I’m going to benefit more from this program.” </a:t>
            </a:r>
          </a:p>
          <a:p>
            <a:endParaRPr lang="en-US" dirty="0"/>
          </a:p>
        </p:txBody>
      </p:sp>
      <p:sp>
        <p:nvSpPr>
          <p:cNvPr id="4" name="Slide Number Placeholder 3"/>
          <p:cNvSpPr>
            <a:spLocks noGrp="1"/>
          </p:cNvSpPr>
          <p:nvPr>
            <p:ph type="sldNum" sz="quarter" idx="12"/>
          </p:nvPr>
        </p:nvSpPr>
        <p:spPr/>
        <p:txBody>
          <a:bodyPr/>
          <a:lstStyle/>
          <a:p>
            <a:fld id="{4EB4F01A-2969-3A48-A665-C2835505F580}" type="slidenum">
              <a:rPr lang="en-US" smtClean="0"/>
              <a:t>92</a:t>
            </a:fld>
            <a:endParaRPr lang="en-US"/>
          </a:p>
        </p:txBody>
      </p:sp>
    </p:spTree>
    <p:extLst>
      <p:ext uri="{BB962C8B-B14F-4D97-AF65-F5344CB8AC3E}">
        <p14:creationId xmlns:p14="http://schemas.microsoft.com/office/powerpoint/2010/main" val="20268199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Implications</a:t>
            </a:r>
            <a:endParaRPr lang="en-US" dirty="0"/>
          </a:p>
        </p:txBody>
      </p:sp>
      <p:sp>
        <p:nvSpPr>
          <p:cNvPr id="3" name="Content Placeholder 2"/>
          <p:cNvSpPr>
            <a:spLocks noGrp="1"/>
          </p:cNvSpPr>
          <p:nvPr>
            <p:ph idx="1"/>
          </p:nvPr>
        </p:nvSpPr>
        <p:spPr/>
        <p:txBody>
          <a:bodyPr/>
          <a:lstStyle/>
          <a:p>
            <a:r>
              <a:rPr lang="en-US" dirty="0"/>
              <a:t>Structural reforms</a:t>
            </a:r>
          </a:p>
          <a:p>
            <a:pPr lvl="1"/>
            <a:r>
              <a:rPr lang="en-US" dirty="0"/>
              <a:t>De-concentration</a:t>
            </a:r>
          </a:p>
          <a:p>
            <a:pPr lvl="1"/>
            <a:r>
              <a:rPr lang="en-US" dirty="0"/>
              <a:t>Precautionary principle: slower introduction of GE</a:t>
            </a:r>
          </a:p>
          <a:p>
            <a:pPr lvl="1"/>
            <a:r>
              <a:rPr lang="en-US" dirty="0"/>
              <a:t>Contract reforms</a:t>
            </a:r>
          </a:p>
          <a:p>
            <a:pPr lvl="1"/>
            <a:endParaRPr lang="en-US" dirty="0"/>
          </a:p>
          <a:p>
            <a:r>
              <a:rPr lang="en-US" dirty="0"/>
              <a:t>Traditional regulatory </a:t>
            </a:r>
            <a:r>
              <a:rPr lang="en-US"/>
              <a:t>approach </a:t>
            </a:r>
            <a:r>
              <a:rPr lang="en-US" smtClean="0"/>
              <a:t>is </a:t>
            </a:r>
            <a:r>
              <a:rPr lang="en-US" dirty="0"/>
              <a:t>unlikely</a:t>
            </a:r>
          </a:p>
          <a:p>
            <a:endParaRPr lang="en-US" dirty="0"/>
          </a:p>
        </p:txBody>
      </p:sp>
      <p:sp>
        <p:nvSpPr>
          <p:cNvPr id="4" name="Slide Number Placeholder 3"/>
          <p:cNvSpPr>
            <a:spLocks noGrp="1"/>
          </p:cNvSpPr>
          <p:nvPr>
            <p:ph type="sldNum" sz="quarter" idx="12"/>
          </p:nvPr>
        </p:nvSpPr>
        <p:spPr/>
        <p:txBody>
          <a:bodyPr/>
          <a:lstStyle/>
          <a:p>
            <a:fld id="{4EB4F01A-2969-3A48-A665-C2835505F580}" type="slidenum">
              <a:rPr lang="en-US" smtClean="0"/>
              <a:t>93</a:t>
            </a:fld>
            <a:endParaRPr lang="en-US"/>
          </a:p>
        </p:txBody>
      </p:sp>
    </p:spTree>
    <p:extLst>
      <p:ext uri="{BB962C8B-B14F-4D97-AF65-F5344CB8AC3E}">
        <p14:creationId xmlns:p14="http://schemas.microsoft.com/office/powerpoint/2010/main" val="42423143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Political Economy of Farmers’ Climate Change Denial</a:t>
            </a:r>
            <a:endParaRPr lang="en-US" sz="3600"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endParaRPr lang="en-US" dirty="0"/>
          </a:p>
          <a:p>
            <a:r>
              <a:rPr lang="en-US" dirty="0" smtClean="0"/>
              <a:t>Theory still relevant</a:t>
            </a:r>
            <a:endParaRPr lang="en-US" dirty="0"/>
          </a:p>
        </p:txBody>
      </p:sp>
      <p:graphicFrame>
        <p:nvGraphicFramePr>
          <p:cNvPr id="5" name="Content Placeholder 3"/>
          <p:cNvGraphicFramePr>
            <a:graphicFrameLocks/>
          </p:cNvGraphicFramePr>
          <p:nvPr>
            <p:extLst>
              <p:ext uri="{D42A27DB-BD31-4B8C-83A1-F6EECF244321}">
                <p14:modId xmlns:p14="http://schemas.microsoft.com/office/powerpoint/2010/main" val="2493878806"/>
              </p:ext>
            </p:extLst>
          </p:nvPr>
        </p:nvGraphicFramePr>
        <p:xfrm>
          <a:off x="457200" y="2595086"/>
          <a:ext cx="8229600" cy="1706879"/>
        </p:xfrm>
        <a:graphic>
          <a:graphicData uri="http://schemas.openxmlformats.org/drawingml/2006/table">
            <a:tbl>
              <a:tblPr firstRow="1" bandRow="1">
                <a:tableStyleId>{5C22544A-7EE6-4342-B048-85BDC9FD1C3A}</a:tableStyleId>
              </a:tblPr>
              <a:tblGrid>
                <a:gridCol w="4114800"/>
                <a:gridCol w="4114800"/>
              </a:tblGrid>
              <a:tr h="370840">
                <a:tc>
                  <a:txBody>
                    <a:bodyPr/>
                    <a:lstStyle/>
                    <a:p>
                      <a:r>
                        <a:rPr lang="en-US" sz="2800" dirty="0" smtClean="0">
                          <a:solidFill>
                            <a:schemeClr val="tx1"/>
                          </a:solidFill>
                        </a:rPr>
                        <a:t>Farmers’ Climate Denial</a:t>
                      </a:r>
                      <a:endParaRPr lang="en-US" sz="28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800" b="0" kern="1200" dirty="0" smtClean="0">
                          <a:solidFill>
                            <a:srgbClr val="000000"/>
                          </a:solidFill>
                          <a:effectLst/>
                          <a:latin typeface="+mn-lt"/>
                          <a:ea typeface="+mn-ea"/>
                          <a:cs typeface="+mn-cs"/>
                        </a:rPr>
                        <a:t>Arbuckle Jr. et al. 2013</a:t>
                      </a:r>
                    </a:p>
                    <a:p>
                      <a:r>
                        <a:rPr lang="en-US" sz="1800" b="0" kern="1200" dirty="0" smtClean="0">
                          <a:solidFill>
                            <a:srgbClr val="000000"/>
                          </a:solidFill>
                          <a:effectLst/>
                          <a:latin typeface="+mn-lt"/>
                          <a:ea typeface="+mn-ea"/>
                          <a:cs typeface="+mn-cs"/>
                        </a:rPr>
                        <a:t>Haden et al. 2012</a:t>
                      </a:r>
                    </a:p>
                    <a:p>
                      <a:r>
                        <a:rPr lang="en-US" sz="1800" b="0" kern="1200" dirty="0" smtClean="0">
                          <a:solidFill>
                            <a:srgbClr val="000000"/>
                          </a:solidFill>
                          <a:effectLst/>
                          <a:latin typeface="+mn-lt"/>
                          <a:ea typeface="+mn-ea"/>
                          <a:cs typeface="+mn-cs"/>
                        </a:rPr>
                        <a:t>Stuart, Schewe, and McDermott 2012 White and </a:t>
                      </a:r>
                      <a:r>
                        <a:rPr lang="en-US" sz="1800" b="0" kern="1200" dirty="0" err="1" smtClean="0">
                          <a:solidFill>
                            <a:srgbClr val="000000"/>
                          </a:solidFill>
                          <a:effectLst/>
                          <a:latin typeface="+mn-lt"/>
                          <a:ea typeface="+mn-ea"/>
                          <a:cs typeface="+mn-cs"/>
                        </a:rPr>
                        <a:t>Selfa</a:t>
                      </a:r>
                      <a:r>
                        <a:rPr lang="en-US" sz="1800" b="0" kern="1200" dirty="0" smtClean="0">
                          <a:solidFill>
                            <a:srgbClr val="000000"/>
                          </a:solidFill>
                          <a:effectLst/>
                          <a:latin typeface="+mn-lt"/>
                          <a:ea typeface="+mn-ea"/>
                          <a:cs typeface="+mn-cs"/>
                        </a:rPr>
                        <a:t> 2013</a:t>
                      </a:r>
                      <a:r>
                        <a:rPr lang="en-US" b="0" dirty="0" smtClean="0">
                          <a:solidFill>
                            <a:srgbClr val="000000"/>
                          </a:solidFill>
                          <a:effectLst/>
                        </a:rPr>
                        <a:t> </a:t>
                      </a:r>
                      <a:endParaRPr lang="en-US" b="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370840">
                <a:tc>
                  <a:txBody>
                    <a:bodyPr/>
                    <a:lstStyle/>
                    <a:p>
                      <a:r>
                        <a:rPr lang="en-US" sz="2800" b="1" i="1" dirty="0" smtClean="0"/>
                        <a:t>Political Economy</a:t>
                      </a:r>
                      <a:endParaRPr lang="en-US" sz="2800" b="1" i="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c>
                  <a:txBody>
                    <a:bodyPr/>
                    <a:lstStyle/>
                    <a:p>
                      <a:r>
                        <a:rPr lang="en-US" b="0" dirty="0" smtClean="0"/>
                        <a:t>Structural constraints</a:t>
                      </a:r>
                      <a:endParaRPr lang="en-US"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r>
            </a:tbl>
          </a:graphicData>
        </a:graphic>
      </p:graphicFrame>
      <p:sp>
        <p:nvSpPr>
          <p:cNvPr id="4" name="Slide Number Placeholder 3"/>
          <p:cNvSpPr>
            <a:spLocks noGrp="1"/>
          </p:cNvSpPr>
          <p:nvPr>
            <p:ph type="sldNum" sz="quarter" idx="12"/>
          </p:nvPr>
        </p:nvSpPr>
        <p:spPr/>
        <p:txBody>
          <a:bodyPr/>
          <a:lstStyle/>
          <a:p>
            <a:fld id="{4EB4F01A-2969-3A48-A665-C2835505F580}" type="slidenum">
              <a:rPr lang="en-US" smtClean="0"/>
              <a:t>94</a:t>
            </a:fld>
            <a:endParaRPr lang="en-US"/>
          </a:p>
        </p:txBody>
      </p:sp>
    </p:spTree>
    <p:extLst>
      <p:ext uri="{BB962C8B-B14F-4D97-AF65-F5344CB8AC3E}">
        <p14:creationId xmlns:p14="http://schemas.microsoft.com/office/powerpoint/2010/main" val="2567592924"/>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Conservation Research</a:t>
            </a:r>
            <a:endParaRPr lang="en-US" dirty="0"/>
          </a:p>
        </p:txBody>
      </p:sp>
      <p:sp>
        <p:nvSpPr>
          <p:cNvPr id="3" name="Content Placeholder 2"/>
          <p:cNvSpPr>
            <a:spLocks noGrp="1"/>
          </p:cNvSpPr>
          <p:nvPr>
            <p:ph idx="1"/>
          </p:nvPr>
        </p:nvSpPr>
        <p:spPr/>
        <p:txBody>
          <a:bodyPr/>
          <a:lstStyle/>
          <a:p>
            <a:r>
              <a:rPr lang="en-US" dirty="0" smtClean="0"/>
              <a:t>Continued need for interdisciplinary research </a:t>
            </a:r>
          </a:p>
          <a:p>
            <a:pPr lvl="1"/>
            <a:r>
              <a:rPr lang="en-US" dirty="0" smtClean="0"/>
              <a:t>Agriculture and climate change</a:t>
            </a:r>
          </a:p>
          <a:p>
            <a:pPr lvl="1"/>
            <a:r>
              <a:rPr lang="en-US" dirty="0" smtClean="0"/>
              <a:t>Human dimensions of the natural environment</a:t>
            </a:r>
          </a:p>
          <a:p>
            <a:endParaRPr lang="en-US" dirty="0"/>
          </a:p>
          <a:p>
            <a:r>
              <a:rPr lang="en-US" dirty="0" smtClean="0"/>
              <a:t>Connect conservation research and policy to lived experience and structural resources and constraints</a:t>
            </a:r>
            <a:endParaRPr lang="en-US" dirty="0"/>
          </a:p>
        </p:txBody>
      </p:sp>
      <p:sp>
        <p:nvSpPr>
          <p:cNvPr id="4" name="Slide Number Placeholder 3"/>
          <p:cNvSpPr>
            <a:spLocks noGrp="1"/>
          </p:cNvSpPr>
          <p:nvPr>
            <p:ph type="sldNum" sz="quarter" idx="12"/>
          </p:nvPr>
        </p:nvSpPr>
        <p:spPr/>
        <p:txBody>
          <a:bodyPr/>
          <a:lstStyle/>
          <a:p>
            <a:fld id="{4EB4F01A-2969-3A48-A665-C2835505F580}" type="slidenum">
              <a:rPr lang="en-US" smtClean="0"/>
              <a:t>95</a:t>
            </a:fld>
            <a:endParaRPr lang="en-US"/>
          </a:p>
        </p:txBody>
      </p:sp>
    </p:spTree>
    <p:extLst>
      <p:ext uri="{BB962C8B-B14F-4D97-AF65-F5344CB8AC3E}">
        <p14:creationId xmlns:p14="http://schemas.microsoft.com/office/powerpoint/2010/main" val="1530425363"/>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383"/>
            <a:ext cx="8229600" cy="1143000"/>
          </a:xfrm>
        </p:spPr>
        <p:txBody>
          <a:bodyPr/>
          <a:lstStyle/>
          <a:p>
            <a:r>
              <a:rPr lang="en-US" b="1" dirty="0" smtClean="0"/>
              <a:t>Thank You</a:t>
            </a:r>
            <a:endParaRPr lang="en-US" b="1" dirty="0"/>
          </a:p>
        </p:txBody>
      </p:sp>
      <p:sp>
        <p:nvSpPr>
          <p:cNvPr id="3" name="Content Placeholder 2"/>
          <p:cNvSpPr>
            <a:spLocks noGrp="1"/>
          </p:cNvSpPr>
          <p:nvPr>
            <p:ph idx="1"/>
          </p:nvPr>
        </p:nvSpPr>
        <p:spPr>
          <a:xfrm>
            <a:off x="457200" y="1417638"/>
            <a:ext cx="8229600" cy="4938712"/>
          </a:xfrm>
        </p:spPr>
        <p:txBody>
          <a:bodyPr/>
          <a:lstStyle/>
          <a:p>
            <a:endParaRPr lang="en-US" b="1" dirty="0"/>
          </a:p>
        </p:txBody>
      </p:sp>
      <p:sp>
        <p:nvSpPr>
          <p:cNvPr id="4" name="Slide Number Placeholder 3"/>
          <p:cNvSpPr>
            <a:spLocks noGrp="1"/>
          </p:cNvSpPr>
          <p:nvPr>
            <p:ph type="sldNum" sz="quarter" idx="12"/>
          </p:nvPr>
        </p:nvSpPr>
        <p:spPr/>
        <p:txBody>
          <a:bodyPr/>
          <a:lstStyle/>
          <a:p>
            <a:fld id="{4EB4F01A-2969-3A48-A665-C2835505F580}" type="slidenum">
              <a:rPr lang="en-US" smtClean="0"/>
              <a:t>96</a:t>
            </a:fld>
            <a:endParaRPr lang="en-US" dirty="0"/>
          </a:p>
        </p:txBody>
      </p:sp>
    </p:spTree>
    <p:extLst>
      <p:ext uri="{BB962C8B-B14F-4D97-AF65-F5344CB8AC3E}">
        <p14:creationId xmlns:p14="http://schemas.microsoft.com/office/powerpoint/2010/main" val="2534335473"/>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Slide Number Placeholder 2"/>
          <p:cNvSpPr>
            <a:spLocks noGrp="1"/>
          </p:cNvSpPr>
          <p:nvPr>
            <p:ph type="sldNum" sz="quarter" idx="12"/>
          </p:nvPr>
        </p:nvSpPr>
        <p:spPr/>
        <p:txBody>
          <a:bodyPr/>
          <a:lstStyle/>
          <a:p>
            <a:fld id="{4EB4F01A-2969-3A48-A665-C2835505F580}" type="slidenum">
              <a:rPr lang="en-US" smtClean="0"/>
              <a:t>97</a:t>
            </a:fld>
            <a:endParaRPr lang="en-US"/>
          </a:p>
        </p:txBody>
      </p:sp>
    </p:spTree>
    <p:extLst>
      <p:ext uri="{BB962C8B-B14F-4D97-AF65-F5344CB8AC3E}">
        <p14:creationId xmlns:p14="http://schemas.microsoft.com/office/powerpoint/2010/main" val="1718236105"/>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Directions</a:t>
            </a:r>
            <a:endParaRPr lang="en-US" dirty="0"/>
          </a:p>
        </p:txBody>
      </p:sp>
      <p:sp>
        <p:nvSpPr>
          <p:cNvPr id="3" name="Content Placeholder 2"/>
          <p:cNvSpPr>
            <a:spLocks noGrp="1"/>
          </p:cNvSpPr>
          <p:nvPr>
            <p:ph idx="1"/>
          </p:nvPr>
        </p:nvSpPr>
        <p:spPr/>
        <p:txBody>
          <a:bodyPr/>
          <a:lstStyle/>
          <a:p>
            <a:r>
              <a:rPr lang="en-US" dirty="0" smtClean="0"/>
              <a:t>Predictors of climate change attitudes and conservation practices</a:t>
            </a:r>
          </a:p>
          <a:p>
            <a:pPr lvl="1"/>
            <a:r>
              <a:rPr lang="en-US" dirty="0" smtClean="0"/>
              <a:t>Relationship between attitudes and practices</a:t>
            </a:r>
          </a:p>
          <a:p>
            <a:pPr lvl="1"/>
            <a:r>
              <a:rPr lang="en-US" dirty="0" smtClean="0"/>
              <a:t>Relationships with USDA conservation programs</a:t>
            </a:r>
          </a:p>
          <a:p>
            <a:pPr lvl="1"/>
            <a:endParaRPr lang="en-US" dirty="0" smtClean="0"/>
          </a:p>
          <a:p>
            <a:r>
              <a:rPr lang="en-US" dirty="0" smtClean="0"/>
              <a:t>Latent class analysis</a:t>
            </a:r>
          </a:p>
          <a:p>
            <a:endParaRPr lang="en-US" dirty="0"/>
          </a:p>
        </p:txBody>
      </p:sp>
      <p:sp>
        <p:nvSpPr>
          <p:cNvPr id="4" name="Slide Number Placeholder 3"/>
          <p:cNvSpPr>
            <a:spLocks noGrp="1"/>
          </p:cNvSpPr>
          <p:nvPr>
            <p:ph type="sldNum" sz="quarter" idx="12"/>
          </p:nvPr>
        </p:nvSpPr>
        <p:spPr/>
        <p:txBody>
          <a:bodyPr/>
          <a:lstStyle/>
          <a:p>
            <a:fld id="{4EB4F01A-2969-3A48-A665-C2835505F580}" type="slidenum">
              <a:rPr lang="en-US" smtClean="0"/>
              <a:t>98</a:t>
            </a:fld>
            <a:endParaRPr lang="en-US"/>
          </a:p>
        </p:txBody>
      </p:sp>
    </p:spTree>
    <p:extLst>
      <p:ext uri="{BB962C8B-B14F-4D97-AF65-F5344CB8AC3E}">
        <p14:creationId xmlns:p14="http://schemas.microsoft.com/office/powerpoint/2010/main" val="2889438893"/>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89967"/>
          </a:xfrm>
        </p:spPr>
        <p:txBody>
          <a:bodyPr>
            <a:noAutofit/>
          </a:bodyPr>
          <a:lstStyle/>
          <a:p>
            <a:r>
              <a:rPr lang="en-US" sz="3200" b="1" u="sng" dirty="0" smtClean="0"/>
              <a:t>What’s up with climate change values?</a:t>
            </a:r>
            <a:endParaRPr lang="en-US" sz="3200" b="1" u="sng" dirty="0"/>
          </a:p>
        </p:txBody>
      </p:sp>
      <p:graphicFrame>
        <p:nvGraphicFramePr>
          <p:cNvPr id="4" name="Table 3"/>
          <p:cNvGraphicFramePr>
            <a:graphicFrameLocks noGrp="1"/>
          </p:cNvGraphicFramePr>
          <p:nvPr/>
        </p:nvGraphicFramePr>
        <p:xfrm>
          <a:off x="272546" y="789967"/>
          <a:ext cx="8871454" cy="5351039"/>
        </p:xfrm>
        <a:graphic>
          <a:graphicData uri="http://schemas.openxmlformats.org/drawingml/2006/table">
            <a:tbl>
              <a:tblPr/>
              <a:tblGrid>
                <a:gridCol w="2095414"/>
                <a:gridCol w="2061060"/>
                <a:gridCol w="1094682"/>
                <a:gridCol w="1094682"/>
                <a:gridCol w="841872"/>
                <a:gridCol w="841872"/>
                <a:gridCol w="841872"/>
              </a:tblGrid>
              <a:tr h="124800">
                <a:tc gridSpan="2">
                  <a:txBody>
                    <a:bodyPr/>
                    <a:lstStyle/>
                    <a:p>
                      <a:pPr algn="l" fontAlgn="b"/>
                      <a:r>
                        <a:rPr lang="en-US" sz="1400" b="1" i="0" u="none" strike="noStrike" dirty="0" smtClean="0">
                          <a:latin typeface="Verdana"/>
                        </a:rPr>
                        <a:t>CLIMATE CHANGE PERSONAL</a:t>
                      </a:r>
                      <a:endParaRPr lang="en-US" sz="1400" b="1" i="0" u="none" strike="noStrike" dirty="0">
                        <a:latin typeface="Verdana"/>
                      </a:endParaRPr>
                    </a:p>
                  </a:txBody>
                  <a:tcPr marL="9600" marR="9600" marT="960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EECE1"/>
                    </a:solidFill>
                  </a:tcPr>
                </a:tc>
                <a:tc hMerge="1">
                  <a:txBody>
                    <a:bodyPr/>
                    <a:lstStyle/>
                    <a:p>
                      <a:pPr algn="l" fontAlgn="b"/>
                      <a:endParaRPr lang="en-US" sz="1400" b="0" i="0" u="none" strike="noStrike" dirty="0">
                        <a:latin typeface="Verdana"/>
                      </a:endParaRPr>
                    </a:p>
                  </a:txBody>
                  <a:tcPr marL="9600" marR="9600" marT="960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US" sz="1400" b="1" i="0" u="none" strike="noStrike">
                          <a:latin typeface="Verdana"/>
                        </a:rPr>
                        <a:t>Model 1</a:t>
                      </a:r>
                    </a:p>
                  </a:txBody>
                  <a:tcPr marL="9600" marR="9600" marT="960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US" sz="1400" b="1" i="0" u="none" strike="noStrike">
                          <a:latin typeface="Verdana"/>
                        </a:rPr>
                        <a:t>Model 2</a:t>
                      </a:r>
                    </a:p>
                  </a:txBody>
                  <a:tcPr marL="9600" marR="9600" marT="9600" marB="0" anchor="b">
                    <a:lnL>
                      <a:noFill/>
                    </a:lnL>
                    <a:lnR>
                      <a:noFill/>
                    </a:lnR>
                    <a:lnT>
                      <a:noFill/>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US" sz="1400" b="1" i="0" u="none" strike="noStrike">
                          <a:latin typeface="Verdana"/>
                        </a:rPr>
                        <a:t>Model 3</a:t>
                      </a:r>
                    </a:p>
                  </a:txBody>
                  <a:tcPr marL="9600" marR="9600" marT="9600" marB="0" anchor="b">
                    <a:lnL>
                      <a:noFill/>
                    </a:lnL>
                    <a:lnR>
                      <a:noFill/>
                    </a:lnR>
                    <a:lnT>
                      <a:noFill/>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US" sz="1400" b="1" i="0" u="none" strike="noStrike">
                          <a:latin typeface="Verdana"/>
                        </a:rPr>
                        <a:t>Model 4</a:t>
                      </a:r>
                    </a:p>
                  </a:txBody>
                  <a:tcPr marL="9600" marR="9600" marT="9600" marB="0" anchor="b">
                    <a:lnL>
                      <a:noFill/>
                    </a:lnL>
                    <a:lnR>
                      <a:noFill/>
                    </a:lnR>
                    <a:lnT>
                      <a:noFill/>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US" sz="1400" b="1" i="0" u="none" strike="noStrike">
                          <a:latin typeface="Verdana"/>
                        </a:rPr>
                        <a:t>Model 5</a:t>
                      </a:r>
                    </a:p>
                  </a:txBody>
                  <a:tcPr marL="9600" marR="9600" marT="9600" marB="0" anchor="b">
                    <a:lnL>
                      <a:noFill/>
                    </a:lnL>
                    <a:lnR>
                      <a:noFill/>
                    </a:lnR>
                    <a:lnT>
                      <a:noFill/>
                    </a:lnT>
                    <a:lnB w="6350" cap="flat" cmpd="sng" algn="ctr">
                      <a:solidFill>
                        <a:srgbClr val="000000"/>
                      </a:solidFill>
                      <a:prstDash val="solid"/>
                      <a:round/>
                      <a:headEnd type="none" w="med" len="med"/>
                      <a:tailEnd type="none" w="med" len="med"/>
                    </a:lnB>
                    <a:solidFill>
                      <a:srgbClr val="EEECE1"/>
                    </a:solidFill>
                  </a:tcPr>
                </a:tc>
              </a:tr>
              <a:tr h="124800">
                <a:tc>
                  <a:txBody>
                    <a:bodyPr/>
                    <a:lstStyle/>
                    <a:p>
                      <a:pPr algn="l" fontAlgn="b"/>
                      <a:r>
                        <a:rPr lang="en-US" sz="1400" b="0" i="0" u="none" strike="noStrike">
                          <a:latin typeface="Verdana"/>
                        </a:rPr>
                        <a:t>Sociodemographic</a:t>
                      </a:r>
                    </a:p>
                  </a:txBody>
                  <a:tcPr marL="9600" marR="9600" marT="960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r" fontAlgn="b"/>
                      <a:r>
                        <a:rPr lang="en-US" sz="1400" b="0" i="0" u="none" strike="noStrike">
                          <a:latin typeface="Verdana"/>
                        </a:rPr>
                        <a:t>Age</a:t>
                      </a:r>
                    </a:p>
                  </a:txBody>
                  <a:tcPr marL="9600" marR="9600" marT="9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-0.0199</a:t>
                      </a:r>
                    </a:p>
                  </a:txBody>
                  <a:tcPr marL="9600" marR="9600" marT="960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-0.0283</a:t>
                      </a:r>
                    </a:p>
                  </a:txBody>
                  <a:tcPr marL="9600" marR="9600" marT="9600" marB="0" anchor="b">
                    <a:lnL>
                      <a:noFill/>
                    </a:lnL>
                    <a:lnR>
                      <a:noFill/>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-0.0247</a:t>
                      </a:r>
                    </a:p>
                  </a:txBody>
                  <a:tcPr marL="9600" marR="9600" marT="9600" marB="0" anchor="b">
                    <a:lnL>
                      <a:noFill/>
                    </a:lnL>
                    <a:lnR>
                      <a:noFill/>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0.0149</a:t>
                      </a:r>
                    </a:p>
                  </a:txBody>
                  <a:tcPr marL="9600" marR="9600" marT="9600" marB="0" anchor="b">
                    <a:lnL>
                      <a:noFill/>
                    </a:lnL>
                    <a:lnR>
                      <a:noFill/>
                    </a:lnR>
                    <a:lnT w="6350" cap="flat" cmpd="sng"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0.0507</a:t>
                      </a:r>
                    </a:p>
                  </a:txBody>
                  <a:tcPr marL="9600" marR="9600" marT="9600" marB="0" anchor="b">
                    <a:lnL>
                      <a:noFill/>
                    </a:lnL>
                    <a:lnR>
                      <a:noFill/>
                    </a:lnR>
                    <a:lnT w="6350" cap="flat" cmpd="sng" algn="ctr">
                      <a:solidFill>
                        <a:srgbClr val="000000"/>
                      </a:solidFill>
                      <a:prstDash val="solid"/>
                      <a:round/>
                      <a:headEnd type="none" w="med" len="med"/>
                      <a:tailEnd type="none" w="med" len="med"/>
                    </a:lnT>
                    <a:lnB>
                      <a:noFill/>
                    </a:lnB>
                    <a:solidFill>
                      <a:srgbClr val="EEECE1"/>
                    </a:solidFill>
                  </a:tcPr>
                </a:tc>
              </a:tr>
              <a:tr h="124800">
                <a:tc>
                  <a:txBody>
                    <a:bodyPr/>
                    <a:lstStyle/>
                    <a:p>
                      <a:pPr algn="l" fontAlgn="b"/>
                      <a:endParaRPr lang="en-US" sz="1400" b="0" i="0" u="none" strike="noStrike">
                        <a:latin typeface="Verdana"/>
                      </a:endParaRPr>
                    </a:p>
                  </a:txBody>
                  <a:tcPr marL="9600" marR="9600" marT="9600" marB="0" anchor="b">
                    <a:lnL>
                      <a:noFill/>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r" fontAlgn="b"/>
                      <a:r>
                        <a:rPr lang="en-US" sz="1400" b="1" i="0" u="none" strike="noStrike">
                          <a:latin typeface="Verdana"/>
                        </a:rPr>
                        <a:t>Gender</a:t>
                      </a:r>
                    </a:p>
                  </a:txBody>
                  <a:tcPr marL="9600" marR="9600" marT="9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l" fontAlgn="b"/>
                      <a:r>
                        <a:rPr lang="en-US" sz="1400" b="1" i="0" u="none" strike="noStrike">
                          <a:latin typeface="Verdana"/>
                        </a:rPr>
                        <a:t>0.1846***</a:t>
                      </a:r>
                    </a:p>
                  </a:txBody>
                  <a:tcPr marL="9600" marR="9600" marT="9600" marB="0" anchor="b">
                    <a:lnL w="6350" cap="flat" cmpd="sng" algn="ctr">
                      <a:solidFill>
                        <a:srgbClr val="000000"/>
                      </a:solidFill>
                      <a:prstDash val="solid"/>
                      <a:round/>
                      <a:headEnd type="none" w="med" len="med"/>
                      <a:tailEnd type="none" w="med" len="med"/>
                    </a:lnL>
                    <a:lnR>
                      <a:noFill/>
                    </a:lnR>
                    <a:lnT>
                      <a:noFill/>
                    </a:lnT>
                    <a:lnB>
                      <a:noFill/>
                    </a:lnB>
                    <a:solidFill>
                      <a:srgbClr val="EEECE1"/>
                    </a:solidFill>
                  </a:tcPr>
                </a:tc>
                <a:tc>
                  <a:txBody>
                    <a:bodyPr/>
                    <a:lstStyle/>
                    <a:p>
                      <a:pPr algn="l" fontAlgn="b"/>
                      <a:r>
                        <a:rPr lang="en-US" sz="1400" b="1" i="0" u="none" strike="noStrike">
                          <a:latin typeface="Verdana"/>
                        </a:rPr>
                        <a:t>0.1759***</a:t>
                      </a:r>
                    </a:p>
                  </a:txBody>
                  <a:tcPr marL="9600" marR="9600" marT="9600" marB="0" anchor="b">
                    <a:lnL>
                      <a:noFill/>
                    </a:lnL>
                    <a:lnR>
                      <a:noFill/>
                    </a:lnR>
                    <a:lnT>
                      <a:noFill/>
                    </a:lnT>
                    <a:lnB>
                      <a:noFill/>
                    </a:lnB>
                    <a:solidFill>
                      <a:srgbClr val="EEECE1"/>
                    </a:solidFill>
                  </a:tcPr>
                </a:tc>
                <a:tc>
                  <a:txBody>
                    <a:bodyPr/>
                    <a:lstStyle/>
                    <a:p>
                      <a:pPr algn="l" fontAlgn="b"/>
                      <a:r>
                        <a:rPr lang="en-US" sz="1400" b="1" i="0" u="none" strike="noStrike">
                          <a:latin typeface="Verdana"/>
                        </a:rPr>
                        <a:t>0.1569*</a:t>
                      </a:r>
                    </a:p>
                  </a:txBody>
                  <a:tcPr marL="9600" marR="9600" marT="9600" marB="0" anchor="b">
                    <a:lnL>
                      <a:noFill/>
                    </a:lnL>
                    <a:lnR>
                      <a:noFill/>
                    </a:lnR>
                    <a:lnT>
                      <a:noFill/>
                    </a:lnT>
                    <a:lnB>
                      <a:noFill/>
                    </a:lnB>
                    <a:solidFill>
                      <a:srgbClr val="EEECE1"/>
                    </a:solidFill>
                  </a:tcPr>
                </a:tc>
                <a:tc>
                  <a:txBody>
                    <a:bodyPr/>
                    <a:lstStyle/>
                    <a:p>
                      <a:pPr algn="l" fontAlgn="b"/>
                      <a:r>
                        <a:rPr lang="en-US" sz="1400" b="0" i="0" u="none" strike="noStrike">
                          <a:latin typeface="Verdana"/>
                        </a:rPr>
                        <a:t>0.1268</a:t>
                      </a:r>
                    </a:p>
                  </a:txBody>
                  <a:tcPr marL="9600" marR="9600" marT="9600" marB="0" anchor="b">
                    <a:lnL>
                      <a:noFill/>
                    </a:lnL>
                    <a:lnR>
                      <a:noFill/>
                    </a:lnR>
                    <a:lnT>
                      <a:noFill/>
                    </a:lnT>
                    <a:lnB>
                      <a:noFill/>
                    </a:lnB>
                    <a:solidFill>
                      <a:srgbClr val="EEECE1"/>
                    </a:solidFill>
                  </a:tcPr>
                </a:tc>
                <a:tc>
                  <a:txBody>
                    <a:bodyPr/>
                    <a:lstStyle/>
                    <a:p>
                      <a:pPr algn="l" fontAlgn="b"/>
                      <a:r>
                        <a:rPr lang="en-US" sz="1400" b="0" i="0" u="none" strike="noStrike">
                          <a:latin typeface="Verdana"/>
                        </a:rPr>
                        <a:t>0.1118</a:t>
                      </a:r>
                    </a:p>
                  </a:txBody>
                  <a:tcPr marL="9600" marR="9600" marT="9600" marB="0" anchor="b">
                    <a:lnL>
                      <a:noFill/>
                    </a:lnL>
                    <a:lnR>
                      <a:noFill/>
                    </a:lnR>
                    <a:lnT>
                      <a:noFill/>
                    </a:lnT>
                    <a:lnB>
                      <a:noFill/>
                    </a:lnB>
                    <a:solidFill>
                      <a:srgbClr val="EEECE1"/>
                    </a:solidFill>
                  </a:tcPr>
                </a:tc>
              </a:tr>
              <a:tr h="124800">
                <a:tc>
                  <a:txBody>
                    <a:bodyPr/>
                    <a:lstStyle/>
                    <a:p>
                      <a:pPr algn="l" fontAlgn="b"/>
                      <a:endParaRPr lang="en-US" sz="1400" b="0" i="0" u="none" strike="noStrike">
                        <a:latin typeface="Verdana"/>
                      </a:endParaRPr>
                    </a:p>
                  </a:txBody>
                  <a:tcPr marL="9600" marR="9600" marT="9600" marB="0" anchor="b">
                    <a:lnL>
                      <a:noFill/>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r" fontAlgn="b"/>
                      <a:r>
                        <a:rPr lang="en-US" sz="1400" b="0" i="0" u="none" strike="noStrike">
                          <a:latin typeface="Verdana"/>
                        </a:rPr>
                        <a:t>Education</a:t>
                      </a:r>
                    </a:p>
                  </a:txBody>
                  <a:tcPr marL="9600" marR="9600" marT="9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l" fontAlgn="b"/>
                      <a:r>
                        <a:rPr lang="en-US" sz="1400" b="0" i="0" u="none" strike="noStrike">
                          <a:latin typeface="Verdana"/>
                        </a:rPr>
                        <a:t>-0.072</a:t>
                      </a:r>
                    </a:p>
                  </a:txBody>
                  <a:tcPr marL="9600" marR="9600" marT="9600" marB="0" anchor="b">
                    <a:lnL w="6350" cap="flat" cmpd="sng" algn="ctr">
                      <a:solidFill>
                        <a:srgbClr val="000000"/>
                      </a:solidFill>
                      <a:prstDash val="solid"/>
                      <a:round/>
                      <a:headEnd type="none" w="med" len="med"/>
                      <a:tailEnd type="none" w="med" len="med"/>
                    </a:lnL>
                    <a:lnR>
                      <a:noFill/>
                    </a:lnR>
                    <a:lnT>
                      <a:noFill/>
                    </a:lnT>
                    <a:lnB>
                      <a:noFill/>
                    </a:lnB>
                    <a:solidFill>
                      <a:srgbClr val="EEECE1"/>
                    </a:solidFill>
                  </a:tcPr>
                </a:tc>
                <a:tc>
                  <a:txBody>
                    <a:bodyPr/>
                    <a:lstStyle/>
                    <a:p>
                      <a:pPr algn="l" fontAlgn="b"/>
                      <a:r>
                        <a:rPr lang="en-US" sz="1400" b="0" i="0" u="none" strike="noStrike">
                          <a:latin typeface="Verdana"/>
                        </a:rPr>
                        <a:t>-0.0598</a:t>
                      </a:r>
                    </a:p>
                  </a:txBody>
                  <a:tcPr marL="9600" marR="9600" marT="9600" marB="0" anchor="b">
                    <a:lnL>
                      <a:noFill/>
                    </a:lnL>
                    <a:lnR>
                      <a:noFill/>
                    </a:lnR>
                    <a:lnT>
                      <a:noFill/>
                    </a:lnT>
                    <a:lnB>
                      <a:noFill/>
                    </a:lnB>
                    <a:solidFill>
                      <a:srgbClr val="EEECE1"/>
                    </a:solidFill>
                  </a:tcPr>
                </a:tc>
                <a:tc>
                  <a:txBody>
                    <a:bodyPr/>
                    <a:lstStyle/>
                    <a:p>
                      <a:pPr algn="l" fontAlgn="b"/>
                      <a:r>
                        <a:rPr lang="en-US" sz="1400" b="0" i="0" u="none" strike="noStrike">
                          <a:latin typeface="Verdana"/>
                        </a:rPr>
                        <a:t>-0.068</a:t>
                      </a:r>
                    </a:p>
                  </a:txBody>
                  <a:tcPr marL="9600" marR="9600" marT="9600" marB="0" anchor="b">
                    <a:lnL>
                      <a:noFill/>
                    </a:lnL>
                    <a:lnR>
                      <a:noFill/>
                    </a:lnR>
                    <a:lnT>
                      <a:noFill/>
                    </a:lnT>
                    <a:lnB>
                      <a:noFill/>
                    </a:lnB>
                    <a:solidFill>
                      <a:srgbClr val="EEECE1"/>
                    </a:solidFill>
                  </a:tcPr>
                </a:tc>
                <a:tc>
                  <a:txBody>
                    <a:bodyPr/>
                    <a:lstStyle/>
                    <a:p>
                      <a:pPr algn="l" fontAlgn="b"/>
                      <a:r>
                        <a:rPr lang="en-US" sz="1400" b="0" i="0" u="none" strike="noStrike">
                          <a:latin typeface="Verdana"/>
                        </a:rPr>
                        <a:t>-0.111</a:t>
                      </a:r>
                    </a:p>
                  </a:txBody>
                  <a:tcPr marL="9600" marR="9600" marT="9600" marB="0" anchor="b">
                    <a:lnL>
                      <a:noFill/>
                    </a:lnL>
                    <a:lnR>
                      <a:noFill/>
                    </a:lnR>
                    <a:lnT>
                      <a:noFill/>
                    </a:lnT>
                    <a:lnB>
                      <a:noFill/>
                    </a:lnB>
                    <a:solidFill>
                      <a:srgbClr val="EEECE1"/>
                    </a:solidFill>
                  </a:tcPr>
                </a:tc>
                <a:tc>
                  <a:txBody>
                    <a:bodyPr/>
                    <a:lstStyle/>
                    <a:p>
                      <a:pPr algn="l" fontAlgn="b"/>
                      <a:r>
                        <a:rPr lang="en-US" sz="1400" b="0" i="0" u="none" strike="noStrike">
                          <a:latin typeface="Verdana"/>
                        </a:rPr>
                        <a:t>-0.0852</a:t>
                      </a:r>
                    </a:p>
                  </a:txBody>
                  <a:tcPr marL="9600" marR="9600" marT="9600" marB="0" anchor="b">
                    <a:lnL>
                      <a:noFill/>
                    </a:lnL>
                    <a:lnR>
                      <a:noFill/>
                    </a:lnR>
                    <a:lnT>
                      <a:noFill/>
                    </a:lnT>
                    <a:lnB>
                      <a:noFill/>
                    </a:lnB>
                    <a:solidFill>
                      <a:srgbClr val="EEECE1"/>
                    </a:solidFill>
                  </a:tcPr>
                </a:tc>
              </a:tr>
              <a:tr h="124800">
                <a:tc>
                  <a:txBody>
                    <a:bodyPr/>
                    <a:lstStyle/>
                    <a:p>
                      <a:pPr algn="l" fontAlgn="b"/>
                      <a:endParaRPr lang="en-US" sz="1400" b="0" i="0" u="none" strike="noStrike">
                        <a:latin typeface="Verdana"/>
                      </a:endParaRPr>
                    </a:p>
                  </a:txBody>
                  <a:tcPr marL="9600" marR="9600" marT="9600" marB="0" anchor="b">
                    <a:lnL>
                      <a:noFill/>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r" fontAlgn="b"/>
                      <a:r>
                        <a:rPr lang="en-US" sz="1400" b="0" i="0" u="none" strike="noStrike">
                          <a:latin typeface="Verdana"/>
                        </a:rPr>
                        <a:t>HH income</a:t>
                      </a:r>
                    </a:p>
                  </a:txBody>
                  <a:tcPr marL="9600" marR="9600" marT="9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l" fontAlgn="b"/>
                      <a:r>
                        <a:rPr lang="en-US" sz="1400" b="0" i="0" u="none" strike="noStrike">
                          <a:latin typeface="Verdana"/>
                        </a:rPr>
                        <a:t>-0.0628</a:t>
                      </a:r>
                    </a:p>
                  </a:txBody>
                  <a:tcPr marL="9600" marR="9600" marT="9600" marB="0" anchor="b">
                    <a:lnL w="6350" cap="flat" cmpd="sng" algn="ctr">
                      <a:solidFill>
                        <a:srgbClr val="000000"/>
                      </a:solidFill>
                      <a:prstDash val="solid"/>
                      <a:round/>
                      <a:headEnd type="none" w="med" len="med"/>
                      <a:tailEnd type="none" w="med" len="med"/>
                    </a:lnL>
                    <a:lnR>
                      <a:noFill/>
                    </a:lnR>
                    <a:lnT>
                      <a:noFill/>
                    </a:lnT>
                    <a:lnB>
                      <a:noFill/>
                    </a:lnB>
                    <a:solidFill>
                      <a:srgbClr val="EEECE1"/>
                    </a:solidFill>
                  </a:tcPr>
                </a:tc>
                <a:tc>
                  <a:txBody>
                    <a:bodyPr/>
                    <a:lstStyle/>
                    <a:p>
                      <a:pPr algn="l" fontAlgn="b"/>
                      <a:r>
                        <a:rPr lang="en-US" sz="1400" b="0" i="0" u="none" strike="noStrike">
                          <a:latin typeface="Verdana"/>
                        </a:rPr>
                        <a:t>-0.0814</a:t>
                      </a:r>
                    </a:p>
                  </a:txBody>
                  <a:tcPr marL="9600" marR="9600" marT="9600" marB="0" anchor="b">
                    <a:lnL>
                      <a:noFill/>
                    </a:lnL>
                    <a:lnR>
                      <a:noFill/>
                    </a:lnR>
                    <a:lnT>
                      <a:noFill/>
                    </a:lnT>
                    <a:lnB>
                      <a:noFill/>
                    </a:lnB>
                    <a:solidFill>
                      <a:srgbClr val="EEECE1"/>
                    </a:solidFill>
                  </a:tcPr>
                </a:tc>
                <a:tc>
                  <a:txBody>
                    <a:bodyPr/>
                    <a:lstStyle/>
                    <a:p>
                      <a:pPr algn="l" fontAlgn="b"/>
                      <a:r>
                        <a:rPr lang="en-US" sz="1400" b="0" i="0" u="none" strike="noStrike">
                          <a:latin typeface="Verdana"/>
                        </a:rPr>
                        <a:t>-0.0762</a:t>
                      </a:r>
                    </a:p>
                  </a:txBody>
                  <a:tcPr marL="9600" marR="9600" marT="9600" marB="0" anchor="b">
                    <a:lnL>
                      <a:noFill/>
                    </a:lnL>
                    <a:lnR>
                      <a:noFill/>
                    </a:lnR>
                    <a:lnT>
                      <a:noFill/>
                    </a:lnT>
                    <a:lnB>
                      <a:noFill/>
                    </a:lnB>
                    <a:solidFill>
                      <a:srgbClr val="EEECE1"/>
                    </a:solidFill>
                  </a:tcPr>
                </a:tc>
                <a:tc>
                  <a:txBody>
                    <a:bodyPr/>
                    <a:lstStyle/>
                    <a:p>
                      <a:pPr algn="l" fontAlgn="b"/>
                      <a:r>
                        <a:rPr lang="en-US" sz="1400" b="0" i="0" u="none" strike="noStrike">
                          <a:latin typeface="Verdana"/>
                        </a:rPr>
                        <a:t>-0.1088</a:t>
                      </a:r>
                    </a:p>
                  </a:txBody>
                  <a:tcPr marL="9600" marR="9600" marT="9600" marB="0" anchor="b">
                    <a:lnL>
                      <a:noFill/>
                    </a:lnL>
                    <a:lnR>
                      <a:noFill/>
                    </a:lnR>
                    <a:lnT>
                      <a:noFill/>
                    </a:lnT>
                    <a:lnB>
                      <a:noFill/>
                    </a:lnB>
                    <a:solidFill>
                      <a:srgbClr val="EEECE1"/>
                    </a:solidFill>
                  </a:tcPr>
                </a:tc>
                <a:tc>
                  <a:txBody>
                    <a:bodyPr/>
                    <a:lstStyle/>
                    <a:p>
                      <a:pPr algn="l" fontAlgn="b"/>
                      <a:r>
                        <a:rPr lang="en-US" sz="1400" b="0" i="0" u="none" strike="noStrike">
                          <a:latin typeface="Verdana"/>
                        </a:rPr>
                        <a:t>-0.0741</a:t>
                      </a:r>
                    </a:p>
                  </a:txBody>
                  <a:tcPr marL="9600" marR="9600" marT="9600" marB="0" anchor="b">
                    <a:lnL>
                      <a:noFill/>
                    </a:lnL>
                    <a:lnR>
                      <a:noFill/>
                    </a:lnR>
                    <a:lnT>
                      <a:noFill/>
                    </a:lnT>
                    <a:lnB>
                      <a:noFill/>
                    </a:lnB>
                    <a:solidFill>
                      <a:srgbClr val="EEECE1"/>
                    </a:solidFill>
                  </a:tcPr>
                </a:tc>
              </a:tr>
              <a:tr h="134400">
                <a:tc>
                  <a:txBody>
                    <a:bodyPr/>
                    <a:lstStyle/>
                    <a:p>
                      <a:pPr algn="l" fontAlgn="b"/>
                      <a:r>
                        <a:rPr lang="en-US" sz="1400" b="0" i="0" u="none" strike="noStrike">
                          <a:latin typeface="Verdana"/>
                        </a:rPr>
                        <a:t> </a:t>
                      </a:r>
                    </a:p>
                  </a:txBody>
                  <a:tcPr marL="9600" marR="9600" marT="9600" marB="0" anchor="b">
                    <a:lnL>
                      <a:noFill/>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r" fontAlgn="b"/>
                      <a:r>
                        <a:rPr lang="en-US" sz="1400" b="1" i="0" u="none" strike="noStrike">
                          <a:latin typeface="Verdana"/>
                        </a:rPr>
                        <a:t>Zipcode</a:t>
                      </a:r>
                    </a:p>
                  </a:txBody>
                  <a:tcPr marL="9600" marR="9600" marT="9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1" i="0" u="none" strike="noStrike">
                          <a:latin typeface="Verdana"/>
                        </a:rPr>
                        <a:t>0.0967*</a:t>
                      </a:r>
                    </a:p>
                  </a:txBody>
                  <a:tcPr marL="9600" marR="9600" marT="9600" marB="0" anchor="b">
                    <a:lnL w="6350" cap="flat" cmpd="sng" algn="ctr">
                      <a:solidFill>
                        <a:srgbClr val="000000"/>
                      </a:solidFill>
                      <a:prstDash val="solid"/>
                      <a:round/>
                      <a:headEnd type="none" w="med" len="med"/>
                      <a:tailEnd type="none" w="med" len="med"/>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1" i="0" u="none" strike="noStrike">
                          <a:latin typeface="Verdana"/>
                        </a:rPr>
                        <a:t>0.1099*</a:t>
                      </a:r>
                    </a:p>
                  </a:txBody>
                  <a:tcPr marL="9600" marR="9600" marT="9600"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1" i="0" u="none" strike="noStrike">
                          <a:latin typeface="Verdana"/>
                        </a:rPr>
                        <a:t>0.1105*</a:t>
                      </a:r>
                    </a:p>
                  </a:txBody>
                  <a:tcPr marL="9600" marR="9600" marT="9600"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1" i="0" u="none" strike="noStrike">
                          <a:latin typeface="Verdana"/>
                        </a:rPr>
                        <a:t>0.0774*</a:t>
                      </a:r>
                    </a:p>
                  </a:txBody>
                  <a:tcPr marL="9600" marR="9600" marT="9600"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1" i="0" u="none" strike="noStrike">
                          <a:latin typeface="Verdana"/>
                        </a:rPr>
                        <a:t>0.0817*</a:t>
                      </a:r>
                    </a:p>
                  </a:txBody>
                  <a:tcPr marL="9600" marR="9600" marT="9600"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r>
              <a:tr h="134400">
                <a:tc>
                  <a:txBody>
                    <a:bodyPr/>
                    <a:lstStyle/>
                    <a:p>
                      <a:pPr algn="l" fontAlgn="b"/>
                      <a:r>
                        <a:rPr lang="en-US" sz="1400" b="0" i="0" u="none" strike="noStrike">
                          <a:latin typeface="Verdana"/>
                        </a:rPr>
                        <a:t>Farm Business</a:t>
                      </a:r>
                    </a:p>
                  </a:txBody>
                  <a:tcPr marL="9600" marR="9600" marT="9600" marB="0" anchor="b">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r" fontAlgn="b"/>
                      <a:r>
                        <a:rPr lang="en-US" sz="1400" b="0" i="0" u="none" strike="noStrike">
                          <a:latin typeface="Verdana"/>
                        </a:rPr>
                        <a:t>Farm main income</a:t>
                      </a:r>
                    </a:p>
                  </a:txBody>
                  <a:tcPr marL="9600" marR="9600" marT="9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endParaRPr lang="en-US" sz="1400" b="0" i="0" u="none" strike="noStrike">
                        <a:latin typeface="Verdana"/>
                      </a:endParaRPr>
                    </a:p>
                  </a:txBody>
                  <a:tcPr marL="9600" marR="9600" marT="9600" marB="0" anchor="b">
                    <a:lnL w="63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0.0526</a:t>
                      </a:r>
                    </a:p>
                  </a:txBody>
                  <a:tcPr marL="9600" marR="9600" marT="9600"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0.0328</a:t>
                      </a:r>
                    </a:p>
                  </a:txBody>
                  <a:tcPr marL="9600" marR="9600" marT="9600"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0.0049</a:t>
                      </a:r>
                    </a:p>
                  </a:txBody>
                  <a:tcPr marL="9600" marR="9600" marT="9600"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0.006</a:t>
                      </a:r>
                    </a:p>
                  </a:txBody>
                  <a:tcPr marL="9600" marR="9600" marT="9600"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r>
              <a:tr h="124800">
                <a:tc>
                  <a:txBody>
                    <a:bodyPr/>
                    <a:lstStyle/>
                    <a:p>
                      <a:pPr algn="l" fontAlgn="b"/>
                      <a:endParaRPr lang="en-US" sz="1400" b="0" i="0" u="none" strike="noStrike">
                        <a:latin typeface="Verdana"/>
                      </a:endParaRPr>
                    </a:p>
                  </a:txBody>
                  <a:tcPr marL="9600" marR="9600" marT="9600" marB="0" anchor="b">
                    <a:lnL>
                      <a:noFill/>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r" fontAlgn="b"/>
                      <a:r>
                        <a:rPr lang="en-US" sz="1400" b="0" i="0" u="none" strike="noStrike">
                          <a:latin typeface="Verdana"/>
                        </a:rPr>
                        <a:t>Form business org.</a:t>
                      </a:r>
                    </a:p>
                  </a:txBody>
                  <a:tcPr marL="9600" marR="9600" marT="9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l" fontAlgn="b"/>
                      <a:endParaRPr lang="en-US" sz="1400" b="0" i="0" u="none" strike="noStrike">
                        <a:latin typeface="Verdana"/>
                      </a:endParaRPr>
                    </a:p>
                  </a:txBody>
                  <a:tcPr marL="9600" marR="9600" marT="9600" marB="0" anchor="b">
                    <a:lnL w="6350" cap="flat" cmpd="sng" algn="ctr">
                      <a:solidFill>
                        <a:srgbClr val="000000"/>
                      </a:solidFill>
                      <a:prstDash val="solid"/>
                      <a:round/>
                      <a:headEnd type="none" w="med" len="med"/>
                      <a:tailEnd type="none" w="med" len="med"/>
                    </a:lnL>
                    <a:lnR>
                      <a:noFill/>
                    </a:lnR>
                    <a:lnT>
                      <a:noFill/>
                    </a:lnT>
                    <a:lnB>
                      <a:noFill/>
                    </a:lnB>
                    <a:solidFill>
                      <a:srgbClr val="EEECE1"/>
                    </a:solidFill>
                  </a:tcPr>
                </a:tc>
                <a:tc>
                  <a:txBody>
                    <a:bodyPr/>
                    <a:lstStyle/>
                    <a:p>
                      <a:pPr algn="l" fontAlgn="b"/>
                      <a:r>
                        <a:rPr lang="en-US" sz="1400" b="0" i="0" u="none" strike="noStrike">
                          <a:latin typeface="Verdana"/>
                        </a:rPr>
                        <a:t>0.0428</a:t>
                      </a:r>
                    </a:p>
                  </a:txBody>
                  <a:tcPr marL="9600" marR="9600" marT="9600" marB="0" anchor="b">
                    <a:lnL>
                      <a:noFill/>
                    </a:lnL>
                    <a:lnR>
                      <a:noFill/>
                    </a:lnR>
                    <a:lnT>
                      <a:noFill/>
                    </a:lnT>
                    <a:lnB>
                      <a:noFill/>
                    </a:lnB>
                    <a:solidFill>
                      <a:srgbClr val="EEECE1"/>
                    </a:solidFill>
                  </a:tcPr>
                </a:tc>
                <a:tc>
                  <a:txBody>
                    <a:bodyPr/>
                    <a:lstStyle/>
                    <a:p>
                      <a:pPr algn="l" fontAlgn="b"/>
                      <a:r>
                        <a:rPr lang="en-US" sz="1400" b="0" i="0" u="none" strike="noStrike">
                          <a:latin typeface="Verdana"/>
                        </a:rPr>
                        <a:t>0.0443</a:t>
                      </a:r>
                    </a:p>
                  </a:txBody>
                  <a:tcPr marL="9600" marR="9600" marT="9600" marB="0" anchor="b">
                    <a:lnL>
                      <a:noFill/>
                    </a:lnL>
                    <a:lnR>
                      <a:noFill/>
                    </a:lnR>
                    <a:lnT>
                      <a:noFill/>
                    </a:lnT>
                    <a:lnB>
                      <a:noFill/>
                    </a:lnB>
                    <a:solidFill>
                      <a:srgbClr val="EEECE1"/>
                    </a:solidFill>
                  </a:tcPr>
                </a:tc>
                <a:tc>
                  <a:txBody>
                    <a:bodyPr/>
                    <a:lstStyle/>
                    <a:p>
                      <a:pPr algn="l" fontAlgn="b"/>
                      <a:r>
                        <a:rPr lang="en-US" sz="1400" b="0" i="0" u="none" strike="noStrike">
                          <a:latin typeface="Verdana"/>
                        </a:rPr>
                        <a:t>0.071</a:t>
                      </a:r>
                    </a:p>
                  </a:txBody>
                  <a:tcPr marL="9600" marR="9600" marT="9600" marB="0" anchor="b">
                    <a:lnL>
                      <a:noFill/>
                    </a:lnL>
                    <a:lnR>
                      <a:noFill/>
                    </a:lnR>
                    <a:lnT>
                      <a:noFill/>
                    </a:lnT>
                    <a:lnB>
                      <a:noFill/>
                    </a:lnB>
                    <a:solidFill>
                      <a:srgbClr val="EEECE1"/>
                    </a:solidFill>
                  </a:tcPr>
                </a:tc>
                <a:tc>
                  <a:txBody>
                    <a:bodyPr/>
                    <a:lstStyle/>
                    <a:p>
                      <a:pPr algn="l" fontAlgn="b"/>
                      <a:r>
                        <a:rPr lang="en-US" sz="1400" b="0" i="0" u="none" strike="noStrike">
                          <a:latin typeface="Verdana"/>
                        </a:rPr>
                        <a:t>0.1014</a:t>
                      </a:r>
                    </a:p>
                  </a:txBody>
                  <a:tcPr marL="9600" marR="9600" marT="9600" marB="0" anchor="b">
                    <a:lnL>
                      <a:noFill/>
                    </a:lnL>
                    <a:lnR>
                      <a:noFill/>
                    </a:lnR>
                    <a:lnT>
                      <a:noFill/>
                    </a:lnT>
                    <a:lnB>
                      <a:noFill/>
                    </a:lnB>
                    <a:solidFill>
                      <a:srgbClr val="EEECE1"/>
                    </a:solidFill>
                  </a:tcPr>
                </a:tc>
              </a:tr>
              <a:tr h="124800">
                <a:tc>
                  <a:txBody>
                    <a:bodyPr/>
                    <a:lstStyle/>
                    <a:p>
                      <a:pPr algn="l" fontAlgn="b"/>
                      <a:endParaRPr lang="en-US" sz="1400" b="0" i="0" u="none" strike="noStrike">
                        <a:latin typeface="Verdana"/>
                      </a:endParaRPr>
                    </a:p>
                  </a:txBody>
                  <a:tcPr marL="9600" marR="9600" marT="9600" marB="0" anchor="b">
                    <a:lnL>
                      <a:noFill/>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r" fontAlgn="b"/>
                      <a:r>
                        <a:rPr lang="en-US" sz="1400" b="0" i="0" u="none" strike="noStrike">
                          <a:latin typeface="Verdana"/>
                        </a:rPr>
                        <a:t>Own/Rent Ratio</a:t>
                      </a:r>
                    </a:p>
                  </a:txBody>
                  <a:tcPr marL="9600" marR="9600" marT="9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l" fontAlgn="b"/>
                      <a:endParaRPr lang="en-US" sz="1400" b="0" i="0" u="none" strike="noStrike">
                        <a:latin typeface="Verdana"/>
                      </a:endParaRPr>
                    </a:p>
                  </a:txBody>
                  <a:tcPr marL="9600" marR="9600" marT="9600" marB="0" anchor="b">
                    <a:lnL w="6350" cap="flat" cmpd="sng" algn="ctr">
                      <a:solidFill>
                        <a:srgbClr val="000000"/>
                      </a:solidFill>
                      <a:prstDash val="solid"/>
                      <a:round/>
                      <a:headEnd type="none" w="med" len="med"/>
                      <a:tailEnd type="none" w="med" len="med"/>
                    </a:lnL>
                    <a:lnR>
                      <a:noFill/>
                    </a:lnR>
                    <a:lnT>
                      <a:noFill/>
                    </a:lnT>
                    <a:lnB>
                      <a:noFill/>
                    </a:lnB>
                    <a:solidFill>
                      <a:srgbClr val="EEECE1"/>
                    </a:solidFill>
                  </a:tcPr>
                </a:tc>
                <a:tc>
                  <a:txBody>
                    <a:bodyPr/>
                    <a:lstStyle/>
                    <a:p>
                      <a:pPr algn="l" fontAlgn="b"/>
                      <a:r>
                        <a:rPr lang="en-US" sz="1400" b="0" i="0" u="none" strike="noStrike">
                          <a:latin typeface="Verdana"/>
                        </a:rPr>
                        <a:t>-0.0675</a:t>
                      </a:r>
                    </a:p>
                  </a:txBody>
                  <a:tcPr marL="9600" marR="9600" marT="9600" marB="0" anchor="b">
                    <a:lnL>
                      <a:noFill/>
                    </a:lnL>
                    <a:lnR>
                      <a:noFill/>
                    </a:lnR>
                    <a:lnT>
                      <a:noFill/>
                    </a:lnT>
                    <a:lnB>
                      <a:noFill/>
                    </a:lnB>
                    <a:solidFill>
                      <a:srgbClr val="EEECE1"/>
                    </a:solidFill>
                  </a:tcPr>
                </a:tc>
                <a:tc>
                  <a:txBody>
                    <a:bodyPr/>
                    <a:lstStyle/>
                    <a:p>
                      <a:pPr algn="l" fontAlgn="b"/>
                      <a:r>
                        <a:rPr lang="en-US" sz="1400" b="0" i="0" u="none" strike="noStrike">
                          <a:latin typeface="Verdana"/>
                        </a:rPr>
                        <a:t>-0.0799</a:t>
                      </a:r>
                    </a:p>
                  </a:txBody>
                  <a:tcPr marL="9600" marR="9600" marT="9600" marB="0" anchor="b">
                    <a:lnL>
                      <a:noFill/>
                    </a:lnL>
                    <a:lnR>
                      <a:noFill/>
                    </a:lnR>
                    <a:lnT>
                      <a:noFill/>
                    </a:lnT>
                    <a:lnB>
                      <a:noFill/>
                    </a:lnB>
                    <a:solidFill>
                      <a:srgbClr val="EEECE1"/>
                    </a:solidFill>
                  </a:tcPr>
                </a:tc>
                <a:tc>
                  <a:txBody>
                    <a:bodyPr/>
                    <a:lstStyle/>
                    <a:p>
                      <a:pPr algn="l" fontAlgn="b"/>
                      <a:r>
                        <a:rPr lang="en-US" sz="1400" b="0" i="0" u="none" strike="noStrike">
                          <a:latin typeface="Verdana"/>
                        </a:rPr>
                        <a:t>-0.036</a:t>
                      </a:r>
                    </a:p>
                  </a:txBody>
                  <a:tcPr marL="9600" marR="9600" marT="9600" marB="0" anchor="b">
                    <a:lnL>
                      <a:noFill/>
                    </a:lnL>
                    <a:lnR>
                      <a:noFill/>
                    </a:lnR>
                    <a:lnT>
                      <a:noFill/>
                    </a:lnT>
                    <a:lnB>
                      <a:noFill/>
                    </a:lnB>
                    <a:solidFill>
                      <a:srgbClr val="EEECE1"/>
                    </a:solidFill>
                  </a:tcPr>
                </a:tc>
                <a:tc>
                  <a:txBody>
                    <a:bodyPr/>
                    <a:lstStyle/>
                    <a:p>
                      <a:pPr algn="l" fontAlgn="b"/>
                      <a:r>
                        <a:rPr lang="en-US" sz="1400" b="0" i="0" u="none" strike="noStrike">
                          <a:latin typeface="Verdana"/>
                        </a:rPr>
                        <a:t>-0.0517</a:t>
                      </a:r>
                    </a:p>
                  </a:txBody>
                  <a:tcPr marL="9600" marR="9600" marT="9600" marB="0" anchor="b">
                    <a:lnL>
                      <a:noFill/>
                    </a:lnL>
                    <a:lnR>
                      <a:noFill/>
                    </a:lnR>
                    <a:lnT>
                      <a:noFill/>
                    </a:lnT>
                    <a:lnB>
                      <a:noFill/>
                    </a:lnB>
                    <a:solidFill>
                      <a:srgbClr val="EEECE1"/>
                    </a:solidFill>
                  </a:tcPr>
                </a:tc>
              </a:tr>
              <a:tr h="134400">
                <a:tc>
                  <a:txBody>
                    <a:bodyPr/>
                    <a:lstStyle/>
                    <a:p>
                      <a:pPr algn="l" fontAlgn="b"/>
                      <a:r>
                        <a:rPr lang="en-US" sz="1400" b="0" i="0" u="none" strike="noStrike">
                          <a:latin typeface="Verdana"/>
                        </a:rPr>
                        <a:t> </a:t>
                      </a:r>
                    </a:p>
                  </a:txBody>
                  <a:tcPr marL="9600" marR="9600" marT="9600" marB="0" anchor="b">
                    <a:lnL>
                      <a:noFill/>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r" fontAlgn="b"/>
                      <a:r>
                        <a:rPr lang="en-US" sz="1400" b="0" i="0" u="none" strike="noStrike">
                          <a:latin typeface="Verdana"/>
                        </a:rPr>
                        <a:t>Acres in Corn/Soy</a:t>
                      </a:r>
                    </a:p>
                  </a:txBody>
                  <a:tcPr marL="9600" marR="9600" marT="9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 </a:t>
                      </a:r>
                    </a:p>
                  </a:txBody>
                  <a:tcPr marL="9600" marR="9600" marT="9600" marB="0" anchor="b">
                    <a:lnL w="6350" cap="flat" cmpd="sng" algn="ctr">
                      <a:solidFill>
                        <a:srgbClr val="000000"/>
                      </a:solidFill>
                      <a:prstDash val="solid"/>
                      <a:round/>
                      <a:headEnd type="none" w="med" len="med"/>
                      <a:tailEnd type="none" w="med" len="med"/>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-0.0079</a:t>
                      </a:r>
                    </a:p>
                  </a:txBody>
                  <a:tcPr marL="9600" marR="9600" marT="9600"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-0.0068</a:t>
                      </a:r>
                    </a:p>
                  </a:txBody>
                  <a:tcPr marL="9600" marR="9600" marT="9600"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0.027</a:t>
                      </a:r>
                    </a:p>
                  </a:txBody>
                  <a:tcPr marL="9600" marR="9600" marT="9600"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0.0196</a:t>
                      </a:r>
                    </a:p>
                  </a:txBody>
                  <a:tcPr marL="9600" marR="9600" marT="9600"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r>
              <a:tr h="134400">
                <a:tc>
                  <a:txBody>
                    <a:bodyPr/>
                    <a:lstStyle/>
                    <a:p>
                      <a:pPr algn="l" fontAlgn="b"/>
                      <a:r>
                        <a:rPr lang="en-US" sz="1400" b="0" i="0" u="none" strike="noStrike">
                          <a:latin typeface="Verdana"/>
                        </a:rPr>
                        <a:t>Agronomic</a:t>
                      </a:r>
                    </a:p>
                  </a:txBody>
                  <a:tcPr marL="9600" marR="9600" marT="9600" marB="0" anchor="b">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r" fontAlgn="b"/>
                      <a:r>
                        <a:rPr lang="en-US" sz="1400" b="0" i="0" u="none" strike="noStrike">
                          <a:latin typeface="Verdana"/>
                        </a:rPr>
                        <a:t>Soil Type</a:t>
                      </a:r>
                    </a:p>
                  </a:txBody>
                  <a:tcPr marL="9600" marR="9600" marT="9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endParaRPr lang="en-US" sz="1400" b="0" i="0" u="none" strike="noStrike">
                        <a:latin typeface="Verdana"/>
                      </a:endParaRPr>
                    </a:p>
                  </a:txBody>
                  <a:tcPr marL="9600" marR="9600" marT="9600" marB="0" anchor="b">
                    <a:lnL w="63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endParaRPr lang="en-US" sz="1400" b="0" i="0" u="none" strike="noStrike">
                        <a:latin typeface="Verdana"/>
                      </a:endParaRPr>
                    </a:p>
                  </a:txBody>
                  <a:tcPr marL="9600" marR="9600" marT="9600"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0.056</a:t>
                      </a:r>
                    </a:p>
                  </a:txBody>
                  <a:tcPr marL="9600" marR="9600" marT="9600"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0.0244</a:t>
                      </a:r>
                    </a:p>
                  </a:txBody>
                  <a:tcPr marL="9600" marR="9600" marT="9600"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0.0724</a:t>
                      </a:r>
                    </a:p>
                  </a:txBody>
                  <a:tcPr marL="9600" marR="9600" marT="9600"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r>
              <a:tr h="134400">
                <a:tc>
                  <a:txBody>
                    <a:bodyPr/>
                    <a:lstStyle/>
                    <a:p>
                      <a:pPr algn="l" fontAlgn="b"/>
                      <a:r>
                        <a:rPr lang="en-US" sz="1400" b="0" i="0" u="none" strike="noStrike">
                          <a:latin typeface="Verdana"/>
                        </a:rPr>
                        <a:t> </a:t>
                      </a:r>
                    </a:p>
                  </a:txBody>
                  <a:tcPr marL="9600" marR="9600" marT="9600" marB="0" anchor="b">
                    <a:lnL>
                      <a:noFill/>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r" fontAlgn="b"/>
                      <a:r>
                        <a:rPr lang="en-US" sz="1400" b="0" i="0" u="none" strike="noStrike">
                          <a:latin typeface="Verdana"/>
                        </a:rPr>
                        <a:t>Irrigated/non-irr ratio</a:t>
                      </a:r>
                    </a:p>
                  </a:txBody>
                  <a:tcPr marL="9600" marR="9600" marT="9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 </a:t>
                      </a:r>
                    </a:p>
                  </a:txBody>
                  <a:tcPr marL="9600" marR="9600" marT="9600" marB="0" anchor="b">
                    <a:lnL w="6350" cap="flat" cmpd="sng" algn="ctr">
                      <a:solidFill>
                        <a:srgbClr val="000000"/>
                      </a:solidFill>
                      <a:prstDash val="solid"/>
                      <a:round/>
                      <a:headEnd type="none" w="med" len="med"/>
                      <a:tailEnd type="none" w="med" len="med"/>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 </a:t>
                      </a:r>
                    </a:p>
                  </a:txBody>
                  <a:tcPr marL="9600" marR="9600" marT="9600"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-0.0069</a:t>
                      </a:r>
                    </a:p>
                  </a:txBody>
                  <a:tcPr marL="9600" marR="9600" marT="9600"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0.0228</a:t>
                      </a:r>
                    </a:p>
                  </a:txBody>
                  <a:tcPr marL="9600" marR="9600" marT="9600"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-0.001</a:t>
                      </a:r>
                    </a:p>
                  </a:txBody>
                  <a:tcPr marL="9600" marR="9600" marT="9600"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r>
              <a:tr h="134400">
                <a:tc>
                  <a:txBody>
                    <a:bodyPr/>
                    <a:lstStyle/>
                    <a:p>
                      <a:pPr algn="l" fontAlgn="b"/>
                      <a:r>
                        <a:rPr lang="en-US" sz="1400" b="0" i="0" u="none" strike="noStrike" dirty="0" smtClean="0">
                          <a:latin typeface="Verdana"/>
                        </a:rPr>
                        <a:t>Cons. </a:t>
                      </a:r>
                      <a:r>
                        <a:rPr lang="en-US" sz="1400" b="0" i="0" u="none" strike="noStrike" dirty="0">
                          <a:latin typeface="Verdana"/>
                        </a:rPr>
                        <a:t>Programs</a:t>
                      </a:r>
                    </a:p>
                  </a:txBody>
                  <a:tcPr marL="9600" marR="9600" marT="9600" marB="0" anchor="b">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r" fontAlgn="b"/>
                      <a:r>
                        <a:rPr lang="en-US" sz="1400" b="0" i="0" u="none" strike="noStrike">
                          <a:latin typeface="Verdana"/>
                        </a:rPr>
                        <a:t>EQIP</a:t>
                      </a:r>
                    </a:p>
                  </a:txBody>
                  <a:tcPr marL="9600" marR="9600" marT="9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endParaRPr lang="en-US" sz="1400" b="0" i="0" u="none" strike="noStrike">
                        <a:latin typeface="Verdana"/>
                      </a:endParaRPr>
                    </a:p>
                  </a:txBody>
                  <a:tcPr marL="9600" marR="9600" marT="9600" marB="0" anchor="b">
                    <a:lnL w="63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endParaRPr lang="en-US" sz="1400" b="0" i="0" u="none" strike="noStrike">
                        <a:latin typeface="Verdana"/>
                      </a:endParaRPr>
                    </a:p>
                  </a:txBody>
                  <a:tcPr marL="9600" marR="9600" marT="9600"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endParaRPr lang="en-US" sz="1400" b="0" i="0" u="none" strike="noStrike">
                        <a:latin typeface="Verdana"/>
                      </a:endParaRPr>
                    </a:p>
                  </a:txBody>
                  <a:tcPr marL="9600" marR="9600" marT="9600"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-0.1145</a:t>
                      </a:r>
                    </a:p>
                  </a:txBody>
                  <a:tcPr marL="9600" marR="9600" marT="9600"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-0.1192</a:t>
                      </a:r>
                    </a:p>
                  </a:txBody>
                  <a:tcPr marL="9600" marR="9600" marT="9600"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r>
              <a:tr h="124800">
                <a:tc>
                  <a:txBody>
                    <a:bodyPr/>
                    <a:lstStyle/>
                    <a:p>
                      <a:pPr algn="l" fontAlgn="b"/>
                      <a:endParaRPr lang="en-US" sz="1400" b="0" i="0" u="none" strike="noStrike">
                        <a:latin typeface="Verdana"/>
                      </a:endParaRPr>
                    </a:p>
                  </a:txBody>
                  <a:tcPr marL="9600" marR="9600" marT="9600" marB="0" anchor="b">
                    <a:lnL>
                      <a:noFill/>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r" fontAlgn="b"/>
                      <a:r>
                        <a:rPr lang="en-US" sz="1400" b="0" i="0" u="none" strike="noStrike">
                          <a:latin typeface="Verdana"/>
                        </a:rPr>
                        <a:t>CRP</a:t>
                      </a:r>
                    </a:p>
                  </a:txBody>
                  <a:tcPr marL="9600" marR="9600" marT="9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l" fontAlgn="b"/>
                      <a:endParaRPr lang="en-US" sz="1400" b="0" i="0" u="none" strike="noStrike">
                        <a:latin typeface="Verdana"/>
                      </a:endParaRPr>
                    </a:p>
                  </a:txBody>
                  <a:tcPr marL="9600" marR="9600" marT="9600" marB="0" anchor="b">
                    <a:lnL w="6350" cap="flat" cmpd="sng" algn="ctr">
                      <a:solidFill>
                        <a:srgbClr val="000000"/>
                      </a:solidFill>
                      <a:prstDash val="solid"/>
                      <a:round/>
                      <a:headEnd type="none" w="med" len="med"/>
                      <a:tailEnd type="none" w="med" len="med"/>
                    </a:lnL>
                    <a:lnR>
                      <a:noFill/>
                    </a:lnR>
                    <a:lnT>
                      <a:noFill/>
                    </a:lnT>
                    <a:lnB>
                      <a:noFill/>
                    </a:lnB>
                    <a:solidFill>
                      <a:srgbClr val="EEECE1"/>
                    </a:solidFill>
                  </a:tcPr>
                </a:tc>
                <a:tc>
                  <a:txBody>
                    <a:bodyPr/>
                    <a:lstStyle/>
                    <a:p>
                      <a:pPr algn="l" fontAlgn="b"/>
                      <a:endParaRPr lang="en-US" sz="1400" b="0" i="0" u="none" strike="noStrike">
                        <a:latin typeface="Verdana"/>
                      </a:endParaRPr>
                    </a:p>
                  </a:txBody>
                  <a:tcPr marL="9600" marR="9600" marT="9600" marB="0" anchor="b">
                    <a:lnL>
                      <a:noFill/>
                    </a:lnL>
                    <a:lnR>
                      <a:noFill/>
                    </a:lnR>
                    <a:lnT>
                      <a:noFill/>
                    </a:lnT>
                    <a:lnB>
                      <a:noFill/>
                    </a:lnB>
                    <a:solidFill>
                      <a:srgbClr val="EEECE1"/>
                    </a:solidFill>
                  </a:tcPr>
                </a:tc>
                <a:tc>
                  <a:txBody>
                    <a:bodyPr/>
                    <a:lstStyle/>
                    <a:p>
                      <a:pPr algn="l" fontAlgn="b"/>
                      <a:endParaRPr lang="en-US" sz="1400" b="0" i="0" u="none" strike="noStrike">
                        <a:latin typeface="Verdana"/>
                      </a:endParaRPr>
                    </a:p>
                  </a:txBody>
                  <a:tcPr marL="9600" marR="9600" marT="9600" marB="0" anchor="b">
                    <a:lnL>
                      <a:noFill/>
                    </a:lnL>
                    <a:lnR>
                      <a:noFill/>
                    </a:lnR>
                    <a:lnT>
                      <a:noFill/>
                    </a:lnT>
                    <a:lnB>
                      <a:noFill/>
                    </a:lnB>
                    <a:solidFill>
                      <a:srgbClr val="EEECE1"/>
                    </a:solidFill>
                  </a:tcPr>
                </a:tc>
                <a:tc>
                  <a:txBody>
                    <a:bodyPr/>
                    <a:lstStyle/>
                    <a:p>
                      <a:pPr algn="l" fontAlgn="b"/>
                      <a:r>
                        <a:rPr lang="en-US" sz="1400" b="0" i="0" u="none" strike="noStrike">
                          <a:latin typeface="Verdana"/>
                        </a:rPr>
                        <a:t>0.0361</a:t>
                      </a:r>
                    </a:p>
                  </a:txBody>
                  <a:tcPr marL="9600" marR="9600" marT="9600" marB="0" anchor="b">
                    <a:lnL>
                      <a:noFill/>
                    </a:lnL>
                    <a:lnR>
                      <a:noFill/>
                    </a:lnR>
                    <a:lnT>
                      <a:noFill/>
                    </a:lnT>
                    <a:lnB>
                      <a:noFill/>
                    </a:lnB>
                    <a:solidFill>
                      <a:srgbClr val="EEECE1"/>
                    </a:solidFill>
                  </a:tcPr>
                </a:tc>
                <a:tc>
                  <a:txBody>
                    <a:bodyPr/>
                    <a:lstStyle/>
                    <a:p>
                      <a:pPr algn="l" fontAlgn="b"/>
                      <a:r>
                        <a:rPr lang="en-US" sz="1400" b="0" i="0" u="none" strike="noStrike">
                          <a:latin typeface="Verdana"/>
                        </a:rPr>
                        <a:t>-0.0158</a:t>
                      </a:r>
                    </a:p>
                  </a:txBody>
                  <a:tcPr marL="9600" marR="9600" marT="9600" marB="0" anchor="b">
                    <a:lnL>
                      <a:noFill/>
                    </a:lnL>
                    <a:lnR>
                      <a:noFill/>
                    </a:lnR>
                    <a:lnT>
                      <a:noFill/>
                    </a:lnT>
                    <a:lnB>
                      <a:noFill/>
                    </a:lnB>
                    <a:solidFill>
                      <a:srgbClr val="EEECE1"/>
                    </a:solidFill>
                  </a:tcPr>
                </a:tc>
              </a:tr>
              <a:tr h="124800">
                <a:tc>
                  <a:txBody>
                    <a:bodyPr/>
                    <a:lstStyle/>
                    <a:p>
                      <a:pPr algn="l" fontAlgn="b"/>
                      <a:endParaRPr lang="en-US" sz="1400" b="0" i="0" u="none" strike="noStrike">
                        <a:latin typeface="Verdana"/>
                      </a:endParaRPr>
                    </a:p>
                  </a:txBody>
                  <a:tcPr marL="9600" marR="9600" marT="9600" marB="0" anchor="b">
                    <a:lnL>
                      <a:noFill/>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r" fontAlgn="b"/>
                      <a:r>
                        <a:rPr lang="en-US" sz="1400" b="0" i="0" u="none" strike="noStrike">
                          <a:latin typeface="Verdana"/>
                        </a:rPr>
                        <a:t>CSP</a:t>
                      </a:r>
                    </a:p>
                  </a:txBody>
                  <a:tcPr marL="9600" marR="9600" marT="9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l" fontAlgn="b"/>
                      <a:endParaRPr lang="en-US" sz="1400" b="0" i="0" u="none" strike="noStrike">
                        <a:latin typeface="Verdana"/>
                      </a:endParaRPr>
                    </a:p>
                  </a:txBody>
                  <a:tcPr marL="9600" marR="9600" marT="9600" marB="0" anchor="b">
                    <a:lnL w="6350" cap="flat" cmpd="sng" algn="ctr">
                      <a:solidFill>
                        <a:srgbClr val="000000"/>
                      </a:solidFill>
                      <a:prstDash val="solid"/>
                      <a:round/>
                      <a:headEnd type="none" w="med" len="med"/>
                      <a:tailEnd type="none" w="med" len="med"/>
                    </a:lnL>
                    <a:lnR>
                      <a:noFill/>
                    </a:lnR>
                    <a:lnT>
                      <a:noFill/>
                    </a:lnT>
                    <a:lnB>
                      <a:noFill/>
                    </a:lnB>
                    <a:solidFill>
                      <a:srgbClr val="EEECE1"/>
                    </a:solidFill>
                  </a:tcPr>
                </a:tc>
                <a:tc>
                  <a:txBody>
                    <a:bodyPr/>
                    <a:lstStyle/>
                    <a:p>
                      <a:pPr algn="l" fontAlgn="b"/>
                      <a:endParaRPr lang="en-US" sz="1400" b="0" i="0" u="none" strike="noStrike">
                        <a:latin typeface="Verdana"/>
                      </a:endParaRPr>
                    </a:p>
                  </a:txBody>
                  <a:tcPr marL="9600" marR="9600" marT="9600" marB="0" anchor="b">
                    <a:lnL>
                      <a:noFill/>
                    </a:lnL>
                    <a:lnR>
                      <a:noFill/>
                    </a:lnR>
                    <a:lnT>
                      <a:noFill/>
                    </a:lnT>
                    <a:lnB>
                      <a:noFill/>
                    </a:lnB>
                    <a:solidFill>
                      <a:srgbClr val="EEECE1"/>
                    </a:solidFill>
                  </a:tcPr>
                </a:tc>
                <a:tc>
                  <a:txBody>
                    <a:bodyPr/>
                    <a:lstStyle/>
                    <a:p>
                      <a:pPr algn="l" fontAlgn="b"/>
                      <a:endParaRPr lang="en-US" sz="1400" b="0" i="0" u="none" strike="noStrike">
                        <a:latin typeface="Verdana"/>
                      </a:endParaRPr>
                    </a:p>
                  </a:txBody>
                  <a:tcPr marL="9600" marR="9600" marT="9600" marB="0" anchor="b">
                    <a:lnL>
                      <a:noFill/>
                    </a:lnL>
                    <a:lnR>
                      <a:noFill/>
                    </a:lnR>
                    <a:lnT>
                      <a:noFill/>
                    </a:lnT>
                    <a:lnB>
                      <a:noFill/>
                    </a:lnB>
                    <a:solidFill>
                      <a:srgbClr val="EEECE1"/>
                    </a:solidFill>
                  </a:tcPr>
                </a:tc>
                <a:tc>
                  <a:txBody>
                    <a:bodyPr/>
                    <a:lstStyle/>
                    <a:p>
                      <a:pPr algn="l" fontAlgn="b"/>
                      <a:r>
                        <a:rPr lang="en-US" sz="1400" b="0" i="0" u="none" strike="noStrike">
                          <a:latin typeface="Verdana"/>
                        </a:rPr>
                        <a:t>0.1127</a:t>
                      </a:r>
                    </a:p>
                  </a:txBody>
                  <a:tcPr marL="9600" marR="9600" marT="9600" marB="0" anchor="b">
                    <a:lnL>
                      <a:noFill/>
                    </a:lnL>
                    <a:lnR>
                      <a:noFill/>
                    </a:lnR>
                    <a:lnT>
                      <a:noFill/>
                    </a:lnT>
                    <a:lnB>
                      <a:noFill/>
                    </a:lnB>
                    <a:solidFill>
                      <a:srgbClr val="EEECE1"/>
                    </a:solidFill>
                  </a:tcPr>
                </a:tc>
                <a:tc>
                  <a:txBody>
                    <a:bodyPr/>
                    <a:lstStyle/>
                    <a:p>
                      <a:pPr algn="l" fontAlgn="b"/>
                      <a:r>
                        <a:rPr lang="en-US" sz="1400" b="0" i="0" u="none" strike="noStrike">
                          <a:latin typeface="Verdana"/>
                        </a:rPr>
                        <a:t>0.0824</a:t>
                      </a:r>
                    </a:p>
                  </a:txBody>
                  <a:tcPr marL="9600" marR="9600" marT="9600" marB="0" anchor="b">
                    <a:lnL>
                      <a:noFill/>
                    </a:lnL>
                    <a:lnR>
                      <a:noFill/>
                    </a:lnR>
                    <a:lnT>
                      <a:noFill/>
                    </a:lnT>
                    <a:lnB>
                      <a:noFill/>
                    </a:lnB>
                    <a:solidFill>
                      <a:srgbClr val="EEECE1"/>
                    </a:solidFill>
                  </a:tcPr>
                </a:tc>
              </a:tr>
              <a:tr h="134400">
                <a:tc>
                  <a:txBody>
                    <a:bodyPr/>
                    <a:lstStyle/>
                    <a:p>
                      <a:pPr algn="l" fontAlgn="b"/>
                      <a:r>
                        <a:rPr lang="en-US" sz="1400" b="0" i="0" u="none" strike="noStrike">
                          <a:latin typeface="Verdana"/>
                        </a:rPr>
                        <a:t> </a:t>
                      </a:r>
                    </a:p>
                  </a:txBody>
                  <a:tcPr marL="9600" marR="9600" marT="9600" marB="0" anchor="b">
                    <a:lnL>
                      <a:noFill/>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r" fontAlgn="b"/>
                      <a:r>
                        <a:rPr lang="en-US" sz="1400" b="0" i="0" u="none" strike="noStrike">
                          <a:latin typeface="Verdana"/>
                        </a:rPr>
                        <a:t>MAEAP</a:t>
                      </a:r>
                    </a:p>
                  </a:txBody>
                  <a:tcPr marL="9600" marR="9600" marT="9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 </a:t>
                      </a:r>
                    </a:p>
                  </a:txBody>
                  <a:tcPr marL="9600" marR="9600" marT="9600" marB="0" anchor="b">
                    <a:lnL w="6350" cap="flat" cmpd="sng" algn="ctr">
                      <a:solidFill>
                        <a:srgbClr val="000000"/>
                      </a:solidFill>
                      <a:prstDash val="solid"/>
                      <a:round/>
                      <a:headEnd type="none" w="med" len="med"/>
                      <a:tailEnd type="none" w="med" len="med"/>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 </a:t>
                      </a:r>
                    </a:p>
                  </a:txBody>
                  <a:tcPr marL="9600" marR="9600" marT="9600"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 </a:t>
                      </a:r>
                    </a:p>
                  </a:txBody>
                  <a:tcPr marL="9600" marR="9600" marT="9600"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0.0714</a:t>
                      </a:r>
                    </a:p>
                  </a:txBody>
                  <a:tcPr marL="9600" marR="9600" marT="9600"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0.1229</a:t>
                      </a:r>
                    </a:p>
                  </a:txBody>
                  <a:tcPr marL="9600" marR="9600" marT="9600"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r>
              <a:tr h="134400">
                <a:tc>
                  <a:txBody>
                    <a:bodyPr/>
                    <a:lstStyle/>
                    <a:p>
                      <a:pPr algn="l" fontAlgn="b"/>
                      <a:r>
                        <a:rPr lang="en-US" sz="1400" b="0" i="0" u="none" strike="noStrike" dirty="0" smtClean="0">
                          <a:latin typeface="Verdana"/>
                        </a:rPr>
                        <a:t>Cons. </a:t>
                      </a:r>
                      <a:r>
                        <a:rPr lang="en-US" sz="1400" b="0" i="0" u="none" strike="noStrike" dirty="0">
                          <a:latin typeface="Verdana"/>
                        </a:rPr>
                        <a:t>Practices</a:t>
                      </a:r>
                    </a:p>
                  </a:txBody>
                  <a:tcPr marL="9600" marR="9600" marT="9600" marB="0" anchor="b">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r" fontAlgn="b"/>
                      <a:r>
                        <a:rPr lang="en-US" sz="1400" b="0" i="0" u="none" strike="noStrike">
                          <a:latin typeface="Verdana"/>
                        </a:rPr>
                        <a:t>CC planter</a:t>
                      </a:r>
                    </a:p>
                  </a:txBody>
                  <a:tcPr marL="9600" marR="9600" marT="9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endParaRPr lang="en-US" sz="1400" b="0" i="0" u="none" strike="noStrike">
                        <a:latin typeface="Verdana"/>
                      </a:endParaRPr>
                    </a:p>
                  </a:txBody>
                  <a:tcPr marL="9600" marR="9600" marT="9600" marB="0" anchor="b">
                    <a:lnL w="63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endParaRPr lang="en-US" sz="1400" b="0" i="0" u="none" strike="noStrike">
                        <a:latin typeface="Verdana"/>
                      </a:endParaRPr>
                    </a:p>
                  </a:txBody>
                  <a:tcPr marL="9600" marR="9600" marT="9600"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endParaRPr lang="en-US" sz="1400" b="0" i="0" u="none" strike="noStrike">
                        <a:latin typeface="Verdana"/>
                      </a:endParaRPr>
                    </a:p>
                  </a:txBody>
                  <a:tcPr marL="9600" marR="9600" marT="9600"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endParaRPr lang="en-US" sz="1400" b="0" i="0" u="none" strike="noStrike">
                        <a:latin typeface="Verdana"/>
                      </a:endParaRPr>
                    </a:p>
                  </a:txBody>
                  <a:tcPr marL="9600" marR="9600" marT="9600"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-0.0888</a:t>
                      </a:r>
                    </a:p>
                  </a:txBody>
                  <a:tcPr marL="9600" marR="9600" marT="9600"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r>
              <a:tr h="124800">
                <a:tc>
                  <a:txBody>
                    <a:bodyPr/>
                    <a:lstStyle/>
                    <a:p>
                      <a:pPr algn="l" fontAlgn="b"/>
                      <a:r>
                        <a:rPr lang="en-US" sz="1400" b="0" i="0" u="none" strike="noStrike">
                          <a:latin typeface="Verdana"/>
                        </a:rPr>
                        <a:t> </a:t>
                      </a:r>
                    </a:p>
                  </a:txBody>
                  <a:tcPr marL="9600" marR="9600" marT="9600" marB="0" anchor="b">
                    <a:lnL>
                      <a:noFill/>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r" fontAlgn="b"/>
                      <a:r>
                        <a:rPr lang="en-US" sz="1400" b="0" i="0" u="none" strike="noStrike">
                          <a:latin typeface="Verdana"/>
                        </a:rPr>
                        <a:t>No till user</a:t>
                      </a:r>
                    </a:p>
                  </a:txBody>
                  <a:tcPr marL="9600" marR="9600" marT="9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l" fontAlgn="b"/>
                      <a:endParaRPr lang="en-US" sz="1400" b="0" i="0" u="none" strike="noStrike">
                        <a:latin typeface="Verdana"/>
                      </a:endParaRPr>
                    </a:p>
                  </a:txBody>
                  <a:tcPr marL="9600" marR="9600" marT="9600" marB="0" anchor="b">
                    <a:lnL w="6350" cap="flat" cmpd="sng" algn="ctr">
                      <a:solidFill>
                        <a:srgbClr val="000000"/>
                      </a:solidFill>
                      <a:prstDash val="solid"/>
                      <a:round/>
                      <a:headEnd type="none" w="med" len="med"/>
                      <a:tailEnd type="none" w="med" len="med"/>
                    </a:lnL>
                    <a:lnR>
                      <a:noFill/>
                    </a:lnR>
                    <a:lnT>
                      <a:noFill/>
                    </a:lnT>
                    <a:lnB>
                      <a:noFill/>
                    </a:lnB>
                    <a:solidFill>
                      <a:srgbClr val="EEECE1"/>
                    </a:solidFill>
                  </a:tcPr>
                </a:tc>
                <a:tc>
                  <a:txBody>
                    <a:bodyPr/>
                    <a:lstStyle/>
                    <a:p>
                      <a:pPr algn="l" fontAlgn="b"/>
                      <a:endParaRPr lang="en-US" sz="1400" b="0" i="0" u="none" strike="noStrike">
                        <a:latin typeface="Verdana"/>
                      </a:endParaRPr>
                    </a:p>
                  </a:txBody>
                  <a:tcPr marL="9600" marR="9600" marT="9600" marB="0" anchor="b">
                    <a:lnL>
                      <a:noFill/>
                    </a:lnL>
                    <a:lnR>
                      <a:noFill/>
                    </a:lnR>
                    <a:lnT>
                      <a:noFill/>
                    </a:lnT>
                    <a:lnB>
                      <a:noFill/>
                    </a:lnB>
                    <a:solidFill>
                      <a:srgbClr val="EEECE1"/>
                    </a:solidFill>
                  </a:tcPr>
                </a:tc>
                <a:tc>
                  <a:txBody>
                    <a:bodyPr/>
                    <a:lstStyle/>
                    <a:p>
                      <a:pPr algn="l" fontAlgn="b"/>
                      <a:endParaRPr lang="en-US" sz="1400" b="0" i="0" u="none" strike="noStrike">
                        <a:latin typeface="Verdana"/>
                      </a:endParaRPr>
                    </a:p>
                  </a:txBody>
                  <a:tcPr marL="9600" marR="9600" marT="9600" marB="0" anchor="b">
                    <a:lnL>
                      <a:noFill/>
                    </a:lnL>
                    <a:lnR>
                      <a:noFill/>
                    </a:lnR>
                    <a:lnT>
                      <a:noFill/>
                    </a:lnT>
                    <a:lnB>
                      <a:noFill/>
                    </a:lnB>
                    <a:solidFill>
                      <a:srgbClr val="EEECE1"/>
                    </a:solidFill>
                  </a:tcPr>
                </a:tc>
                <a:tc>
                  <a:txBody>
                    <a:bodyPr/>
                    <a:lstStyle/>
                    <a:p>
                      <a:pPr algn="l" fontAlgn="b"/>
                      <a:endParaRPr lang="en-US" sz="1400" b="0" i="0" u="none" strike="noStrike">
                        <a:latin typeface="Verdana"/>
                      </a:endParaRPr>
                    </a:p>
                  </a:txBody>
                  <a:tcPr marL="9600" marR="9600" marT="9600" marB="0" anchor="b">
                    <a:lnL>
                      <a:noFill/>
                    </a:lnL>
                    <a:lnR>
                      <a:noFill/>
                    </a:lnR>
                    <a:lnT>
                      <a:noFill/>
                    </a:lnT>
                    <a:lnB>
                      <a:noFill/>
                    </a:lnB>
                    <a:solidFill>
                      <a:srgbClr val="EEECE1"/>
                    </a:solidFill>
                  </a:tcPr>
                </a:tc>
                <a:tc>
                  <a:txBody>
                    <a:bodyPr/>
                    <a:lstStyle/>
                    <a:p>
                      <a:pPr algn="l" fontAlgn="b"/>
                      <a:r>
                        <a:rPr lang="en-US" sz="1400" b="0" i="0" u="none" strike="noStrike">
                          <a:latin typeface="Verdana"/>
                        </a:rPr>
                        <a:t>0.1318</a:t>
                      </a:r>
                    </a:p>
                  </a:txBody>
                  <a:tcPr marL="9600" marR="9600" marT="9600" marB="0" anchor="b">
                    <a:lnL>
                      <a:noFill/>
                    </a:lnL>
                    <a:lnR>
                      <a:noFill/>
                    </a:lnR>
                    <a:lnT>
                      <a:noFill/>
                    </a:lnT>
                    <a:lnB>
                      <a:noFill/>
                    </a:lnB>
                    <a:solidFill>
                      <a:srgbClr val="EEECE1"/>
                    </a:solidFill>
                  </a:tcPr>
                </a:tc>
              </a:tr>
              <a:tr h="134400">
                <a:tc>
                  <a:txBody>
                    <a:bodyPr/>
                    <a:lstStyle/>
                    <a:p>
                      <a:pPr algn="l" fontAlgn="b"/>
                      <a:r>
                        <a:rPr lang="en-US" sz="1400" b="0" i="0" u="none" strike="noStrike">
                          <a:latin typeface="Verdana"/>
                        </a:rPr>
                        <a:t> </a:t>
                      </a:r>
                    </a:p>
                  </a:txBody>
                  <a:tcPr marL="9600" marR="9600" marT="9600" marB="0" anchor="b">
                    <a:lnL>
                      <a:noFill/>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r" fontAlgn="b"/>
                      <a:r>
                        <a:rPr lang="en-US" sz="1400" b="0" i="0" u="none" strike="noStrike">
                          <a:latin typeface="Verdana"/>
                        </a:rPr>
                        <a:t>Cont. corn planter</a:t>
                      </a:r>
                    </a:p>
                  </a:txBody>
                  <a:tcPr marL="9600" marR="9600" marT="9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endParaRPr lang="en-US" sz="1400" b="0" i="0" u="none" strike="noStrike">
                        <a:latin typeface="Verdana"/>
                      </a:endParaRPr>
                    </a:p>
                  </a:txBody>
                  <a:tcPr marL="9600" marR="9600" marT="9600" marB="0" anchor="b">
                    <a:lnL w="6350" cap="flat" cmpd="sng" algn="ctr">
                      <a:solidFill>
                        <a:srgbClr val="000000"/>
                      </a:solidFill>
                      <a:prstDash val="solid"/>
                      <a:round/>
                      <a:headEnd type="none" w="med" len="med"/>
                      <a:tailEnd type="none" w="med" len="med"/>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endParaRPr lang="en-US" sz="1400" b="0" i="0" u="none" strike="noStrike">
                        <a:latin typeface="Verdana"/>
                      </a:endParaRPr>
                    </a:p>
                  </a:txBody>
                  <a:tcPr marL="9600" marR="9600" marT="9600"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endParaRPr lang="en-US" sz="1400" b="0" i="0" u="none" strike="noStrike">
                        <a:latin typeface="Verdana"/>
                      </a:endParaRPr>
                    </a:p>
                  </a:txBody>
                  <a:tcPr marL="9600" marR="9600" marT="9600"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endParaRPr lang="en-US" sz="1400" b="0" i="0" u="none" strike="noStrike">
                        <a:latin typeface="Verdana"/>
                      </a:endParaRPr>
                    </a:p>
                  </a:txBody>
                  <a:tcPr marL="9600" marR="9600" marT="9600"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0.0699</a:t>
                      </a:r>
                    </a:p>
                  </a:txBody>
                  <a:tcPr marL="9600" marR="9600" marT="9600"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r>
              <a:tr h="134400">
                <a:tc>
                  <a:txBody>
                    <a:bodyPr/>
                    <a:lstStyle/>
                    <a:p>
                      <a:pPr algn="l" fontAlgn="b"/>
                      <a:endParaRPr lang="en-US" sz="1400" b="0" i="0" u="none" strike="noStrike">
                        <a:latin typeface="Verdana"/>
                      </a:endParaRPr>
                    </a:p>
                  </a:txBody>
                  <a:tcPr marL="9600" marR="9600" marT="9600" marB="0" anchor="b">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r" fontAlgn="b"/>
                      <a:r>
                        <a:rPr lang="en-US" sz="1400" b="0" i="0" u="none" strike="noStrike">
                          <a:latin typeface="Verdana"/>
                        </a:rPr>
                        <a:t>Df</a:t>
                      </a:r>
                    </a:p>
                  </a:txBody>
                  <a:tcPr marL="9600" marR="9600" marT="9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1259</a:t>
                      </a:r>
                    </a:p>
                  </a:txBody>
                  <a:tcPr marL="9600" marR="9600" marT="9600" marB="0" anchor="b">
                    <a:lnL w="63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1242</a:t>
                      </a:r>
                    </a:p>
                  </a:txBody>
                  <a:tcPr marL="9600" marR="9600" marT="9600"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1226</a:t>
                      </a:r>
                    </a:p>
                  </a:txBody>
                  <a:tcPr marL="9600" marR="9600" marT="9600"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1026</a:t>
                      </a:r>
                    </a:p>
                  </a:txBody>
                  <a:tcPr marL="9600" marR="9600" marT="9600"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953</a:t>
                      </a:r>
                    </a:p>
                  </a:txBody>
                  <a:tcPr marL="9600" marR="9600" marT="9600"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r>
              <a:tr h="124800">
                <a:tc>
                  <a:txBody>
                    <a:bodyPr/>
                    <a:lstStyle/>
                    <a:p>
                      <a:pPr algn="l" fontAlgn="b"/>
                      <a:endParaRPr lang="en-US" sz="1400" b="0" i="0" u="none" strike="noStrike">
                        <a:latin typeface="Verdana"/>
                      </a:endParaRPr>
                    </a:p>
                  </a:txBody>
                  <a:tcPr marL="9600" marR="9600" marT="9600" marB="0" anchor="b">
                    <a:lnL>
                      <a:noFill/>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r" fontAlgn="b"/>
                      <a:r>
                        <a:rPr lang="en-US" sz="1400" b="0" i="0" u="none" strike="noStrike">
                          <a:latin typeface="Verdana"/>
                        </a:rPr>
                        <a:t>F</a:t>
                      </a:r>
                    </a:p>
                  </a:txBody>
                  <a:tcPr marL="9600" marR="9600" marT="9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l" fontAlgn="b"/>
                      <a:r>
                        <a:rPr lang="en-US" sz="1400" b="0" i="0" u="none" strike="noStrike">
                          <a:latin typeface="Verdana"/>
                        </a:rPr>
                        <a:t>3.60</a:t>
                      </a:r>
                    </a:p>
                  </a:txBody>
                  <a:tcPr marL="9600" marR="9600" marT="9600" marB="0" anchor="b">
                    <a:lnL w="6350" cap="flat" cmpd="sng" algn="ctr">
                      <a:solidFill>
                        <a:srgbClr val="000000"/>
                      </a:solidFill>
                      <a:prstDash val="solid"/>
                      <a:round/>
                      <a:headEnd type="none" w="med" len="med"/>
                      <a:tailEnd type="none" w="med" len="med"/>
                    </a:lnL>
                    <a:lnR>
                      <a:noFill/>
                    </a:lnR>
                    <a:lnT>
                      <a:noFill/>
                    </a:lnT>
                    <a:lnB>
                      <a:noFill/>
                    </a:lnB>
                    <a:solidFill>
                      <a:srgbClr val="EEECE1"/>
                    </a:solidFill>
                  </a:tcPr>
                </a:tc>
                <a:tc>
                  <a:txBody>
                    <a:bodyPr/>
                    <a:lstStyle/>
                    <a:p>
                      <a:pPr algn="l" fontAlgn="b"/>
                      <a:r>
                        <a:rPr lang="en-US" sz="1400" b="0" i="0" u="none" strike="noStrike">
                          <a:latin typeface="Verdana"/>
                        </a:rPr>
                        <a:t>3.17</a:t>
                      </a:r>
                    </a:p>
                  </a:txBody>
                  <a:tcPr marL="9600" marR="9600" marT="9600" marB="0" anchor="b">
                    <a:lnL>
                      <a:noFill/>
                    </a:lnL>
                    <a:lnR>
                      <a:noFill/>
                    </a:lnR>
                    <a:lnT>
                      <a:noFill/>
                    </a:lnT>
                    <a:lnB>
                      <a:noFill/>
                    </a:lnB>
                    <a:solidFill>
                      <a:srgbClr val="EEECE1"/>
                    </a:solidFill>
                  </a:tcPr>
                </a:tc>
                <a:tc>
                  <a:txBody>
                    <a:bodyPr/>
                    <a:lstStyle/>
                    <a:p>
                      <a:pPr algn="l" fontAlgn="b"/>
                      <a:r>
                        <a:rPr lang="en-US" sz="1400" b="0" i="0" u="none" strike="noStrike">
                          <a:latin typeface="Verdana"/>
                        </a:rPr>
                        <a:t>2.55</a:t>
                      </a:r>
                    </a:p>
                  </a:txBody>
                  <a:tcPr marL="9600" marR="9600" marT="9600" marB="0" anchor="b">
                    <a:lnL>
                      <a:noFill/>
                    </a:lnL>
                    <a:lnR>
                      <a:noFill/>
                    </a:lnR>
                    <a:lnT>
                      <a:noFill/>
                    </a:lnT>
                    <a:lnB>
                      <a:noFill/>
                    </a:lnB>
                    <a:solidFill>
                      <a:srgbClr val="EEECE1"/>
                    </a:solidFill>
                  </a:tcPr>
                </a:tc>
                <a:tc>
                  <a:txBody>
                    <a:bodyPr/>
                    <a:lstStyle/>
                    <a:p>
                      <a:pPr algn="l" fontAlgn="b"/>
                      <a:r>
                        <a:rPr lang="en-US" sz="1400" b="0" i="0" u="none" strike="noStrike">
                          <a:latin typeface="Verdana"/>
                        </a:rPr>
                        <a:t>1.83</a:t>
                      </a:r>
                    </a:p>
                  </a:txBody>
                  <a:tcPr marL="9600" marR="9600" marT="9600" marB="0" anchor="b">
                    <a:lnL>
                      <a:noFill/>
                    </a:lnL>
                    <a:lnR>
                      <a:noFill/>
                    </a:lnR>
                    <a:lnT>
                      <a:noFill/>
                    </a:lnT>
                    <a:lnB>
                      <a:noFill/>
                    </a:lnB>
                    <a:solidFill>
                      <a:srgbClr val="EEECE1"/>
                    </a:solidFill>
                  </a:tcPr>
                </a:tc>
                <a:tc>
                  <a:txBody>
                    <a:bodyPr/>
                    <a:lstStyle/>
                    <a:p>
                      <a:pPr algn="l" fontAlgn="b"/>
                      <a:r>
                        <a:rPr lang="en-US" sz="1400" b="0" i="0" u="none" strike="noStrike">
                          <a:latin typeface="Verdana"/>
                        </a:rPr>
                        <a:t>1.75</a:t>
                      </a:r>
                    </a:p>
                  </a:txBody>
                  <a:tcPr marL="9600" marR="9600" marT="9600" marB="0" anchor="b">
                    <a:lnL>
                      <a:noFill/>
                    </a:lnL>
                    <a:lnR>
                      <a:noFill/>
                    </a:lnR>
                    <a:lnT>
                      <a:noFill/>
                    </a:lnT>
                    <a:lnB>
                      <a:noFill/>
                    </a:lnB>
                    <a:solidFill>
                      <a:srgbClr val="EEECE1"/>
                    </a:solidFill>
                  </a:tcPr>
                </a:tc>
              </a:tr>
              <a:tr h="134400">
                <a:tc>
                  <a:txBody>
                    <a:bodyPr/>
                    <a:lstStyle/>
                    <a:p>
                      <a:pPr algn="l" fontAlgn="b"/>
                      <a:r>
                        <a:rPr lang="en-US" sz="1400" b="0" i="0" u="none" strike="noStrike">
                          <a:latin typeface="Verdana"/>
                        </a:rPr>
                        <a:t> </a:t>
                      </a:r>
                    </a:p>
                  </a:txBody>
                  <a:tcPr marL="9600" marR="9600" marT="9600" marB="0" anchor="b">
                    <a:lnL>
                      <a:noFill/>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r" fontAlgn="b"/>
                      <a:r>
                        <a:rPr lang="en-US" sz="1400" b="0" i="0" u="none" strike="noStrike">
                          <a:latin typeface="Verdana"/>
                        </a:rPr>
                        <a:t>Prob &gt; F</a:t>
                      </a:r>
                    </a:p>
                  </a:txBody>
                  <a:tcPr marL="9600" marR="9600" marT="9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0.0031</a:t>
                      </a:r>
                    </a:p>
                  </a:txBody>
                  <a:tcPr marL="9600" marR="9600" marT="9600" marB="0" anchor="b">
                    <a:lnL w="6350" cap="flat" cmpd="sng" algn="ctr">
                      <a:solidFill>
                        <a:srgbClr val="000000"/>
                      </a:solidFill>
                      <a:prstDash val="solid"/>
                      <a:round/>
                      <a:headEnd type="none" w="med" len="med"/>
                      <a:tailEnd type="none" w="med" len="med"/>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0.0009</a:t>
                      </a:r>
                    </a:p>
                  </a:txBody>
                  <a:tcPr marL="9600" marR="9600" marT="9600"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0.0035</a:t>
                      </a:r>
                    </a:p>
                  </a:txBody>
                  <a:tcPr marL="9600" marR="9600" marT="9600"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0.0263</a:t>
                      </a:r>
                    </a:p>
                  </a:txBody>
                  <a:tcPr marL="9600" marR="9600" marT="9600"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c>
                  <a:txBody>
                    <a:bodyPr/>
                    <a:lstStyle/>
                    <a:p>
                      <a:pPr algn="l" fontAlgn="b"/>
                      <a:r>
                        <a:rPr lang="en-US" sz="1400" b="0" i="0" u="none" strike="noStrike">
                          <a:latin typeface="Verdana"/>
                        </a:rPr>
                        <a:t>0.0266</a:t>
                      </a:r>
                    </a:p>
                  </a:txBody>
                  <a:tcPr marL="9600" marR="9600" marT="9600" marB="0" anchor="b">
                    <a:lnL>
                      <a:noFill/>
                    </a:lnL>
                    <a:lnR>
                      <a:noFill/>
                    </a:lnR>
                    <a:lnT>
                      <a:noFill/>
                    </a:lnT>
                    <a:lnB w="25400" cap="flat" cmpd="dbl" algn="ctr">
                      <a:solidFill>
                        <a:srgbClr val="000000"/>
                      </a:solidFill>
                      <a:prstDash val="solid"/>
                      <a:round/>
                      <a:headEnd type="none" w="med" len="med"/>
                      <a:tailEnd type="none" w="med" len="med"/>
                    </a:lnB>
                    <a:solidFill>
                      <a:srgbClr val="EEECE1"/>
                    </a:solidFill>
                  </a:tcPr>
                </a:tc>
              </a:tr>
              <a:tr h="134400">
                <a:tc>
                  <a:txBody>
                    <a:bodyPr/>
                    <a:lstStyle/>
                    <a:p>
                      <a:pPr algn="l" fontAlgn="b"/>
                      <a:endParaRPr lang="en-US" sz="1400" b="0" i="0" u="none" strike="noStrike">
                        <a:latin typeface="Verdana"/>
                      </a:endParaRPr>
                    </a:p>
                  </a:txBody>
                  <a:tcPr marL="9600" marR="9600" marT="9600" marB="0" anchor="b">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r" fontAlgn="b"/>
                      <a:r>
                        <a:rPr lang="en-US" sz="1400" b="0" i="0" u="none" strike="noStrike">
                          <a:latin typeface="Verdana"/>
                        </a:rPr>
                        <a:t>Adjusted Wald Test (F)</a:t>
                      </a:r>
                    </a:p>
                  </a:txBody>
                  <a:tcPr marL="9600" marR="9600" marT="9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3.60</a:t>
                      </a:r>
                    </a:p>
                  </a:txBody>
                  <a:tcPr marL="9600" marR="9600" marT="9600" marB="0" anchor="b">
                    <a:lnL w="63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0.78</a:t>
                      </a:r>
                    </a:p>
                  </a:txBody>
                  <a:tcPr marL="9600" marR="9600" marT="9600"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0.39</a:t>
                      </a:r>
                    </a:p>
                  </a:txBody>
                  <a:tcPr marL="9600" marR="9600" marT="9600"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1.39</a:t>
                      </a:r>
                    </a:p>
                  </a:txBody>
                  <a:tcPr marL="9600" marR="9600" marT="9600"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c>
                  <a:txBody>
                    <a:bodyPr/>
                    <a:lstStyle/>
                    <a:p>
                      <a:pPr algn="l" fontAlgn="b"/>
                      <a:r>
                        <a:rPr lang="en-US" sz="1400" b="0" i="0" u="none" strike="noStrike">
                          <a:latin typeface="Verdana"/>
                        </a:rPr>
                        <a:t>2.01</a:t>
                      </a:r>
                    </a:p>
                  </a:txBody>
                  <a:tcPr marL="9600" marR="9600" marT="9600" marB="0" anchor="b">
                    <a:lnL>
                      <a:noFill/>
                    </a:lnL>
                    <a:lnR>
                      <a:noFill/>
                    </a:lnR>
                    <a:lnT w="25400" cap="flat" cmpd="dbl" algn="ctr">
                      <a:solidFill>
                        <a:srgbClr val="000000"/>
                      </a:solidFill>
                      <a:prstDash val="solid"/>
                      <a:round/>
                      <a:headEnd type="none" w="med" len="med"/>
                      <a:tailEnd type="none" w="med" len="med"/>
                    </a:lnT>
                    <a:lnB>
                      <a:noFill/>
                    </a:lnB>
                    <a:solidFill>
                      <a:srgbClr val="EEECE1"/>
                    </a:solidFill>
                  </a:tcPr>
                </a:tc>
              </a:tr>
              <a:tr h="124800">
                <a:tc>
                  <a:txBody>
                    <a:bodyPr/>
                    <a:lstStyle/>
                    <a:p>
                      <a:pPr algn="l" fontAlgn="b"/>
                      <a:endParaRPr lang="en-US" sz="1400" b="0" i="0" u="none" strike="noStrike">
                        <a:latin typeface="Verdana"/>
                      </a:endParaRPr>
                    </a:p>
                  </a:txBody>
                  <a:tcPr marL="9600" marR="9600" marT="9600" marB="0" anchor="b">
                    <a:lnL>
                      <a:noFill/>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r" fontAlgn="b"/>
                      <a:r>
                        <a:rPr lang="en-US" sz="1400" b="0" i="0" u="none" strike="noStrike">
                          <a:latin typeface="Verdana"/>
                        </a:rPr>
                        <a:t>Prob &gt; F</a:t>
                      </a:r>
                    </a:p>
                  </a:txBody>
                  <a:tcPr marL="9600" marR="9600" marT="96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l" fontAlgn="b"/>
                      <a:r>
                        <a:rPr lang="en-US" sz="1400" b="0" i="0" u="none" strike="noStrike">
                          <a:latin typeface="Verdana"/>
                        </a:rPr>
                        <a:t>0.0031</a:t>
                      </a:r>
                    </a:p>
                  </a:txBody>
                  <a:tcPr marL="9600" marR="9600" marT="9600" marB="0" anchor="b">
                    <a:lnL w="6350" cap="flat" cmpd="sng" algn="ctr">
                      <a:solidFill>
                        <a:srgbClr val="000000"/>
                      </a:solidFill>
                      <a:prstDash val="solid"/>
                      <a:round/>
                      <a:headEnd type="none" w="med" len="med"/>
                      <a:tailEnd type="none" w="med" len="med"/>
                    </a:lnL>
                    <a:lnR>
                      <a:noFill/>
                    </a:lnR>
                    <a:lnT>
                      <a:noFill/>
                    </a:lnT>
                    <a:lnB>
                      <a:noFill/>
                    </a:lnB>
                    <a:solidFill>
                      <a:srgbClr val="EEECE1"/>
                    </a:solidFill>
                  </a:tcPr>
                </a:tc>
                <a:tc>
                  <a:txBody>
                    <a:bodyPr/>
                    <a:lstStyle/>
                    <a:p>
                      <a:pPr algn="l" fontAlgn="b"/>
                      <a:r>
                        <a:rPr lang="en-US" sz="1400" b="0" i="0" u="none" strike="noStrike">
                          <a:latin typeface="Verdana"/>
                        </a:rPr>
                        <a:t>0.5392</a:t>
                      </a:r>
                    </a:p>
                  </a:txBody>
                  <a:tcPr marL="9600" marR="9600" marT="9600" marB="0" anchor="b">
                    <a:lnL>
                      <a:noFill/>
                    </a:lnL>
                    <a:lnR>
                      <a:noFill/>
                    </a:lnR>
                    <a:lnT>
                      <a:noFill/>
                    </a:lnT>
                    <a:lnB>
                      <a:noFill/>
                    </a:lnB>
                    <a:solidFill>
                      <a:srgbClr val="EEECE1"/>
                    </a:solidFill>
                  </a:tcPr>
                </a:tc>
                <a:tc>
                  <a:txBody>
                    <a:bodyPr/>
                    <a:lstStyle/>
                    <a:p>
                      <a:pPr algn="l" fontAlgn="b"/>
                      <a:r>
                        <a:rPr lang="en-US" sz="1400" b="0" i="0" u="none" strike="noStrike">
                          <a:latin typeface="Verdana"/>
                        </a:rPr>
                        <a:t>0.6787</a:t>
                      </a:r>
                    </a:p>
                  </a:txBody>
                  <a:tcPr marL="9600" marR="9600" marT="9600" marB="0" anchor="b">
                    <a:lnL>
                      <a:noFill/>
                    </a:lnL>
                    <a:lnR>
                      <a:noFill/>
                    </a:lnR>
                    <a:lnT>
                      <a:noFill/>
                    </a:lnT>
                    <a:lnB>
                      <a:noFill/>
                    </a:lnB>
                    <a:solidFill>
                      <a:srgbClr val="EEECE1"/>
                    </a:solidFill>
                  </a:tcPr>
                </a:tc>
                <a:tc>
                  <a:txBody>
                    <a:bodyPr/>
                    <a:lstStyle/>
                    <a:p>
                      <a:pPr algn="l" fontAlgn="b"/>
                      <a:r>
                        <a:rPr lang="en-US" sz="1400" b="0" i="0" u="none" strike="noStrike">
                          <a:latin typeface="Verdana"/>
                        </a:rPr>
                        <a:t>0.2366</a:t>
                      </a:r>
                    </a:p>
                  </a:txBody>
                  <a:tcPr marL="9600" marR="9600" marT="9600" marB="0" anchor="b">
                    <a:lnL>
                      <a:noFill/>
                    </a:lnL>
                    <a:lnR>
                      <a:noFill/>
                    </a:lnR>
                    <a:lnT>
                      <a:noFill/>
                    </a:lnT>
                    <a:lnB>
                      <a:noFill/>
                    </a:lnB>
                    <a:solidFill>
                      <a:srgbClr val="EEECE1"/>
                    </a:solidFill>
                  </a:tcPr>
                </a:tc>
                <a:tc>
                  <a:txBody>
                    <a:bodyPr/>
                    <a:lstStyle/>
                    <a:p>
                      <a:pPr algn="l" fontAlgn="b"/>
                      <a:r>
                        <a:rPr lang="en-US" sz="1400" b="0" i="0" u="none" strike="noStrike" dirty="0">
                          <a:latin typeface="Verdana"/>
                        </a:rPr>
                        <a:t>0.1107</a:t>
                      </a:r>
                    </a:p>
                  </a:txBody>
                  <a:tcPr marL="9600" marR="9600" marT="9600" marB="0" anchor="b">
                    <a:lnL>
                      <a:noFill/>
                    </a:lnL>
                    <a:lnR>
                      <a:noFill/>
                    </a:lnR>
                    <a:lnT>
                      <a:noFill/>
                    </a:lnT>
                    <a:lnB>
                      <a:noFill/>
                    </a:lnB>
                    <a:solidFill>
                      <a:srgbClr val="EEECE1"/>
                    </a:solidFill>
                  </a:tcPr>
                </a:tc>
              </a:tr>
            </a:tbl>
          </a:graphicData>
        </a:graphic>
      </p:graphicFrame>
      <p:sp>
        <p:nvSpPr>
          <p:cNvPr id="3" name="Slide Number Placeholder 2"/>
          <p:cNvSpPr>
            <a:spLocks noGrp="1"/>
          </p:cNvSpPr>
          <p:nvPr>
            <p:ph type="sldNum" sz="quarter" idx="12"/>
          </p:nvPr>
        </p:nvSpPr>
        <p:spPr/>
        <p:txBody>
          <a:bodyPr/>
          <a:lstStyle/>
          <a:p>
            <a:fld id="{4EB4F01A-2969-3A48-A665-C2835505F580}" type="slidenum">
              <a:rPr lang="en-US" smtClean="0"/>
              <a:t>99</a:t>
            </a:fld>
            <a:endParaRPr lang="en-US"/>
          </a:p>
        </p:txBody>
      </p:sp>
    </p:spTree>
    <p:extLst>
      <p:ext uri="{BB962C8B-B14F-4D97-AF65-F5344CB8AC3E}">
        <p14:creationId xmlns:p14="http://schemas.microsoft.com/office/powerpoint/2010/main" val="260699406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53</TotalTime>
  <Words>5869</Words>
  <Application>Microsoft Macintosh PowerPoint</Application>
  <PresentationFormat>On-screen Show (4:3)</PresentationFormat>
  <Paragraphs>1580</Paragraphs>
  <Slides>131</Slides>
  <Notes>20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131</vt:i4>
      </vt:variant>
    </vt:vector>
  </HeadingPairs>
  <TitlesOfParts>
    <vt:vector size="133" baseType="lpstr">
      <vt:lpstr>Office Theme</vt:lpstr>
      <vt:lpstr>Microsoft Word Document</vt:lpstr>
      <vt:lpstr>Seed Contracts &amp; Climate Change Mitigation Behaviors</vt:lpstr>
      <vt:lpstr>PowerPoint Presentation</vt:lpstr>
      <vt:lpstr>PowerPoint Presentation</vt:lpstr>
      <vt:lpstr>Role of Seed Corn</vt:lpstr>
      <vt:lpstr>What is Seed Corn?</vt:lpstr>
      <vt:lpstr>Political Economy of Seed Corn 1. Global Seed Competition</vt:lpstr>
      <vt:lpstr>Political Economy of Seed Corn 1. Global Seed Competition</vt:lpstr>
      <vt:lpstr>Political Economy of Seed Corn 2. Intellectual Property Rights</vt:lpstr>
      <vt:lpstr>Political Economy of Seed Corn 2. Intellectual Property Rights</vt:lpstr>
      <vt:lpstr>Political Economy of Seed Corn 3. Competitive Contracts</vt:lpstr>
      <vt:lpstr>Political Economy of Seed Corn 3. Competitive Contracts</vt:lpstr>
      <vt:lpstr>Summary</vt:lpstr>
      <vt:lpstr>PowerPoint Presentation</vt:lpstr>
      <vt:lpstr>PowerPoint Presentation</vt:lpstr>
      <vt:lpstr>Failure to Adopt</vt:lpstr>
      <vt:lpstr>Failure to Adopt</vt:lpstr>
      <vt:lpstr>PowerPoint Presentation</vt:lpstr>
      <vt:lpstr>PowerPoint Presentation</vt:lpstr>
      <vt:lpstr>PowerPoint Presentation</vt:lpstr>
      <vt:lpstr>The Issue: Nitrogen Fertilizer Use</vt:lpstr>
      <vt:lpstr>Political Economy of Seed Corn 1. Global Seed Competition</vt:lpstr>
      <vt:lpstr>Political Economy of Seed Corn 3. Competitive Contracts</vt:lpstr>
      <vt:lpstr>Political Economy of Seed Corn 3. Competitive Contracts</vt:lpstr>
      <vt:lpstr>Possible, Adaptable, Gainful: Normative and political economic barriers to adopting climate change mitigation practices</vt:lpstr>
      <vt:lpstr>Introduction</vt:lpstr>
      <vt:lpstr>Today’s Story:  Agriculture and Climate Change</vt:lpstr>
      <vt:lpstr>Roadmap</vt:lpstr>
      <vt:lpstr>The Issue: Nitrogen Fertilizer Use</vt:lpstr>
      <vt:lpstr>The Issue: Nitrogen Fertilizer Use</vt:lpstr>
      <vt:lpstr>The Issue: Potential Policy</vt:lpstr>
      <vt:lpstr>The Issue: Potential Policy</vt:lpstr>
      <vt:lpstr>Case Background: N Fertilizer Use</vt:lpstr>
      <vt:lpstr>PowerPoint Presentation</vt:lpstr>
      <vt:lpstr>The Questions</vt:lpstr>
      <vt:lpstr>Key Findings</vt:lpstr>
      <vt:lpstr>Long-Term Ecological Research Network</vt:lpstr>
      <vt:lpstr>Social Science LTER</vt:lpstr>
      <vt:lpstr>PowerPoint Presentation</vt:lpstr>
      <vt:lpstr>Methods and Data</vt:lpstr>
      <vt:lpstr>Why Corn? Corn, Corn, Everywhere</vt:lpstr>
      <vt:lpstr>Research Methods</vt:lpstr>
      <vt:lpstr>Our Survey</vt:lpstr>
      <vt:lpstr>Sampling</vt:lpstr>
      <vt:lpstr>Response and Coding</vt:lpstr>
      <vt:lpstr>Response Rate</vt:lpstr>
      <vt:lpstr>Our Focus Groups</vt:lpstr>
      <vt:lpstr>Our Interviews</vt:lpstr>
      <vt:lpstr>Our Interviews</vt:lpstr>
      <vt:lpstr>Triangulation</vt:lpstr>
      <vt:lpstr>Analysis</vt:lpstr>
      <vt:lpstr>Man, Mind, and Land: A Theory of Resource Use (Firey, 1960)</vt:lpstr>
      <vt:lpstr>Three-Dimensional Theory of Resource Use</vt:lpstr>
      <vt:lpstr>Possibility</vt:lpstr>
      <vt:lpstr>Adaptability</vt:lpstr>
      <vt:lpstr>Gainfulness</vt:lpstr>
      <vt:lpstr>Three Dimensional Theory</vt:lpstr>
      <vt:lpstr>Refresher</vt:lpstr>
      <vt:lpstr>Refresher</vt:lpstr>
      <vt:lpstr>PowerPoint Presentation</vt:lpstr>
      <vt:lpstr>Farmers and Climate Change</vt:lpstr>
      <vt:lpstr>Findings Overview</vt:lpstr>
      <vt:lpstr>Possibility</vt:lpstr>
      <vt:lpstr>Possibility</vt:lpstr>
      <vt:lpstr>Possibility</vt:lpstr>
      <vt:lpstr>Possibility</vt:lpstr>
      <vt:lpstr>Adaptability</vt:lpstr>
      <vt:lpstr>Adaptability</vt:lpstr>
      <vt:lpstr>Adaptability</vt:lpstr>
      <vt:lpstr>Adaptability</vt:lpstr>
      <vt:lpstr>Adaptability</vt:lpstr>
      <vt:lpstr>Adaptability</vt:lpstr>
      <vt:lpstr>Seed Corn Contracts</vt:lpstr>
      <vt:lpstr>PowerPoint Presentation</vt:lpstr>
      <vt:lpstr>Political Economy of Seed Corn 1. Global Seed Competition</vt:lpstr>
      <vt:lpstr>Political Economy of Seed Corn 1. Global Seed Competition</vt:lpstr>
      <vt:lpstr>Political Economy of Seed Corn 1. Global Seed Competition</vt:lpstr>
      <vt:lpstr>Political Economy of Seed Corn 2. Intellectual Property Rights</vt:lpstr>
      <vt:lpstr>Political Economy of Seed Corn 3. Competitive Contracts</vt:lpstr>
      <vt:lpstr>Political Economy of Seed Corn 3. Competitive Contracts</vt:lpstr>
      <vt:lpstr>Political Economy of Seed Corn 3. Competitive Contracts</vt:lpstr>
      <vt:lpstr>PowerPoint Presentation</vt:lpstr>
      <vt:lpstr>PowerPoint Presentation</vt:lpstr>
      <vt:lpstr>Failure to Adopt</vt:lpstr>
      <vt:lpstr>Failure to Adopt</vt:lpstr>
      <vt:lpstr>PowerPoint Presentation</vt:lpstr>
      <vt:lpstr>So What?</vt:lpstr>
      <vt:lpstr>Policy Implications</vt:lpstr>
      <vt:lpstr>Policy Implications</vt:lpstr>
      <vt:lpstr>Policy Implications</vt:lpstr>
      <vt:lpstr>Possibility</vt:lpstr>
      <vt:lpstr>Policy Implications</vt:lpstr>
      <vt:lpstr>Policy Implications: Adaptability</vt:lpstr>
      <vt:lpstr>Policy Implications</vt:lpstr>
      <vt:lpstr>Political Economy of Farmers’ Climate Change Denial</vt:lpstr>
      <vt:lpstr>Conservation Research</vt:lpstr>
      <vt:lpstr>Thank You</vt:lpstr>
      <vt:lpstr>Thank You</vt:lpstr>
      <vt:lpstr>Future Directions</vt:lpstr>
      <vt:lpstr>What’s up with climate change values?</vt:lpstr>
      <vt:lpstr>What’s up with climate change values?</vt:lpstr>
      <vt:lpstr>What’s up with cover crops?</vt:lpstr>
      <vt:lpstr>Theoretical Implications</vt:lpstr>
      <vt:lpstr>Long-Term Ecological Research Network</vt:lpstr>
      <vt:lpstr>Social Science LTER</vt:lpstr>
      <vt:lpstr>Survey Sampling</vt:lpstr>
      <vt:lpstr>Response and Coding</vt:lpstr>
      <vt:lpstr>Corn, Corn, Everywhere</vt:lpstr>
      <vt:lpstr>Corn, Corn, Everywhere</vt:lpstr>
      <vt:lpstr>PowerPoint Presentation</vt:lpstr>
      <vt:lpstr>Concentration</vt:lpstr>
      <vt:lpstr>Concentration</vt:lpstr>
      <vt:lpstr>Concentration</vt:lpstr>
      <vt:lpstr>The Issue: Potential Policy</vt:lpstr>
      <vt:lpstr>Findings</vt:lpstr>
      <vt:lpstr>Failure to Adopt</vt:lpstr>
      <vt:lpstr>Failure to Adopt</vt:lpstr>
      <vt:lpstr>Gainful</vt:lpstr>
      <vt:lpstr>Gainful: Beyond Seed Corn</vt:lpstr>
      <vt:lpstr>Gainful: Beyond Seed Corn</vt:lpstr>
      <vt:lpstr>Policy Implications</vt:lpstr>
      <vt:lpstr>Policy Implications</vt:lpstr>
      <vt:lpstr>Possibility</vt:lpstr>
      <vt:lpstr>Policy Implications</vt:lpstr>
      <vt:lpstr>Policy Implications: Adaptability</vt:lpstr>
      <vt:lpstr>PowerPoint Presentation</vt:lpstr>
      <vt:lpstr>PowerPoint Presentation</vt:lpstr>
      <vt:lpstr>PowerPoint Presentation</vt:lpstr>
      <vt:lpstr>What is a “Corn Farm?”</vt:lpstr>
      <vt:lpstr>Antitrust Seed</vt:lpstr>
      <vt:lpstr>Neoliberal regulation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Schewe</dc:creator>
  <cp:lastModifiedBy>Rebecca Schewe</cp:lastModifiedBy>
  <cp:revision>40</cp:revision>
  <cp:lastPrinted>2015-02-27T15:16:09Z</cp:lastPrinted>
  <dcterms:created xsi:type="dcterms:W3CDTF">2015-02-23T19:44:28Z</dcterms:created>
  <dcterms:modified xsi:type="dcterms:W3CDTF">2015-02-27T16:43:04Z</dcterms:modified>
</cp:coreProperties>
</file>